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2" r:id="rId2"/>
  </p:sldMasterIdLst>
  <p:notesMasterIdLst>
    <p:notesMasterId r:id="rId130"/>
  </p:notesMasterIdLst>
  <p:handoutMasterIdLst>
    <p:handoutMasterId r:id="rId131"/>
  </p:handoutMasterIdLst>
  <p:sldIdLst>
    <p:sldId id="421" r:id="rId3"/>
    <p:sldId id="445" r:id="rId4"/>
    <p:sldId id="446" r:id="rId5"/>
    <p:sldId id="447" r:id="rId6"/>
    <p:sldId id="448" r:id="rId7"/>
    <p:sldId id="257" r:id="rId8"/>
    <p:sldId id="259" r:id="rId9"/>
    <p:sldId id="422" r:id="rId10"/>
    <p:sldId id="262" r:id="rId11"/>
    <p:sldId id="423" r:id="rId12"/>
    <p:sldId id="424" r:id="rId13"/>
    <p:sldId id="425" r:id="rId14"/>
    <p:sldId id="428" r:id="rId15"/>
    <p:sldId id="426" r:id="rId16"/>
    <p:sldId id="449" r:id="rId17"/>
    <p:sldId id="427" r:id="rId18"/>
    <p:sldId id="429" r:id="rId19"/>
    <p:sldId id="430" r:id="rId20"/>
    <p:sldId id="433" r:id="rId21"/>
    <p:sldId id="434" r:id="rId22"/>
    <p:sldId id="435" r:id="rId23"/>
    <p:sldId id="431" r:id="rId24"/>
    <p:sldId id="443" r:id="rId25"/>
    <p:sldId id="432" r:id="rId26"/>
    <p:sldId id="355" r:id="rId27"/>
    <p:sldId id="436" r:id="rId28"/>
    <p:sldId id="437" r:id="rId29"/>
    <p:sldId id="438" r:id="rId30"/>
    <p:sldId id="439" r:id="rId31"/>
    <p:sldId id="441" r:id="rId32"/>
    <p:sldId id="442" r:id="rId33"/>
    <p:sldId id="440" r:id="rId34"/>
    <p:sldId id="459" r:id="rId35"/>
    <p:sldId id="450" r:id="rId36"/>
    <p:sldId id="461" r:id="rId37"/>
    <p:sldId id="451" r:id="rId38"/>
    <p:sldId id="462" r:id="rId39"/>
    <p:sldId id="452" r:id="rId40"/>
    <p:sldId id="463" r:id="rId41"/>
    <p:sldId id="453" r:id="rId42"/>
    <p:sldId id="454" r:id="rId43"/>
    <p:sldId id="464" r:id="rId44"/>
    <p:sldId id="466" r:id="rId45"/>
    <p:sldId id="467" r:id="rId46"/>
    <p:sldId id="455" r:id="rId47"/>
    <p:sldId id="468" r:id="rId48"/>
    <p:sldId id="469" r:id="rId49"/>
    <p:sldId id="465" r:id="rId50"/>
    <p:sldId id="470" r:id="rId51"/>
    <p:sldId id="458" r:id="rId52"/>
    <p:sldId id="472" r:id="rId53"/>
    <p:sldId id="473" r:id="rId54"/>
    <p:sldId id="474" r:id="rId55"/>
    <p:sldId id="475" r:id="rId56"/>
    <p:sldId id="476" r:id="rId57"/>
    <p:sldId id="478" r:id="rId58"/>
    <p:sldId id="479" r:id="rId59"/>
    <p:sldId id="480" r:id="rId60"/>
    <p:sldId id="477" r:id="rId61"/>
    <p:sldId id="471" r:id="rId62"/>
    <p:sldId id="481" r:id="rId63"/>
    <p:sldId id="457" r:id="rId64"/>
    <p:sldId id="482" r:id="rId65"/>
    <p:sldId id="456" r:id="rId66"/>
    <p:sldId id="460" r:id="rId67"/>
    <p:sldId id="483" r:id="rId68"/>
    <p:sldId id="484" r:id="rId69"/>
    <p:sldId id="485" r:id="rId70"/>
    <p:sldId id="486" r:id="rId71"/>
    <p:sldId id="487" r:id="rId72"/>
    <p:sldId id="488" r:id="rId73"/>
    <p:sldId id="489" r:id="rId74"/>
    <p:sldId id="490" r:id="rId75"/>
    <p:sldId id="491" r:id="rId76"/>
    <p:sldId id="492" r:id="rId77"/>
    <p:sldId id="493" r:id="rId78"/>
    <p:sldId id="494" r:id="rId79"/>
    <p:sldId id="495" r:id="rId80"/>
    <p:sldId id="496" r:id="rId81"/>
    <p:sldId id="497" r:id="rId82"/>
    <p:sldId id="498" r:id="rId83"/>
    <p:sldId id="499" r:id="rId84"/>
    <p:sldId id="500" r:id="rId85"/>
    <p:sldId id="501" r:id="rId86"/>
    <p:sldId id="502" r:id="rId87"/>
    <p:sldId id="503" r:id="rId88"/>
    <p:sldId id="504" r:id="rId89"/>
    <p:sldId id="505" r:id="rId90"/>
    <p:sldId id="506" r:id="rId91"/>
    <p:sldId id="507" r:id="rId92"/>
    <p:sldId id="508" r:id="rId93"/>
    <p:sldId id="509" r:id="rId94"/>
    <p:sldId id="510" r:id="rId95"/>
    <p:sldId id="511" r:id="rId96"/>
    <p:sldId id="512" r:id="rId97"/>
    <p:sldId id="513" r:id="rId98"/>
    <p:sldId id="514" r:id="rId99"/>
    <p:sldId id="515" r:id="rId100"/>
    <p:sldId id="516" r:id="rId101"/>
    <p:sldId id="517" r:id="rId102"/>
    <p:sldId id="518" r:id="rId103"/>
    <p:sldId id="519" r:id="rId104"/>
    <p:sldId id="520" r:id="rId105"/>
    <p:sldId id="521" r:id="rId106"/>
    <p:sldId id="522" r:id="rId107"/>
    <p:sldId id="523" r:id="rId108"/>
    <p:sldId id="524" r:id="rId109"/>
    <p:sldId id="525" r:id="rId110"/>
    <p:sldId id="526" r:id="rId111"/>
    <p:sldId id="527" r:id="rId112"/>
    <p:sldId id="528" r:id="rId113"/>
    <p:sldId id="529" r:id="rId114"/>
    <p:sldId id="530" r:id="rId115"/>
    <p:sldId id="531" r:id="rId116"/>
    <p:sldId id="532" r:id="rId117"/>
    <p:sldId id="533" r:id="rId118"/>
    <p:sldId id="534" r:id="rId119"/>
    <p:sldId id="535" r:id="rId120"/>
    <p:sldId id="536" r:id="rId121"/>
    <p:sldId id="537" r:id="rId122"/>
    <p:sldId id="538" r:id="rId123"/>
    <p:sldId id="539" r:id="rId124"/>
    <p:sldId id="540" r:id="rId125"/>
    <p:sldId id="541" r:id="rId126"/>
    <p:sldId id="542" r:id="rId127"/>
    <p:sldId id="420" r:id="rId128"/>
    <p:sldId id="444" r:id="rId12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6" d="100"/>
          <a:sy n="106" d="100"/>
        </p:scale>
        <p:origin x="-1128" y="-90"/>
      </p:cViewPr>
      <p:guideLst>
        <p:guide orient="horz" pos="2160"/>
        <p:guide pos="2880"/>
      </p:guideLst>
    </p:cSldViewPr>
  </p:slideViewPr>
  <p:notesTextViewPr>
    <p:cViewPr>
      <p:scale>
        <a:sx n="1" d="1"/>
        <a:sy n="1" d="1"/>
      </p:scale>
      <p:origin x="0" y="0"/>
    </p:cViewPr>
  </p:notesTextViewPr>
  <p:notesViewPr>
    <p:cSldViewPr>
      <p:cViewPr varScale="1">
        <p:scale>
          <a:sx n="85" d="100"/>
          <a:sy n="85" d="100"/>
        </p:scale>
        <p:origin x="-3150"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notesMaster" Target="notesMasters/notesMaster1.xml"/><Relationship Id="rId13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handoutMaster" Target="handoutMasters/handoutMaster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06E824-D66E-4114-9144-099A3C0E226C}" type="datetimeFigureOut">
              <a:rPr lang="pt-BR" smtClean="0"/>
              <a:pPr/>
              <a:t>07/04/2018</a:t>
            </a:fld>
            <a:endParaRPr lang="pt-BR"/>
          </a:p>
        </p:txBody>
      </p:sp>
      <p:sp>
        <p:nvSpPr>
          <p:cNvPr id="4" name="Espaço Reservado para Rodapé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65D57D-FD2A-401C-B78A-912CDD4F7B4D}" type="slidenum">
              <a:rPr lang="pt-BR" smtClean="0"/>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EC104-039D-4D3B-9F0B-711435A3A496}" type="datetimeFigureOut">
              <a:rPr lang="pt-BR" smtClean="0"/>
              <a:pPr/>
              <a:t>07/04/2018</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70FFAE-0031-4AD0-BFFE-F029804EE3EF}" type="slidenum">
              <a:rPr lang="pt-BR" smtClean="0"/>
              <a:pPr/>
              <a:t>‹nº›</a:t>
            </a:fld>
            <a:endParaRPr lang="pt-BR"/>
          </a:p>
        </p:txBody>
      </p:sp>
    </p:spTree>
    <p:extLst>
      <p:ext uri="{BB962C8B-B14F-4D97-AF65-F5344CB8AC3E}">
        <p14:creationId xmlns:p14="http://schemas.microsoft.com/office/powerpoint/2010/main" xmlns="" val="891920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5" name="Espaço Reservado para Número de Slide 4"/>
          <p:cNvSpPr>
            <a:spLocks noGrp="1"/>
          </p:cNvSpPr>
          <p:nvPr>
            <p:ph type="sldNum" sz="quarter" idx="10"/>
          </p:nvPr>
        </p:nvSpPr>
        <p:spPr/>
        <p:txBody>
          <a:bodyPr/>
          <a:lstStyle/>
          <a:p>
            <a:fld id="{98D8A13E-1325-406C-9484-9B93370CE20F}" type="slidenum">
              <a:rPr lang="pt-BR" smtClean="0">
                <a:solidFill>
                  <a:prstClr val="black"/>
                </a:solidFill>
              </a:rPr>
              <a:pPr/>
              <a:t>6</a:t>
            </a:fld>
            <a:endParaRPr lang="pt-BR">
              <a:solidFill>
                <a:prstClr val="black"/>
              </a:solidFill>
            </a:endParaRPr>
          </a:p>
        </p:txBody>
      </p:sp>
    </p:spTree>
    <p:extLst>
      <p:ext uri="{BB962C8B-B14F-4D97-AF65-F5344CB8AC3E}">
        <p14:creationId xmlns:p14="http://schemas.microsoft.com/office/powerpoint/2010/main" xmlns="" val="3748542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5" name="Espaço Reservado para Número de Slide 4"/>
          <p:cNvSpPr>
            <a:spLocks noGrp="1"/>
          </p:cNvSpPr>
          <p:nvPr>
            <p:ph type="sldNum" sz="quarter" idx="10"/>
          </p:nvPr>
        </p:nvSpPr>
        <p:spPr/>
        <p:txBody>
          <a:bodyPr/>
          <a:lstStyle/>
          <a:p>
            <a:fld id="{98D8A13E-1325-406C-9484-9B93370CE20F}" type="slidenum">
              <a:rPr lang="pt-BR" smtClean="0">
                <a:solidFill>
                  <a:prstClr val="black"/>
                </a:solidFill>
              </a:rPr>
              <a:pPr/>
              <a:t>66</a:t>
            </a:fld>
            <a:endParaRPr lang="pt-BR">
              <a:solidFill>
                <a:prstClr val="black"/>
              </a:solidFill>
            </a:endParaRPr>
          </a:p>
        </p:txBody>
      </p:sp>
    </p:spTree>
    <p:extLst>
      <p:ext uri="{BB962C8B-B14F-4D97-AF65-F5344CB8AC3E}">
        <p14:creationId xmlns="" xmlns:p14="http://schemas.microsoft.com/office/powerpoint/2010/main" val="374854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5" name="Espaço Reservado para Número de Slide 4"/>
          <p:cNvSpPr>
            <a:spLocks noGrp="1"/>
          </p:cNvSpPr>
          <p:nvPr>
            <p:ph type="sldNum" sz="quarter" idx="10"/>
          </p:nvPr>
        </p:nvSpPr>
        <p:spPr/>
        <p:txBody>
          <a:bodyPr/>
          <a:lstStyle/>
          <a:p>
            <a:fld id="{98D8A13E-1325-406C-9484-9B93370CE20F}" type="slidenum">
              <a:rPr lang="pt-BR" smtClean="0">
                <a:solidFill>
                  <a:prstClr val="black"/>
                </a:solidFill>
              </a:rPr>
              <a:pPr/>
              <a:t>126</a:t>
            </a:fld>
            <a:endParaRPr lang="pt-BR">
              <a:solidFill>
                <a:prstClr val="black"/>
              </a:solidFill>
            </a:endParaRPr>
          </a:p>
        </p:txBody>
      </p:sp>
    </p:spTree>
    <p:extLst>
      <p:ext uri="{BB962C8B-B14F-4D97-AF65-F5344CB8AC3E}">
        <p14:creationId xmlns:p14="http://schemas.microsoft.com/office/powerpoint/2010/main" xmlns="" val="15976725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são 2020">
    <p:spTree>
      <p:nvGrpSpPr>
        <p:cNvPr id="1" name=""/>
        <p:cNvGrpSpPr/>
        <p:nvPr/>
      </p:nvGrpSpPr>
      <p:grpSpPr>
        <a:xfrm>
          <a:off x="0" y="0"/>
          <a:ext cx="0" cy="0"/>
          <a:chOff x="0" y="0"/>
          <a:chExt cx="0" cy="0"/>
        </a:xfrm>
      </p:grpSpPr>
      <p:pic>
        <p:nvPicPr>
          <p:cNvPr id="7" name="Imagem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52" y="1371"/>
            <a:ext cx="9157252" cy="6856629"/>
          </a:xfrm>
          <a:prstGeom prst="rect">
            <a:avLst/>
          </a:prstGeom>
        </p:spPr>
      </p:pic>
      <p:sp>
        <p:nvSpPr>
          <p:cNvPr id="8" name="Retângulo 7"/>
          <p:cNvSpPr/>
          <p:nvPr userDrawn="1"/>
        </p:nvSpPr>
        <p:spPr>
          <a:xfrm>
            <a:off x="-13252" y="3933056"/>
            <a:ext cx="9157252" cy="1944216"/>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bg1"/>
              </a:solidFill>
            </a:endParaRPr>
          </a:p>
        </p:txBody>
      </p:sp>
      <p:pic>
        <p:nvPicPr>
          <p:cNvPr id="9" name="Imagem 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07504" y="450312"/>
            <a:ext cx="4499992" cy="1586293"/>
          </a:xfrm>
          <a:prstGeom prst="rect">
            <a:avLst/>
          </a:prstGeom>
        </p:spPr>
      </p:pic>
      <p:sp>
        <p:nvSpPr>
          <p:cNvPr id="6" name="Pentágono 5"/>
          <p:cNvSpPr/>
          <p:nvPr userDrawn="1"/>
        </p:nvSpPr>
        <p:spPr>
          <a:xfrm flipV="1">
            <a:off x="0" y="2447176"/>
            <a:ext cx="5580112" cy="45719"/>
          </a:xfrm>
          <a:prstGeom prst="homePlate">
            <a:avLst/>
          </a:prstGeom>
          <a:solidFill>
            <a:srgbClr val="06334E">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n>
                <a:solidFill>
                  <a:schemeClr val="tx2">
                    <a:lumMod val="75000"/>
                  </a:schemeClr>
                </a:solidFill>
              </a:ln>
            </a:endParaRPr>
          </a:p>
        </p:txBody>
      </p:sp>
      <p:pic>
        <p:nvPicPr>
          <p:cNvPr id="10" name="Imagem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5756151" y="2087613"/>
            <a:ext cx="3206528" cy="762157"/>
          </a:xfrm>
          <a:prstGeom prst="rect">
            <a:avLst/>
          </a:prstGeom>
        </p:spPr>
      </p:pic>
    </p:spTree>
    <p:extLst>
      <p:ext uri="{BB962C8B-B14F-4D97-AF65-F5344CB8AC3E}">
        <p14:creationId xmlns:p14="http://schemas.microsoft.com/office/powerpoint/2010/main" xmlns="" val="38028830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6" name="Imagem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7029128" y="323708"/>
            <a:ext cx="2014415" cy="478805"/>
          </a:xfrm>
          <a:prstGeom prst="rect">
            <a:avLst/>
          </a:prstGeom>
        </p:spPr>
      </p:pic>
      <p:sp>
        <p:nvSpPr>
          <p:cNvPr id="13" name="Retângulo 12"/>
          <p:cNvSpPr/>
          <p:nvPr userDrawn="1"/>
        </p:nvSpPr>
        <p:spPr>
          <a:xfrm>
            <a:off x="-20140" y="13094"/>
            <a:ext cx="6328984" cy="1008112"/>
          </a:xfrm>
          <a:prstGeom prst="rect">
            <a:avLst/>
          </a:prstGeom>
          <a:solidFill>
            <a:srgbClr val="083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etângulo 13"/>
          <p:cNvSpPr/>
          <p:nvPr userDrawn="1"/>
        </p:nvSpPr>
        <p:spPr>
          <a:xfrm>
            <a:off x="6325657" y="13094"/>
            <a:ext cx="196385" cy="1008112"/>
          </a:xfrm>
          <a:prstGeom prst="rect">
            <a:avLst/>
          </a:prstGeom>
          <a:solidFill>
            <a:srgbClr val="B0E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p:cNvSpPr/>
          <p:nvPr userDrawn="1"/>
        </p:nvSpPr>
        <p:spPr>
          <a:xfrm>
            <a:off x="6538681" y="13094"/>
            <a:ext cx="196385" cy="1008112"/>
          </a:xfrm>
          <a:prstGeom prst="rect">
            <a:avLst/>
          </a:prstGeom>
          <a:solidFill>
            <a:srgbClr val="83B3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p:cNvSpPr/>
          <p:nvPr userDrawn="1"/>
        </p:nvSpPr>
        <p:spPr>
          <a:xfrm>
            <a:off x="6751879" y="13094"/>
            <a:ext cx="196385" cy="1008112"/>
          </a:xfrm>
          <a:prstGeom prst="rect">
            <a:avLst/>
          </a:prstGeom>
          <a:solidFill>
            <a:srgbClr val="30AC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6682060"/>
            <a:ext cx="9144000" cy="170461"/>
          </a:xfrm>
          <a:prstGeom prst="rect">
            <a:avLst/>
          </a:prstGeom>
        </p:spPr>
      </p:pic>
    </p:spTree>
    <p:extLst>
      <p:ext uri="{BB962C8B-B14F-4D97-AF65-F5344CB8AC3E}">
        <p14:creationId xmlns:p14="http://schemas.microsoft.com/office/powerpoint/2010/main" xmlns="" val="42366224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isão 2020  ">
    <p:spTree>
      <p:nvGrpSpPr>
        <p:cNvPr id="1" name=""/>
        <p:cNvGrpSpPr/>
        <p:nvPr/>
      </p:nvGrpSpPr>
      <p:grpSpPr>
        <a:xfrm>
          <a:off x="0" y="0"/>
          <a:ext cx="0" cy="0"/>
          <a:chOff x="0" y="0"/>
          <a:chExt cx="0" cy="0"/>
        </a:xfrm>
      </p:grpSpPr>
      <p:pic>
        <p:nvPicPr>
          <p:cNvPr id="10" name="Imagem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3252" y="685"/>
            <a:ext cx="9157252" cy="6856629"/>
          </a:xfrm>
          <a:prstGeom prst="rect">
            <a:avLst/>
          </a:prstGeom>
        </p:spPr>
      </p:pic>
      <p:pic>
        <p:nvPicPr>
          <p:cNvPr id="6" name="Imagem 5"/>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5305485" y="2347766"/>
            <a:ext cx="3337139" cy="793202"/>
          </a:xfrm>
          <a:prstGeom prst="rect">
            <a:avLst/>
          </a:prstGeom>
        </p:spPr>
      </p:pic>
      <p:sp>
        <p:nvSpPr>
          <p:cNvPr id="12" name="CaixaDeTexto 11"/>
          <p:cNvSpPr txBox="1"/>
          <p:nvPr userDrawn="1"/>
        </p:nvSpPr>
        <p:spPr>
          <a:xfrm>
            <a:off x="459099" y="2346946"/>
            <a:ext cx="3663141" cy="707886"/>
          </a:xfrm>
          <a:prstGeom prst="rect">
            <a:avLst/>
          </a:prstGeom>
          <a:noFill/>
        </p:spPr>
        <p:txBody>
          <a:bodyPr wrap="square" rtlCol="0">
            <a:spAutoFit/>
          </a:bodyPr>
          <a:lstStyle/>
          <a:p>
            <a:r>
              <a:rPr lang="pt-BR" sz="4000" b="1" dirty="0">
                <a:solidFill>
                  <a:srgbClr val="06334E"/>
                </a:solidFill>
                <a:latin typeface="+mn-lt"/>
                <a:cs typeface="Arial" panose="020B0604020202020204" pitchFamily="34" charset="0"/>
              </a:rPr>
              <a:t>Obrigado!</a:t>
            </a:r>
          </a:p>
        </p:txBody>
      </p:sp>
    </p:spTree>
    <p:extLst>
      <p:ext uri="{BB962C8B-B14F-4D97-AF65-F5344CB8AC3E}">
        <p14:creationId xmlns:p14="http://schemas.microsoft.com/office/powerpoint/2010/main" xmlns="" val="48406581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Slide de títu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bwMode="auto">
          <a:xfrm>
            <a:off x="685800" y="2130425"/>
            <a:ext cx="7772400" cy="14700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sz="3600"/>
            </a:lvl1pPr>
          </a:lstStyle>
          <a:p>
            <a:r>
              <a:rPr lang="pt-BR" smtClean="0"/>
              <a:t>Clique para editar o título mestre</a:t>
            </a:r>
            <a:endParaRPr lang="pt-BR"/>
          </a:p>
        </p:txBody>
      </p:sp>
      <p:sp>
        <p:nvSpPr>
          <p:cNvPr id="3075" name="Rectangle 3"/>
          <p:cNvSpPr>
            <a:spLocks noGrp="1" noChangeArrowheads="1"/>
          </p:cNvSpPr>
          <p:nvPr>
            <p:ph type="subTitle" idx="1"/>
          </p:nvPr>
        </p:nvSpPr>
        <p:spPr>
          <a:xfrm>
            <a:off x="1371600" y="3886200"/>
            <a:ext cx="6400800" cy="1752600"/>
          </a:xfrm>
          <a:prstGeom prst="rect">
            <a:avLst/>
          </a:prstGeom>
        </p:spPr>
        <p:txBody>
          <a:bodyPr/>
          <a:lstStyle>
            <a:lvl1pPr marL="0" indent="0" algn="ctr">
              <a:buFontTx/>
              <a:buNone/>
              <a:defRPr/>
            </a:lvl1pPr>
          </a:lstStyle>
          <a:p>
            <a:r>
              <a:rPr lang="pt-BR" smtClean="0"/>
              <a:t>Clique para editar o estilo do subtítulo mestre</a:t>
            </a:r>
            <a:endParaRPr lang="pt-BR"/>
          </a:p>
        </p:txBody>
      </p:sp>
      <p:sp>
        <p:nvSpPr>
          <p:cNvPr id="6" name="Rectangle 5"/>
          <p:cNvSpPr>
            <a:spLocks noGrp="1" noChangeArrowheads="1"/>
          </p:cNvSpPr>
          <p:nvPr>
            <p:ph type="ftr" sz="quarter" idx="10"/>
          </p:nvPr>
        </p:nvSpPr>
        <p:spPr>
          <a:xfrm>
            <a:off x="3124200" y="6245225"/>
            <a:ext cx="2895600" cy="476250"/>
          </a:xfrm>
          <a:prstGeom prst="rect">
            <a:avLst/>
          </a:prstGeom>
        </p:spPr>
        <p:txBody>
          <a:bodyPr/>
          <a:lstStyle>
            <a:lvl1pPr algn="ctr">
              <a:defRPr sz="1400" b="0">
                <a:solidFill>
                  <a:schemeClr val="tx1"/>
                </a:solidFill>
              </a:defRPr>
            </a:lvl1pPr>
          </a:lstStyle>
          <a:p>
            <a:r>
              <a:rPr lang="pt-BR" smtClean="0">
                <a:solidFill>
                  <a:srgbClr val="000000"/>
                </a:solidFill>
              </a:rPr>
              <a:t>Prof. Msc. Roberson Baggio</a:t>
            </a:r>
            <a:endParaRPr lang="pt-BR">
              <a:solidFill>
                <a:srgbClr val="000000"/>
              </a:solidFill>
            </a:endParaRPr>
          </a:p>
        </p:txBody>
      </p:sp>
    </p:spTree>
    <p:extLst>
      <p:ext uri="{BB962C8B-B14F-4D97-AF65-F5344CB8AC3E}">
        <p14:creationId xmlns:p14="http://schemas.microsoft.com/office/powerpoint/2010/main" xmlns="" val="1737714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700213"/>
            <a:ext cx="8229600" cy="4425950"/>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5"/>
          <p:cNvSpPr>
            <a:spLocks noGrp="1" noChangeArrowheads="1"/>
          </p:cNvSpPr>
          <p:nvPr>
            <p:ph type="ftr" sz="quarter" idx="10"/>
          </p:nvPr>
        </p:nvSpPr>
        <p:spPr>
          <a:xfrm>
            <a:off x="36513" y="6553200"/>
            <a:ext cx="7253287" cy="476250"/>
          </a:xfrm>
          <a:prstGeom prst="rect">
            <a:avLst/>
          </a:prstGeom>
          <a:ln/>
        </p:spPr>
        <p:txBody>
          <a:bodyPr/>
          <a:lstStyle>
            <a:lvl1pPr>
              <a:defRPr/>
            </a:lvl1pPr>
          </a:lstStyle>
          <a:p>
            <a:r>
              <a:rPr lang="pt-BR" smtClean="0"/>
              <a:t>Prof. Msc. Roberson Baggio</a:t>
            </a:r>
            <a:endParaRPr lang="pt-BR"/>
          </a:p>
        </p:txBody>
      </p:sp>
    </p:spTree>
    <p:extLst>
      <p:ext uri="{BB962C8B-B14F-4D97-AF65-F5344CB8AC3E}">
        <p14:creationId xmlns:p14="http://schemas.microsoft.com/office/powerpoint/2010/main" xmlns="" val="410589663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5576D610-75DC-4717-BD2D-4828D836AD84}" type="datetimeFigureOut">
              <a:rPr lang="pt-BR" smtClean="0"/>
              <a:pPr/>
              <a:t>07/04/2018</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D4B8E66D-30D9-46B8-A398-D91BEC0CF21A}"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7446877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6D610-75DC-4717-BD2D-4828D836AD84}" type="datetimeFigureOut">
              <a:rPr lang="pt-BR" smtClean="0"/>
              <a:pPr/>
              <a:t>07/04/2018</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B8E66D-30D9-46B8-A398-D91BEC0CF21A}"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0.png"/></Relationships>
</file>

<file path=ppt/slides/_rels/slide101.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102.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3.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29.png"/><Relationship Id="rId4" Type="http://schemas.openxmlformats.org/officeDocument/2006/relationships/image" Target="../media/image131.png"/></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10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10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49.png"/><Relationship Id="rId4" Type="http://schemas.openxmlformats.org/officeDocument/2006/relationships/image" Target="../media/image148.png"/></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1.png"/></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1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159.png"/></Relationships>
</file>

<file path=ppt/slides/_rels/slide11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58.png"/></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11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66.png"/></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11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18.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11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2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normaslegais.com.br/legislacao/Portaria-mf-15-2018.htm" TargetMode="External"/><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hyperlink" Target="http://www.normaslegais.com.br/legislacao/portaria-inter-mf-mps-19-2014.htm" TargetMode="External"/><Relationship Id="rId5" Type="http://schemas.openxmlformats.org/officeDocument/2006/relationships/hyperlink" Target="http://www.normaslegais.com.br/legislacao/Portaria-interm-mtps-mf-1-2016.htm" TargetMode="External"/><Relationship Id="rId4" Type="http://schemas.openxmlformats.org/officeDocument/2006/relationships/hyperlink" Target="http://www.normaslegais.com.br/legislacao/portaria-mf-8-2017.htm"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6.png"/><Relationship Id="rId5" Type="http://schemas.openxmlformats.org/officeDocument/2006/relationships/image" Target="../media/image185.png"/><Relationship Id="rId4" Type="http://schemas.openxmlformats.org/officeDocument/2006/relationships/image" Target="../media/image184.png"/></Relationships>
</file>

<file path=ppt/slides/_rels/slide127.xml.rels><?xml version="1.0" encoding="UTF-8" standalone="yes"?>
<Relationships xmlns="http://schemas.openxmlformats.org/package/2006/relationships"><Relationship Id="rId3" Type="http://schemas.openxmlformats.org/officeDocument/2006/relationships/hyperlink" Target="mailto:luizlobato0101@gmail.com" TargetMode="External"/><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1.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4.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hyperlink" Target="mailto:luizlobato0101@gmail.com" TargetMode="External"/><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hyperlink" Target="http://www.normaslegais.com.br/legislacao/portaria-inter-mf-mps-19-2014.htm"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normaslegais.com.br/legislacao/Portaria-interm-mtps-mf-1-2016.htm" TargetMode="External"/><Relationship Id="rId5" Type="http://schemas.openxmlformats.org/officeDocument/2006/relationships/hyperlink" Target="http://www.normaslegais.com.br/legislacao/portaria-mf-8-2017.htm" TargetMode="External"/><Relationship Id="rId4" Type="http://schemas.openxmlformats.org/officeDocument/2006/relationships/hyperlink" Target="http://www.normaslegais.com.br/legislacao/Portaria-mf-15-2018.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luizlobato0101.com.br/QUASEMILALUNO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63.png"/><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0.png"/><Relationship Id="rId7" Type="http://schemas.openxmlformats.org/officeDocument/2006/relationships/image" Target="../media/image70.gi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1.png"/><Relationship Id="rId9"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9.png"/></Relationships>
</file>

<file path=ppt/slides/_rels/slide9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9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bwMode="auto">
          <a:xfrm>
            <a:off x="35496" y="2708920"/>
            <a:ext cx="8351838" cy="1143000"/>
          </a:xfrm>
          <a:prstGeom prst="rect">
            <a:avLst/>
          </a:prstGeom>
          <a:noFill/>
          <a:ln w="9525">
            <a:noFill/>
            <a:miter lim="800000"/>
            <a:headEnd/>
            <a:tailEnd/>
          </a:ln>
        </p:spPr>
        <p:txBody>
          <a:bodyPr anchor="ctr">
            <a:normAutofit/>
          </a:bodyPr>
          <a:lstStyle/>
          <a:p>
            <a:pPr algn="ctr" fontAlgn="auto">
              <a:spcAft>
                <a:spcPts val="0"/>
              </a:spcAft>
              <a:buClrTx/>
              <a:buSzTx/>
              <a:buFontTx/>
              <a:buNone/>
              <a:defRPr/>
            </a:pPr>
            <a:r>
              <a:rPr lang="pt-BR" sz="3200" b="1" dirty="0" smtClean="0">
                <a:solidFill>
                  <a:schemeClr val="tx2"/>
                </a:solidFill>
                <a:effectLst>
                  <a:outerShdw blurRad="38100" dist="38100" dir="2700000" algn="tl">
                    <a:srgbClr val="000000">
                      <a:alpha val="43137"/>
                    </a:srgbClr>
                  </a:outerShdw>
                </a:effectLst>
                <a:latin typeface="+mj-lt"/>
                <a:ea typeface="+mj-ea"/>
                <a:cs typeface="+mj-cs"/>
              </a:rPr>
              <a:t>GST1141 </a:t>
            </a:r>
            <a:endParaRPr lang="pt-BR" sz="3200" b="1" dirty="0">
              <a:solidFill>
                <a:schemeClr val="tx2"/>
              </a:solidFill>
              <a:effectLst>
                <a:outerShdw blurRad="38100" dist="38100" dir="2700000" algn="tl">
                  <a:srgbClr val="000000">
                    <a:alpha val="43137"/>
                  </a:srgbClr>
                </a:outerShdw>
              </a:effectLst>
              <a:latin typeface="+mj-lt"/>
              <a:ea typeface="+mj-ea"/>
              <a:cs typeface="+mj-cs"/>
            </a:endParaRPr>
          </a:p>
          <a:p>
            <a:pPr algn="ctr"/>
            <a:r>
              <a:rPr lang="pt-BR" sz="3200" b="1" dirty="0" smtClean="0">
                <a:solidFill>
                  <a:schemeClr val="tx2"/>
                </a:solidFill>
                <a:effectLst>
                  <a:outerShdw blurRad="38100" dist="38100" dir="2700000" algn="tl">
                    <a:srgbClr val="000000">
                      <a:alpha val="43137"/>
                    </a:srgbClr>
                  </a:outerShdw>
                </a:effectLst>
              </a:rPr>
              <a:t>ROTINAS DE ADMINISTRAÇÃO DE PESSOAL</a:t>
            </a:r>
            <a:endParaRPr lang="pt-BR" sz="3200" b="1" dirty="0">
              <a:solidFill>
                <a:schemeClr val="tx2"/>
              </a:solidFill>
              <a:effectLst>
                <a:outerShdw blurRad="38100" dist="38100" dir="2700000" algn="tl">
                  <a:srgbClr val="000000">
                    <a:alpha val="43137"/>
                  </a:srgbClr>
                </a:outerShdw>
              </a:effectLst>
            </a:endParaRPr>
          </a:p>
        </p:txBody>
      </p:sp>
      <p:sp>
        <p:nvSpPr>
          <p:cNvPr id="6" name="Retângulo 5"/>
          <p:cNvSpPr/>
          <p:nvPr/>
        </p:nvSpPr>
        <p:spPr>
          <a:xfrm>
            <a:off x="-36512" y="5292497"/>
            <a:ext cx="9037637" cy="584775"/>
          </a:xfrm>
          <a:prstGeom prst="rect">
            <a:avLst/>
          </a:prstGeom>
        </p:spPr>
        <p:txBody>
          <a:bodyPr>
            <a:spAutoFit/>
          </a:bodyPr>
          <a:lstStyle/>
          <a:p>
            <a:pPr algn="ctr">
              <a:spcBef>
                <a:spcPct val="20000"/>
              </a:spcBef>
              <a:buClr>
                <a:srgbClr val="2B4475"/>
              </a:buClr>
              <a:buFontTx/>
              <a:buNone/>
              <a:defRPr/>
            </a:pPr>
            <a:r>
              <a:rPr lang="pt-BR" sz="3200" b="1" kern="0" dirty="0">
                <a:solidFill>
                  <a:srgbClr val="2B4475"/>
                </a:solidFill>
                <a:effectLst>
                  <a:outerShdw blurRad="38100" dist="38100" dir="2700000" algn="tl">
                    <a:srgbClr val="000000">
                      <a:alpha val="43137"/>
                    </a:srgbClr>
                  </a:outerShdw>
                </a:effectLst>
              </a:rPr>
              <a:t>Prof. Adm. </a:t>
            </a:r>
            <a:r>
              <a:rPr lang="pt-BR" sz="3200" b="1" i="1" kern="0" dirty="0">
                <a:solidFill>
                  <a:srgbClr val="2B4475"/>
                </a:solidFill>
                <a:effectLst>
                  <a:outerShdw blurRad="38100" dist="38100" dir="2700000" algn="tl">
                    <a:srgbClr val="000000">
                      <a:alpha val="43137"/>
                    </a:srgbClr>
                  </a:outerShdw>
                </a:effectLst>
              </a:rPr>
              <a:t>Msc</a:t>
            </a:r>
            <a:r>
              <a:rPr lang="pt-BR" sz="3200" b="1" kern="0" dirty="0">
                <a:solidFill>
                  <a:srgbClr val="2B4475"/>
                </a:solidFill>
                <a:effectLst>
                  <a:outerShdw blurRad="38100" dist="38100" dir="2700000" algn="tl">
                    <a:srgbClr val="000000">
                      <a:alpha val="43137"/>
                    </a:srgbClr>
                  </a:outerShdw>
                </a:effectLst>
              </a:rPr>
              <a:t>. Luiz Cláudio Brites Lobato</a:t>
            </a:r>
          </a:p>
        </p:txBody>
      </p:sp>
      <p:pic>
        <p:nvPicPr>
          <p:cNvPr id="7" name="Picture 4"/>
          <p:cNvPicPr>
            <a:picLocks noChangeAspect="1" noChangeArrowheads="1"/>
          </p:cNvPicPr>
          <p:nvPr/>
        </p:nvPicPr>
        <p:blipFill>
          <a:blip r:embed="rId2" cstate="print"/>
          <a:srcRect/>
          <a:stretch>
            <a:fillRect/>
          </a:stretch>
        </p:blipFill>
        <p:spPr bwMode="auto">
          <a:xfrm>
            <a:off x="179512" y="3789040"/>
            <a:ext cx="1908728" cy="1522619"/>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2627784" y="3861048"/>
            <a:ext cx="1656184" cy="1447009"/>
          </a:xfrm>
          <a:prstGeom prst="rect">
            <a:avLst/>
          </a:prstGeom>
          <a:noFill/>
          <a:ln w="9525">
            <a:noFill/>
            <a:miter lim="800000"/>
            <a:headEnd/>
            <a:tailEnd/>
          </a:ln>
        </p:spPr>
      </p:pic>
      <p:pic>
        <p:nvPicPr>
          <p:cNvPr id="9" name="Picture 7" descr="http://www.cidadedeparanavai.com.br/img/layout/vale-transporte.png"/>
          <p:cNvPicPr>
            <a:picLocks noChangeAspect="1" noChangeArrowheads="1"/>
          </p:cNvPicPr>
          <p:nvPr/>
        </p:nvPicPr>
        <p:blipFill>
          <a:blip r:embed="rId4" cstate="print"/>
          <a:srcRect/>
          <a:stretch>
            <a:fillRect/>
          </a:stretch>
        </p:blipFill>
        <p:spPr bwMode="auto">
          <a:xfrm>
            <a:off x="7380312" y="3754949"/>
            <a:ext cx="1691680" cy="1834291"/>
          </a:xfrm>
          <a:prstGeom prst="rect">
            <a:avLst/>
          </a:prstGeom>
          <a:noFill/>
        </p:spPr>
      </p:pic>
      <p:pic>
        <p:nvPicPr>
          <p:cNvPr id="10" name="Picture 9" descr="http://blog.opovo.com.br/correiotrabalhista/wp-content/uploads/sites/18/2013/08/esocial-1374759873.png?c1c247"/>
          <p:cNvPicPr>
            <a:picLocks noChangeAspect="1" noChangeArrowheads="1"/>
          </p:cNvPicPr>
          <p:nvPr/>
        </p:nvPicPr>
        <p:blipFill>
          <a:blip r:embed="rId5" cstate="print"/>
          <a:srcRect/>
          <a:stretch>
            <a:fillRect/>
          </a:stretch>
        </p:blipFill>
        <p:spPr bwMode="auto">
          <a:xfrm>
            <a:off x="4932040" y="3807412"/>
            <a:ext cx="2016224" cy="1556948"/>
          </a:xfrm>
          <a:prstGeom prst="rect">
            <a:avLst/>
          </a:prstGeom>
          <a:noFill/>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Image result for LIVROS"/>
          <p:cNvPicPr>
            <a:picLocks noChangeAspect="1" noChangeArrowheads="1"/>
          </p:cNvPicPr>
          <p:nvPr/>
        </p:nvPicPr>
        <p:blipFill>
          <a:blip r:embed="rId2" cstate="print"/>
          <a:srcRect/>
          <a:stretch>
            <a:fillRect/>
          </a:stretch>
        </p:blipFill>
        <p:spPr bwMode="auto">
          <a:xfrm>
            <a:off x="35496" y="5373216"/>
            <a:ext cx="3028950" cy="1127252"/>
          </a:xfrm>
          <a:prstGeom prst="rect">
            <a:avLst/>
          </a:prstGeom>
          <a:noFill/>
        </p:spPr>
      </p:pic>
      <p:pic>
        <p:nvPicPr>
          <p:cNvPr id="3" name="Picture 2" descr="Image result for LIVROS"/>
          <p:cNvPicPr>
            <a:picLocks noChangeAspect="1" noChangeArrowheads="1"/>
          </p:cNvPicPr>
          <p:nvPr/>
        </p:nvPicPr>
        <p:blipFill>
          <a:blip r:embed="rId2" cstate="print"/>
          <a:srcRect/>
          <a:stretch>
            <a:fillRect/>
          </a:stretch>
        </p:blipFill>
        <p:spPr bwMode="auto">
          <a:xfrm>
            <a:off x="3059832" y="5373216"/>
            <a:ext cx="3028950" cy="1127252"/>
          </a:xfrm>
          <a:prstGeom prst="rect">
            <a:avLst/>
          </a:prstGeom>
          <a:noFill/>
        </p:spPr>
      </p:pic>
      <p:sp>
        <p:nvSpPr>
          <p:cNvPr id="4" name="Título 1"/>
          <p:cNvSpPr>
            <a:spLocks noGrp="1"/>
          </p:cNvSpPr>
          <p:nvPr>
            <p:ph type="title" idx="4294967295"/>
          </p:nvPr>
        </p:nvSpPr>
        <p:spPr>
          <a:xfrm>
            <a:off x="0" y="980728"/>
            <a:ext cx="3491880" cy="561975"/>
          </a:xfrm>
          <a:prstGeom prst="rect">
            <a:avLst/>
          </a:prstGeom>
        </p:spPr>
        <p:txBody>
          <a:bodyPr/>
          <a:lstStyle/>
          <a:p>
            <a:pPr algn="ctr"/>
            <a:r>
              <a:rPr lang="pt-BR" sz="2400" b="1" dirty="0" smtClean="0">
                <a:solidFill>
                  <a:schemeClr val="tx2"/>
                </a:solidFill>
              </a:rPr>
              <a:t>REFERÊNCIAS:</a:t>
            </a:r>
            <a:endParaRPr lang="pt-BR" sz="2400" b="1" dirty="0">
              <a:solidFill>
                <a:schemeClr val="tx2"/>
              </a:solidFill>
            </a:endParaRPr>
          </a:p>
        </p:txBody>
      </p:sp>
      <p:sp>
        <p:nvSpPr>
          <p:cNvPr id="98307" name="Rectangle 3"/>
          <p:cNvSpPr>
            <a:spLocks noChangeArrowheads="1"/>
          </p:cNvSpPr>
          <p:nvPr/>
        </p:nvSpPr>
        <p:spPr bwMode="auto">
          <a:xfrm>
            <a:off x="0" y="1340768"/>
            <a:ext cx="9144000"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pt-BR" sz="1600" b="1" dirty="0" smtClean="0">
                <a:solidFill>
                  <a:srgbClr val="C00000"/>
                </a:solidFill>
                <a:effectLst>
                  <a:outerShdw blurRad="38100" dist="38100" dir="2700000" algn="tl">
                    <a:srgbClr val="000000">
                      <a:alpha val="43137"/>
                    </a:srgbClr>
                  </a:outerShdw>
                </a:effectLst>
                <a:latin typeface="Calibri" pitchFamily="34" charset="0"/>
                <a:cs typeface="Calibri" pitchFamily="34" charset="0"/>
              </a:rPr>
              <a:t>Indicação do material didático</a:t>
            </a:r>
          </a:p>
          <a:p>
            <a:pPr algn="just" fontAlgn="base">
              <a:spcBef>
                <a:spcPct val="0"/>
              </a:spcBef>
              <a:spcAft>
                <a:spcPct val="0"/>
              </a:spcAft>
            </a:pPr>
            <a:endParaRPr lang="pt-BR" sz="1600" b="1" dirty="0" smtClean="0">
              <a:solidFill>
                <a:srgbClr val="C00000"/>
              </a:solidFill>
              <a:effectLst>
                <a:outerShdw blurRad="38100" dist="38100" dir="2700000" algn="tl">
                  <a:srgbClr val="000000">
                    <a:alpha val="43137"/>
                  </a:srgbClr>
                </a:outerShdw>
              </a:effectLst>
              <a:latin typeface="Calibri" pitchFamily="34"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 typeface="Wingdings" pitchFamily="2" charset="2"/>
              <a:buChar char="ü"/>
              <a:tabLst/>
            </a:pP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Aristeu de Oliveira, Manual de Prática Trabalhista, editora: Atlas, edição: 49, ano: 2014.</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capítulo: 2 Folha de Pagamento, 108 - Parte I,</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capítulo: 12 Rescisão do Contrato de Trabalho, 510 - Parte I,</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capítulo: 19 Multa Trabalhista, 699,</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pt-BR" sz="16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Roni</a:t>
            </a: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a:t>
            </a:r>
            <a:r>
              <a:rPr kumimoji="0" lang="pt-BR" sz="1600" b="0"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Genicolo</a:t>
            </a: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Garcia, Manual de Rotinas Trabalhistas, editora: Atlas, edição: 8, ano:2014</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capítulo: 4 Suspensão e Interrupção do Contrato de Trabalho: Faltas. Licenças. Férias, 201,</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capítulo: 8 Extinção do Contrato de Trabalho, 357,</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a:p>
            <a:endParaRPr lang="pt-BR" sz="1600" dirty="0" smtClean="0">
              <a:latin typeface="Calibri" pitchFamily="34" charset="0"/>
              <a:cs typeface="Calibri" pitchFamily="34" charset="0"/>
            </a:endParaRPr>
          </a:p>
          <a:p>
            <a:r>
              <a:rPr lang="pt-BR" sz="1600" b="1" dirty="0" smtClean="0">
                <a:solidFill>
                  <a:srgbClr val="C00000"/>
                </a:solidFill>
                <a:effectLst>
                  <a:outerShdw blurRad="38100" dist="38100" dir="2700000" algn="tl">
                    <a:srgbClr val="000000">
                      <a:alpha val="43137"/>
                    </a:srgbClr>
                  </a:outerShdw>
                </a:effectLst>
                <a:latin typeface="Calibri" pitchFamily="34" charset="0"/>
                <a:cs typeface="Calibri" pitchFamily="34" charset="0"/>
              </a:rPr>
              <a:t>Bibliografia básica</a:t>
            </a:r>
          </a:p>
          <a:p>
            <a:endParaRPr lang="pt-BR" sz="1600" b="1" dirty="0" smtClean="0">
              <a:solidFill>
                <a:srgbClr val="C00000"/>
              </a:solidFill>
              <a:effectLst>
                <a:outerShdw blurRad="38100" dist="38100" dir="2700000" algn="tl">
                  <a:srgbClr val="000000">
                    <a:alpha val="43137"/>
                  </a:srgbClr>
                </a:outerShdw>
              </a:effectLst>
              <a:latin typeface="Calibri" pitchFamily="34" charset="0"/>
              <a:cs typeface="Calibri" pitchFamily="34" charset="0"/>
            </a:endParaRPr>
          </a:p>
          <a:p>
            <a:pPr algn="just"/>
            <a:r>
              <a:rPr lang="pt-BR" sz="1600" dirty="0" smtClean="0">
                <a:latin typeface="Calibri" pitchFamily="34" charset="0"/>
                <a:cs typeface="Calibri" pitchFamily="34" charset="0"/>
              </a:rPr>
              <a:t>FILHO, José Gomes Pacheco. KRUGER, Samuel. ESOCIAL: Modernidade na Prestação de Informações ao Governo Federal. São Paulo: Atlas, 2015.</a:t>
            </a:r>
          </a:p>
          <a:p>
            <a:pPr algn="just"/>
            <a:r>
              <a:rPr lang="pt-BR" sz="1600" dirty="0" smtClean="0">
                <a:latin typeface="Calibri" pitchFamily="34" charset="0"/>
                <a:cs typeface="Calibri" pitchFamily="34" charset="0"/>
              </a:rPr>
              <a:t>OLIVEIRA, Aristeu de. Cálculos Trabalhistas. 27.ed. São Paulo: Atlas, 2015.</a:t>
            </a:r>
          </a:p>
          <a:p>
            <a:pPr algn="just"/>
            <a:r>
              <a:rPr lang="pt-BR" sz="1600" dirty="0" smtClean="0">
                <a:latin typeface="Calibri" pitchFamily="34" charset="0"/>
                <a:cs typeface="Calibri" pitchFamily="34" charset="0"/>
              </a:rPr>
              <a:t>OLIVEIRA, Aristeu de. </a:t>
            </a:r>
            <a:r>
              <a:rPr lang="pt-BR" sz="1600" dirty="0" err="1" smtClean="0">
                <a:latin typeface="Calibri" pitchFamily="34" charset="0"/>
                <a:cs typeface="Calibri" pitchFamily="34" charset="0"/>
              </a:rPr>
              <a:t>eSOCIAL</a:t>
            </a:r>
            <a:r>
              <a:rPr lang="pt-BR" sz="1600" dirty="0" smtClean="0">
                <a:latin typeface="Calibri" pitchFamily="34" charset="0"/>
                <a:cs typeface="Calibri" pitchFamily="34" charset="0"/>
              </a:rPr>
              <a:t>: Sistema de Escrituração Digital das Obrigações Fiscais, Previdenciárias e Trabalhistas. São Paulo: Atlas, 2015.</a:t>
            </a:r>
            <a:endParaRPr kumimoji="0" lang="pt-BR" sz="1600" b="0" i="0" u="none" strike="noStrike" cap="none" normalizeH="0" baseline="0" dirty="0" smtClean="0">
              <a:ln>
                <a:noFill/>
              </a:ln>
              <a:solidFill>
                <a:schemeClr val="tx1"/>
              </a:solidFill>
              <a:effectLst/>
              <a:latin typeface="Calibri" pitchFamily="34" charset="0"/>
              <a:cs typeface="Calibri" pitchFamily="34" charset="0"/>
            </a:endParaRPr>
          </a:p>
        </p:txBody>
      </p:sp>
      <p:pic>
        <p:nvPicPr>
          <p:cNvPr id="98309" name="Picture 5" descr="https://catracalivre.com.br/wp-content/uploads/2010/01/livros.gif"/>
          <p:cNvPicPr>
            <a:picLocks noChangeAspect="1" noChangeArrowheads="1"/>
          </p:cNvPicPr>
          <p:nvPr/>
        </p:nvPicPr>
        <p:blipFill>
          <a:blip r:embed="rId3" cstate="print"/>
          <a:srcRect/>
          <a:stretch>
            <a:fillRect/>
          </a:stretch>
        </p:blipFill>
        <p:spPr bwMode="auto">
          <a:xfrm>
            <a:off x="7452321" y="1196752"/>
            <a:ext cx="1691680" cy="1243510"/>
          </a:xfrm>
          <a:prstGeom prst="rect">
            <a:avLst/>
          </a:prstGeom>
          <a:noFill/>
        </p:spPr>
      </p:pic>
      <p:sp>
        <p:nvSpPr>
          <p:cNvPr id="7" name="Retângulo 6"/>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2" descr="Image result for LIVROS"/>
          <p:cNvPicPr>
            <a:picLocks noChangeAspect="1" noChangeArrowheads="1"/>
          </p:cNvPicPr>
          <p:nvPr/>
        </p:nvPicPr>
        <p:blipFill>
          <a:blip r:embed="rId2" cstate="print"/>
          <a:srcRect/>
          <a:stretch>
            <a:fillRect/>
          </a:stretch>
        </p:blipFill>
        <p:spPr bwMode="auto">
          <a:xfrm>
            <a:off x="6084168" y="5373216"/>
            <a:ext cx="3028950" cy="1127252"/>
          </a:xfrm>
          <a:prstGeom prst="rect">
            <a:avLst/>
          </a:prstGeom>
          <a:noFill/>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7172" name="Picture 4"/>
          <p:cNvPicPr>
            <a:picLocks noChangeAspect="1" noChangeArrowheads="1"/>
          </p:cNvPicPr>
          <p:nvPr/>
        </p:nvPicPr>
        <p:blipFill>
          <a:blip r:embed="rId3" cstate="print"/>
          <a:srcRect/>
          <a:stretch>
            <a:fillRect/>
          </a:stretch>
        </p:blipFill>
        <p:spPr bwMode="auto">
          <a:xfrm>
            <a:off x="35496" y="5301208"/>
            <a:ext cx="7847841" cy="1130052"/>
          </a:xfrm>
          <a:prstGeom prst="rect">
            <a:avLst/>
          </a:prstGeom>
          <a:noFill/>
          <a:ln w="9525">
            <a:noFill/>
            <a:miter lim="800000"/>
            <a:headEnd/>
            <a:tailEnd/>
          </a:ln>
        </p:spPr>
      </p:pic>
      <p:pic>
        <p:nvPicPr>
          <p:cNvPr id="12" name="Picture 6"/>
          <p:cNvPicPr>
            <a:picLocks noChangeAspect="1" noChangeArrowheads="1"/>
          </p:cNvPicPr>
          <p:nvPr/>
        </p:nvPicPr>
        <p:blipFill>
          <a:blip r:embed="rId4" cstate="print"/>
          <a:srcRect/>
          <a:stretch>
            <a:fillRect/>
          </a:stretch>
        </p:blipFill>
        <p:spPr bwMode="auto">
          <a:xfrm rot="948464">
            <a:off x="5321852" y="2160634"/>
            <a:ext cx="3635896" cy="1872207"/>
          </a:xfrm>
          <a:prstGeom prst="rect">
            <a:avLst/>
          </a:prstGeom>
          <a:noFill/>
          <a:ln w="9525">
            <a:noFill/>
            <a:miter lim="800000"/>
            <a:headEnd/>
            <a:tailEnd/>
          </a:ln>
        </p:spPr>
      </p:pic>
      <p:pic>
        <p:nvPicPr>
          <p:cNvPr id="7171" name="Picture 3"/>
          <p:cNvPicPr>
            <a:picLocks noChangeAspect="1" noChangeArrowheads="1"/>
          </p:cNvPicPr>
          <p:nvPr/>
        </p:nvPicPr>
        <p:blipFill>
          <a:blip r:embed="rId5" cstate="print"/>
          <a:srcRect/>
          <a:stretch>
            <a:fillRect/>
          </a:stretch>
        </p:blipFill>
        <p:spPr bwMode="auto">
          <a:xfrm>
            <a:off x="0" y="1196752"/>
            <a:ext cx="6732240" cy="409575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8196" name="Picture 4"/>
          <p:cNvPicPr>
            <a:picLocks noChangeAspect="1" noChangeArrowheads="1"/>
          </p:cNvPicPr>
          <p:nvPr/>
        </p:nvPicPr>
        <p:blipFill>
          <a:blip r:embed="rId3" cstate="print"/>
          <a:srcRect/>
          <a:stretch>
            <a:fillRect/>
          </a:stretch>
        </p:blipFill>
        <p:spPr bwMode="auto">
          <a:xfrm rot="908213">
            <a:off x="5670747" y="1995882"/>
            <a:ext cx="3105150" cy="2209800"/>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107504" y="1268760"/>
            <a:ext cx="5943600" cy="1933575"/>
          </a:xfrm>
          <a:prstGeom prst="rect">
            <a:avLst/>
          </a:prstGeom>
          <a:noFill/>
          <a:ln w="9525">
            <a:noFill/>
            <a:miter lim="800000"/>
            <a:headEnd/>
            <a:tailEnd/>
          </a:ln>
        </p:spPr>
      </p:pic>
      <p:pic>
        <p:nvPicPr>
          <p:cNvPr id="8195" name="Picture 3"/>
          <p:cNvPicPr>
            <a:picLocks noChangeAspect="1" noChangeArrowheads="1"/>
          </p:cNvPicPr>
          <p:nvPr/>
        </p:nvPicPr>
        <p:blipFill>
          <a:blip r:embed="rId5" cstate="print"/>
          <a:srcRect/>
          <a:stretch>
            <a:fillRect/>
          </a:stretch>
        </p:blipFill>
        <p:spPr bwMode="auto">
          <a:xfrm>
            <a:off x="107504" y="3212976"/>
            <a:ext cx="5945125" cy="1080120"/>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a:stretch>
            <a:fillRect/>
          </a:stretch>
        </p:blipFill>
        <p:spPr bwMode="auto">
          <a:xfrm>
            <a:off x="179512" y="4941168"/>
            <a:ext cx="6581775" cy="1390650"/>
          </a:xfrm>
          <a:prstGeom prst="rect">
            <a:avLst/>
          </a:prstGeom>
          <a:noFill/>
          <a:ln w="9525">
            <a:noFill/>
            <a:miter lim="800000"/>
            <a:headEnd/>
            <a:tailEnd/>
          </a:ln>
        </p:spPr>
      </p:pic>
      <p:pic>
        <p:nvPicPr>
          <p:cNvPr id="12" name="Picture 5"/>
          <p:cNvPicPr>
            <a:picLocks noChangeAspect="1" noChangeArrowheads="1"/>
          </p:cNvPicPr>
          <p:nvPr/>
        </p:nvPicPr>
        <p:blipFill>
          <a:blip r:embed="rId7" cstate="print"/>
          <a:srcRect/>
          <a:stretch>
            <a:fillRect/>
          </a:stretch>
        </p:blipFill>
        <p:spPr bwMode="auto">
          <a:xfrm>
            <a:off x="437034" y="4365104"/>
            <a:ext cx="2190750" cy="47625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9218" name="Picture 2"/>
          <p:cNvPicPr>
            <a:picLocks noChangeAspect="1" noChangeArrowheads="1"/>
          </p:cNvPicPr>
          <p:nvPr/>
        </p:nvPicPr>
        <p:blipFill>
          <a:blip r:embed="rId3" cstate="print"/>
          <a:srcRect/>
          <a:stretch>
            <a:fillRect/>
          </a:stretch>
        </p:blipFill>
        <p:spPr bwMode="auto">
          <a:xfrm>
            <a:off x="179512" y="1628800"/>
            <a:ext cx="8784976" cy="1428750"/>
          </a:xfrm>
          <a:prstGeom prst="rect">
            <a:avLst/>
          </a:prstGeom>
          <a:noFill/>
          <a:ln w="9525">
            <a:noFill/>
            <a:miter lim="800000"/>
            <a:headEnd/>
            <a:tailEnd/>
          </a:ln>
        </p:spPr>
      </p:pic>
      <p:pic>
        <p:nvPicPr>
          <p:cNvPr id="9219" name="Picture 3"/>
          <p:cNvPicPr>
            <a:picLocks noChangeAspect="1" noChangeArrowheads="1"/>
          </p:cNvPicPr>
          <p:nvPr/>
        </p:nvPicPr>
        <p:blipFill>
          <a:blip r:embed="rId4" cstate="print"/>
          <a:srcRect/>
          <a:stretch>
            <a:fillRect/>
          </a:stretch>
        </p:blipFill>
        <p:spPr bwMode="auto">
          <a:xfrm>
            <a:off x="179512" y="3140968"/>
            <a:ext cx="8784976" cy="1749328"/>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0" y="1124744"/>
            <a:ext cx="2190750" cy="476250"/>
          </a:xfrm>
          <a:prstGeom prst="rect">
            <a:avLst/>
          </a:prstGeom>
          <a:noFill/>
          <a:ln w="9525">
            <a:noFill/>
            <a:miter lim="800000"/>
            <a:headEnd/>
            <a:tailEnd/>
          </a:ln>
        </p:spPr>
      </p:pic>
      <p:pic>
        <p:nvPicPr>
          <p:cNvPr id="9220" name="Picture 4"/>
          <p:cNvPicPr>
            <a:picLocks noChangeAspect="1" noChangeArrowheads="1"/>
          </p:cNvPicPr>
          <p:nvPr/>
        </p:nvPicPr>
        <p:blipFill>
          <a:blip r:embed="rId6" cstate="print"/>
          <a:srcRect/>
          <a:stretch>
            <a:fillRect/>
          </a:stretch>
        </p:blipFill>
        <p:spPr bwMode="auto">
          <a:xfrm>
            <a:off x="0" y="4941168"/>
            <a:ext cx="1857375" cy="314325"/>
          </a:xfrm>
          <a:prstGeom prst="rect">
            <a:avLst/>
          </a:prstGeom>
          <a:noFill/>
          <a:ln w="9525">
            <a:noFill/>
            <a:miter lim="800000"/>
            <a:headEnd/>
            <a:tailEnd/>
          </a:ln>
        </p:spPr>
      </p:pic>
      <p:pic>
        <p:nvPicPr>
          <p:cNvPr id="9221" name="Picture 5"/>
          <p:cNvPicPr>
            <a:picLocks noChangeAspect="1" noChangeArrowheads="1"/>
          </p:cNvPicPr>
          <p:nvPr/>
        </p:nvPicPr>
        <p:blipFill>
          <a:blip r:embed="rId7" cstate="print"/>
          <a:srcRect/>
          <a:stretch>
            <a:fillRect/>
          </a:stretch>
        </p:blipFill>
        <p:spPr bwMode="auto">
          <a:xfrm>
            <a:off x="251520" y="5274314"/>
            <a:ext cx="6912768" cy="1224136"/>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6" name="Picture 4"/>
          <p:cNvPicPr>
            <a:picLocks noChangeAspect="1" noChangeArrowheads="1"/>
          </p:cNvPicPr>
          <p:nvPr/>
        </p:nvPicPr>
        <p:blipFill>
          <a:blip r:embed="rId3" cstate="print"/>
          <a:srcRect/>
          <a:stretch>
            <a:fillRect/>
          </a:stretch>
        </p:blipFill>
        <p:spPr bwMode="auto">
          <a:xfrm>
            <a:off x="0" y="1196752"/>
            <a:ext cx="1857375" cy="314325"/>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179512" y="1628801"/>
            <a:ext cx="8784976" cy="1584176"/>
          </a:xfrm>
          <a:prstGeom prst="rect">
            <a:avLst/>
          </a:prstGeom>
          <a:noFill/>
          <a:ln w="9525">
            <a:noFill/>
            <a:miter lim="800000"/>
            <a:headEnd/>
            <a:tailEnd/>
          </a:ln>
        </p:spPr>
      </p:pic>
      <p:pic>
        <p:nvPicPr>
          <p:cNvPr id="10243" name="Picture 3"/>
          <p:cNvPicPr>
            <a:picLocks noChangeAspect="1" noChangeArrowheads="1"/>
          </p:cNvPicPr>
          <p:nvPr/>
        </p:nvPicPr>
        <p:blipFill>
          <a:blip r:embed="rId5" cstate="print"/>
          <a:srcRect/>
          <a:stretch>
            <a:fillRect/>
          </a:stretch>
        </p:blipFill>
        <p:spPr bwMode="auto">
          <a:xfrm>
            <a:off x="179512" y="3284984"/>
            <a:ext cx="8784976" cy="1368152"/>
          </a:xfrm>
          <a:prstGeom prst="rect">
            <a:avLst/>
          </a:prstGeom>
          <a:noFill/>
          <a:ln w="9525">
            <a:noFill/>
            <a:miter lim="800000"/>
            <a:headEnd/>
            <a:tailEnd/>
          </a:ln>
        </p:spPr>
      </p:pic>
      <p:pic>
        <p:nvPicPr>
          <p:cNvPr id="10244" name="Picture 4"/>
          <p:cNvPicPr>
            <a:picLocks noChangeAspect="1" noChangeArrowheads="1"/>
          </p:cNvPicPr>
          <p:nvPr/>
        </p:nvPicPr>
        <p:blipFill>
          <a:blip r:embed="rId6" cstate="print"/>
          <a:srcRect/>
          <a:stretch>
            <a:fillRect/>
          </a:stretch>
        </p:blipFill>
        <p:spPr bwMode="auto">
          <a:xfrm>
            <a:off x="179512" y="4725144"/>
            <a:ext cx="8784975" cy="1728192"/>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11266" name="Picture 2"/>
          <p:cNvPicPr>
            <a:picLocks noChangeAspect="1" noChangeArrowheads="1"/>
          </p:cNvPicPr>
          <p:nvPr/>
        </p:nvPicPr>
        <p:blipFill>
          <a:blip r:embed="rId3" cstate="print"/>
          <a:srcRect/>
          <a:stretch>
            <a:fillRect/>
          </a:stretch>
        </p:blipFill>
        <p:spPr bwMode="auto">
          <a:xfrm>
            <a:off x="89098" y="1196752"/>
            <a:ext cx="8947398" cy="792088"/>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107504" y="2060848"/>
            <a:ext cx="6655923" cy="3240360"/>
          </a:xfrm>
          <a:prstGeom prst="rect">
            <a:avLst/>
          </a:prstGeom>
          <a:noFill/>
          <a:ln w="9525">
            <a:noFill/>
            <a:miter lim="800000"/>
            <a:headEnd/>
            <a:tailEnd/>
          </a:ln>
        </p:spPr>
      </p:pic>
      <p:pic>
        <p:nvPicPr>
          <p:cNvPr id="11268" name="Picture 4"/>
          <p:cNvPicPr>
            <a:picLocks noChangeAspect="1" noChangeArrowheads="1"/>
          </p:cNvPicPr>
          <p:nvPr/>
        </p:nvPicPr>
        <p:blipFill>
          <a:blip r:embed="rId5" cstate="print"/>
          <a:srcRect/>
          <a:stretch>
            <a:fillRect/>
          </a:stretch>
        </p:blipFill>
        <p:spPr bwMode="auto">
          <a:xfrm>
            <a:off x="179512" y="5373216"/>
            <a:ext cx="6552728" cy="1026219"/>
          </a:xfrm>
          <a:prstGeom prst="rect">
            <a:avLst/>
          </a:prstGeom>
          <a:noFill/>
          <a:ln w="9525">
            <a:noFill/>
            <a:miter lim="800000"/>
            <a:headEnd/>
            <a:tailEnd/>
          </a:ln>
        </p:spPr>
      </p:pic>
      <p:pic>
        <p:nvPicPr>
          <p:cNvPr id="11269" name="Picture 5"/>
          <p:cNvPicPr>
            <a:picLocks noChangeAspect="1" noChangeArrowheads="1"/>
          </p:cNvPicPr>
          <p:nvPr/>
        </p:nvPicPr>
        <p:blipFill>
          <a:blip r:embed="rId6" cstate="print"/>
          <a:srcRect/>
          <a:stretch>
            <a:fillRect/>
          </a:stretch>
        </p:blipFill>
        <p:spPr bwMode="auto">
          <a:xfrm>
            <a:off x="6876256" y="3068960"/>
            <a:ext cx="2088232" cy="108012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8" name="Picture 6"/>
          <p:cNvPicPr>
            <a:picLocks noChangeAspect="1" noChangeArrowheads="1"/>
          </p:cNvPicPr>
          <p:nvPr/>
        </p:nvPicPr>
        <p:blipFill>
          <a:blip r:embed="rId3" cstate="print"/>
          <a:srcRect/>
          <a:stretch>
            <a:fillRect/>
          </a:stretch>
        </p:blipFill>
        <p:spPr bwMode="auto">
          <a:xfrm rot="948464">
            <a:off x="5321852" y="2160634"/>
            <a:ext cx="3635896" cy="1872207"/>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89574" y="1124745"/>
            <a:ext cx="6498650" cy="2304255"/>
          </a:xfrm>
          <a:prstGeom prst="rect">
            <a:avLst/>
          </a:prstGeom>
          <a:noFill/>
          <a:ln w="9525">
            <a:noFill/>
            <a:miter lim="800000"/>
            <a:headEnd/>
            <a:tailEnd/>
          </a:ln>
        </p:spPr>
      </p:pic>
      <p:pic>
        <p:nvPicPr>
          <p:cNvPr id="12291" name="Picture 3"/>
          <p:cNvPicPr>
            <a:picLocks noChangeAspect="1" noChangeArrowheads="1"/>
          </p:cNvPicPr>
          <p:nvPr/>
        </p:nvPicPr>
        <p:blipFill>
          <a:blip r:embed="rId5" cstate="print"/>
          <a:srcRect/>
          <a:stretch>
            <a:fillRect/>
          </a:stretch>
        </p:blipFill>
        <p:spPr bwMode="auto">
          <a:xfrm>
            <a:off x="107504" y="3429000"/>
            <a:ext cx="6480720" cy="3074293"/>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2" name="Título 3"/>
          <p:cNvSpPr>
            <a:spLocks noGrp="1"/>
          </p:cNvSpPr>
          <p:nvPr>
            <p:ph type="title" idx="4294967295"/>
          </p:nvPr>
        </p:nvSpPr>
        <p:spPr>
          <a:xfrm>
            <a:off x="1058863" y="80963"/>
            <a:ext cx="8085137" cy="792162"/>
          </a:xfrm>
          <a:prstGeom prst="rect">
            <a:avLst/>
          </a:prstGeom>
        </p:spPr>
        <p:txBody>
          <a:bodyPr/>
          <a:lstStyle/>
          <a:p>
            <a:pPr algn="ctr"/>
            <a:r>
              <a:rPr lang="pt-BR" sz="2800" dirty="0" smtClean="0">
                <a:solidFill>
                  <a:schemeClr val="bg1"/>
                </a:solidFill>
              </a:rPr>
              <a:t>GST1141</a:t>
            </a:r>
            <a:br>
              <a:rPr lang="pt-BR" sz="2800" dirty="0" smtClean="0">
                <a:solidFill>
                  <a:schemeClr val="bg1"/>
                </a:solidFill>
              </a:rPr>
            </a:br>
            <a:r>
              <a:rPr lang="pt-BR" sz="2800" dirty="0" smtClean="0">
                <a:solidFill>
                  <a:schemeClr val="bg1"/>
                </a:solidFill>
              </a:rPr>
              <a:t>Rotinas de Administração de Pessoal – folha. </a:t>
            </a:r>
            <a:endParaRPr lang="pt-BR" sz="2800" dirty="0">
              <a:solidFill>
                <a:schemeClr val="bg1"/>
              </a:solidFill>
            </a:endParaRPr>
          </a:p>
        </p:txBody>
      </p:sp>
      <p:pic>
        <p:nvPicPr>
          <p:cNvPr id="6" name="Picture 2"/>
          <p:cNvPicPr>
            <a:picLocks noChangeAspect="1" noChangeArrowheads="1"/>
          </p:cNvPicPr>
          <p:nvPr/>
        </p:nvPicPr>
        <p:blipFill>
          <a:blip r:embed="rId2" cstate="print"/>
          <a:srcRect/>
          <a:stretch>
            <a:fillRect/>
          </a:stretch>
        </p:blipFill>
        <p:spPr bwMode="auto">
          <a:xfrm>
            <a:off x="144016" y="1243013"/>
            <a:ext cx="8820472" cy="5210323"/>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13316" name="Picture 4"/>
          <p:cNvPicPr>
            <a:picLocks noChangeAspect="1" noChangeArrowheads="1"/>
          </p:cNvPicPr>
          <p:nvPr/>
        </p:nvPicPr>
        <p:blipFill>
          <a:blip r:embed="rId3" cstate="print"/>
          <a:srcRect/>
          <a:stretch>
            <a:fillRect/>
          </a:stretch>
        </p:blipFill>
        <p:spPr bwMode="auto">
          <a:xfrm>
            <a:off x="179512" y="3717032"/>
            <a:ext cx="8856984" cy="2736305"/>
          </a:xfrm>
          <a:prstGeom prst="rect">
            <a:avLst/>
          </a:prstGeom>
          <a:noFill/>
          <a:ln w="9525">
            <a:noFill/>
            <a:miter lim="800000"/>
            <a:headEnd/>
            <a:tailEnd/>
          </a:ln>
        </p:spPr>
      </p:pic>
      <p:pic>
        <p:nvPicPr>
          <p:cNvPr id="13315" name="Picture 3"/>
          <p:cNvPicPr>
            <a:picLocks noChangeAspect="1" noChangeArrowheads="1"/>
          </p:cNvPicPr>
          <p:nvPr/>
        </p:nvPicPr>
        <p:blipFill>
          <a:blip r:embed="rId4" cstate="print"/>
          <a:srcRect/>
          <a:stretch>
            <a:fillRect/>
          </a:stretch>
        </p:blipFill>
        <p:spPr bwMode="auto">
          <a:xfrm>
            <a:off x="6156176" y="1124744"/>
            <a:ext cx="2843808" cy="288032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323528" y="1268760"/>
            <a:ext cx="5400600" cy="2248601"/>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14338" name="Picture 2"/>
          <p:cNvPicPr>
            <a:picLocks noChangeAspect="1" noChangeArrowheads="1"/>
          </p:cNvPicPr>
          <p:nvPr/>
        </p:nvPicPr>
        <p:blipFill>
          <a:blip r:embed="rId3" cstate="print"/>
          <a:srcRect/>
          <a:stretch>
            <a:fillRect/>
          </a:stretch>
        </p:blipFill>
        <p:spPr bwMode="auto">
          <a:xfrm>
            <a:off x="107504" y="1196752"/>
            <a:ext cx="6624736" cy="2564414"/>
          </a:xfrm>
          <a:prstGeom prst="rect">
            <a:avLst/>
          </a:prstGeom>
          <a:noFill/>
          <a:ln w="9525">
            <a:noFill/>
            <a:miter lim="800000"/>
            <a:headEnd/>
            <a:tailEnd/>
          </a:ln>
        </p:spPr>
      </p:pic>
      <p:pic>
        <p:nvPicPr>
          <p:cNvPr id="14340" name="Picture 4"/>
          <p:cNvPicPr>
            <a:picLocks noChangeAspect="1" noChangeArrowheads="1"/>
          </p:cNvPicPr>
          <p:nvPr/>
        </p:nvPicPr>
        <p:blipFill>
          <a:blip r:embed="rId4" cstate="print"/>
          <a:srcRect/>
          <a:stretch>
            <a:fillRect/>
          </a:stretch>
        </p:blipFill>
        <p:spPr bwMode="auto">
          <a:xfrm>
            <a:off x="5424222" y="3573016"/>
            <a:ext cx="3684282" cy="2919239"/>
          </a:xfrm>
          <a:prstGeom prst="rect">
            <a:avLst/>
          </a:prstGeom>
          <a:noFill/>
          <a:ln w="9525">
            <a:noFill/>
            <a:miter lim="800000"/>
            <a:headEnd/>
            <a:tailEnd/>
          </a:ln>
        </p:spPr>
      </p:pic>
      <p:pic>
        <p:nvPicPr>
          <p:cNvPr id="14339" name="Picture 3"/>
          <p:cNvPicPr>
            <a:picLocks noChangeAspect="1" noChangeArrowheads="1"/>
          </p:cNvPicPr>
          <p:nvPr/>
        </p:nvPicPr>
        <p:blipFill>
          <a:blip r:embed="rId5" cstate="print"/>
          <a:srcRect/>
          <a:stretch>
            <a:fillRect/>
          </a:stretch>
        </p:blipFill>
        <p:spPr bwMode="auto">
          <a:xfrm>
            <a:off x="107504" y="3725997"/>
            <a:ext cx="5472608" cy="1718939"/>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15362" name="Picture 2"/>
          <p:cNvPicPr>
            <a:picLocks noChangeAspect="1" noChangeArrowheads="1"/>
          </p:cNvPicPr>
          <p:nvPr/>
        </p:nvPicPr>
        <p:blipFill>
          <a:blip r:embed="rId3" cstate="print"/>
          <a:srcRect/>
          <a:stretch>
            <a:fillRect/>
          </a:stretch>
        </p:blipFill>
        <p:spPr bwMode="auto">
          <a:xfrm>
            <a:off x="38100" y="1196752"/>
            <a:ext cx="9067800" cy="3744416"/>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0" y="4941168"/>
            <a:ext cx="1866900" cy="400050"/>
          </a:xfrm>
          <a:prstGeom prst="rect">
            <a:avLst/>
          </a:prstGeom>
          <a:noFill/>
          <a:ln w="9525">
            <a:noFill/>
            <a:miter lim="800000"/>
            <a:headEnd/>
            <a:tailEnd/>
          </a:ln>
        </p:spPr>
      </p:pic>
      <p:pic>
        <p:nvPicPr>
          <p:cNvPr id="15364" name="Picture 4"/>
          <p:cNvPicPr>
            <a:picLocks noChangeAspect="1" noChangeArrowheads="1"/>
          </p:cNvPicPr>
          <p:nvPr/>
        </p:nvPicPr>
        <p:blipFill>
          <a:blip r:embed="rId5" cstate="print"/>
          <a:srcRect/>
          <a:stretch>
            <a:fillRect/>
          </a:stretch>
        </p:blipFill>
        <p:spPr bwMode="auto">
          <a:xfrm>
            <a:off x="1259632" y="5301208"/>
            <a:ext cx="5829300" cy="1095375"/>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3" name="Título 1"/>
          <p:cNvSpPr>
            <a:spLocks noGrp="1"/>
          </p:cNvSpPr>
          <p:nvPr>
            <p:ph type="title" idx="4294967295"/>
          </p:nvPr>
        </p:nvSpPr>
        <p:spPr>
          <a:xfrm>
            <a:off x="755576" y="1138833"/>
            <a:ext cx="7560840" cy="561975"/>
          </a:xfrm>
          <a:prstGeom prst="rect">
            <a:avLst/>
          </a:prstGeom>
        </p:spPr>
        <p:txBody>
          <a:bodyPr/>
          <a:lstStyle/>
          <a:p>
            <a:pPr algn="l"/>
            <a:r>
              <a:rPr lang="pt-BR" sz="3200" b="1" dirty="0" smtClean="0">
                <a:solidFill>
                  <a:schemeClr val="tx2"/>
                </a:solidFill>
              </a:rPr>
              <a:t>CONTEXTUALIZAÇÃO:</a:t>
            </a:r>
            <a:endParaRPr lang="pt-BR" sz="3200" b="1" dirty="0">
              <a:solidFill>
                <a:schemeClr val="tx2"/>
              </a:solidFill>
            </a:endParaRPr>
          </a:p>
        </p:txBody>
      </p:sp>
      <p:sp>
        <p:nvSpPr>
          <p:cNvPr id="97281" name="Rectangle 1"/>
          <p:cNvSpPr>
            <a:spLocks noChangeArrowheads="1"/>
          </p:cNvSpPr>
          <p:nvPr/>
        </p:nvSpPr>
        <p:spPr bwMode="auto">
          <a:xfrm>
            <a:off x="0" y="1692091"/>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organização industrial do trabalho foi gerada a partir de conflitos entre trabalhadores e patrões. Desde a Revolução Industrial, a normalização do trabalho tem sido feita pelo Estado, visando um equilíbrio de poder entre patrões e empregados. As relações do trabalho têm sofrido transformações ao longo do tempo, frutos de fatores como, crise econômica, globalização, desenvolvimento tecnológico, competição industrial, desemprego, etc.</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Ocorrem duas formas para a adaptação da legislação trabalhista às necessidades atuais de mercado: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Desregulamentação: eliminar a maior parte das leis que regulamentam o trabalho, que passariam e conter apenas princípios fundamentais norteadores dessas relações;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Flexibilização: adaptação das normas trabalhistas às realidades sociais. </a:t>
            </a: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8028384" y="5589240"/>
            <a:ext cx="1008112" cy="899982"/>
          </a:xfrm>
          <a:prstGeom prst="rect">
            <a:avLst/>
          </a:prstGeom>
          <a:noFill/>
          <a:ln w="9525">
            <a:noFill/>
            <a:miter lim="800000"/>
            <a:headEnd/>
            <a:tailEnd/>
          </a:ln>
        </p:spPr>
      </p:pic>
      <p:sp>
        <p:nvSpPr>
          <p:cNvPr id="6" name="Retângulo 5"/>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7"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16386" name="Picture 2"/>
          <p:cNvPicPr>
            <a:picLocks noChangeAspect="1" noChangeArrowheads="1"/>
          </p:cNvPicPr>
          <p:nvPr/>
        </p:nvPicPr>
        <p:blipFill>
          <a:blip r:embed="rId3" cstate="print"/>
          <a:srcRect/>
          <a:stretch>
            <a:fillRect/>
          </a:stretch>
        </p:blipFill>
        <p:spPr bwMode="auto">
          <a:xfrm>
            <a:off x="1" y="1537717"/>
            <a:ext cx="9144000" cy="1819275"/>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0" y="1133709"/>
            <a:ext cx="1866900" cy="400050"/>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srcRect/>
          <a:stretch>
            <a:fillRect/>
          </a:stretch>
        </p:blipFill>
        <p:spPr bwMode="auto">
          <a:xfrm>
            <a:off x="1" y="3284984"/>
            <a:ext cx="9144000" cy="1704975"/>
          </a:xfrm>
          <a:prstGeom prst="rect">
            <a:avLst/>
          </a:prstGeom>
          <a:noFill/>
          <a:ln w="9525">
            <a:noFill/>
            <a:miter lim="800000"/>
            <a:headEnd/>
            <a:tailEnd/>
          </a:ln>
        </p:spPr>
      </p:pic>
      <p:pic>
        <p:nvPicPr>
          <p:cNvPr id="16388" name="Picture 4"/>
          <p:cNvPicPr>
            <a:picLocks noChangeAspect="1" noChangeArrowheads="1"/>
          </p:cNvPicPr>
          <p:nvPr/>
        </p:nvPicPr>
        <p:blipFill>
          <a:blip r:embed="rId6" cstate="print"/>
          <a:srcRect/>
          <a:stretch>
            <a:fillRect/>
          </a:stretch>
        </p:blipFill>
        <p:spPr bwMode="auto">
          <a:xfrm>
            <a:off x="0" y="5013176"/>
            <a:ext cx="9144000" cy="148590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8" name="Picture 6"/>
          <p:cNvPicPr>
            <a:picLocks noChangeAspect="1" noChangeArrowheads="1"/>
          </p:cNvPicPr>
          <p:nvPr/>
        </p:nvPicPr>
        <p:blipFill>
          <a:blip r:embed="rId3" cstate="print"/>
          <a:srcRect/>
          <a:stretch>
            <a:fillRect/>
          </a:stretch>
        </p:blipFill>
        <p:spPr bwMode="auto">
          <a:xfrm rot="948464">
            <a:off x="5321852" y="1872602"/>
            <a:ext cx="3635896" cy="1872207"/>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srcRect/>
          <a:stretch>
            <a:fillRect/>
          </a:stretch>
        </p:blipFill>
        <p:spPr bwMode="auto">
          <a:xfrm>
            <a:off x="0" y="1124745"/>
            <a:ext cx="6477000" cy="2304255"/>
          </a:xfrm>
          <a:prstGeom prst="rect">
            <a:avLst/>
          </a:prstGeom>
          <a:noFill/>
          <a:ln w="9525">
            <a:noFill/>
            <a:miter lim="800000"/>
            <a:headEnd/>
            <a:tailEnd/>
          </a:ln>
        </p:spPr>
      </p:pic>
      <p:pic>
        <p:nvPicPr>
          <p:cNvPr id="17411" name="Picture 3"/>
          <p:cNvPicPr>
            <a:picLocks noChangeAspect="1" noChangeArrowheads="1"/>
          </p:cNvPicPr>
          <p:nvPr/>
        </p:nvPicPr>
        <p:blipFill>
          <a:blip r:embed="rId5" cstate="print"/>
          <a:srcRect/>
          <a:stretch>
            <a:fillRect/>
          </a:stretch>
        </p:blipFill>
        <p:spPr bwMode="auto">
          <a:xfrm>
            <a:off x="0" y="3429000"/>
            <a:ext cx="7380312" cy="3084959"/>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21305" y="1124744"/>
            <a:ext cx="4487940" cy="576064"/>
          </a:xfrm>
          <a:prstGeom prst="rect">
            <a:avLst/>
          </a:prstGeom>
          <a:noFill/>
          <a:ln w="9525">
            <a:noFill/>
            <a:miter lim="800000"/>
            <a:headEnd/>
            <a:tailEnd/>
          </a:ln>
        </p:spPr>
      </p:pic>
      <p:pic>
        <p:nvPicPr>
          <p:cNvPr id="18436" name="Picture 4"/>
          <p:cNvPicPr>
            <a:picLocks noChangeAspect="1" noChangeArrowheads="1"/>
          </p:cNvPicPr>
          <p:nvPr/>
        </p:nvPicPr>
        <p:blipFill>
          <a:blip r:embed="rId4" cstate="print"/>
          <a:srcRect/>
          <a:stretch>
            <a:fillRect/>
          </a:stretch>
        </p:blipFill>
        <p:spPr bwMode="auto">
          <a:xfrm>
            <a:off x="7092280" y="1268760"/>
            <a:ext cx="1944216" cy="2454189"/>
          </a:xfrm>
          <a:prstGeom prst="rect">
            <a:avLst/>
          </a:prstGeom>
          <a:noFill/>
          <a:ln w="9525">
            <a:noFill/>
            <a:miter lim="800000"/>
            <a:headEnd/>
            <a:tailEnd/>
          </a:ln>
        </p:spPr>
      </p:pic>
      <p:pic>
        <p:nvPicPr>
          <p:cNvPr id="18435" name="Picture 3"/>
          <p:cNvPicPr>
            <a:picLocks noChangeAspect="1" noChangeArrowheads="1"/>
          </p:cNvPicPr>
          <p:nvPr/>
        </p:nvPicPr>
        <p:blipFill>
          <a:blip r:embed="rId5" cstate="print"/>
          <a:srcRect/>
          <a:stretch>
            <a:fillRect/>
          </a:stretch>
        </p:blipFill>
        <p:spPr bwMode="auto">
          <a:xfrm>
            <a:off x="179512" y="1988840"/>
            <a:ext cx="7056785" cy="3744416"/>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19458" name="Picture 2"/>
          <p:cNvPicPr>
            <a:picLocks noChangeAspect="1" noChangeArrowheads="1"/>
          </p:cNvPicPr>
          <p:nvPr/>
        </p:nvPicPr>
        <p:blipFill>
          <a:blip r:embed="rId3" cstate="print"/>
          <a:srcRect/>
          <a:stretch>
            <a:fillRect/>
          </a:stretch>
        </p:blipFill>
        <p:spPr bwMode="auto">
          <a:xfrm>
            <a:off x="7117231" y="1268760"/>
            <a:ext cx="1872434" cy="2520280"/>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21305" y="1124744"/>
            <a:ext cx="4487940" cy="576064"/>
          </a:xfrm>
          <a:prstGeom prst="rect">
            <a:avLst/>
          </a:prstGeom>
          <a:noFill/>
          <a:ln w="9525">
            <a:noFill/>
            <a:miter lim="800000"/>
            <a:headEnd/>
            <a:tailEnd/>
          </a:ln>
        </p:spPr>
      </p:pic>
      <p:pic>
        <p:nvPicPr>
          <p:cNvPr id="19459" name="Picture 3"/>
          <p:cNvPicPr>
            <a:picLocks noChangeAspect="1" noChangeArrowheads="1"/>
          </p:cNvPicPr>
          <p:nvPr/>
        </p:nvPicPr>
        <p:blipFill>
          <a:blip r:embed="rId5" cstate="print"/>
          <a:srcRect/>
          <a:stretch>
            <a:fillRect/>
          </a:stretch>
        </p:blipFill>
        <p:spPr bwMode="auto">
          <a:xfrm>
            <a:off x="92721" y="2145748"/>
            <a:ext cx="7215583" cy="3731523"/>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21305" y="1124744"/>
            <a:ext cx="4487940" cy="576064"/>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6950535" y="1340769"/>
            <a:ext cx="2001030" cy="2808312"/>
          </a:xfrm>
          <a:prstGeom prst="rect">
            <a:avLst/>
          </a:prstGeom>
          <a:noFill/>
          <a:ln w="9525">
            <a:noFill/>
            <a:miter lim="800000"/>
            <a:headEnd/>
            <a:tailEnd/>
          </a:ln>
        </p:spPr>
      </p:pic>
      <p:pic>
        <p:nvPicPr>
          <p:cNvPr id="20483" name="Picture 3"/>
          <p:cNvPicPr>
            <a:picLocks noChangeAspect="1" noChangeArrowheads="1"/>
          </p:cNvPicPr>
          <p:nvPr/>
        </p:nvPicPr>
        <p:blipFill>
          <a:blip r:embed="rId5" cstate="print"/>
          <a:srcRect/>
          <a:stretch>
            <a:fillRect/>
          </a:stretch>
        </p:blipFill>
        <p:spPr bwMode="auto">
          <a:xfrm>
            <a:off x="179513" y="2163316"/>
            <a:ext cx="6984776" cy="3785964"/>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21506" name="Picture 2"/>
          <p:cNvPicPr>
            <a:picLocks noChangeAspect="1" noChangeArrowheads="1"/>
          </p:cNvPicPr>
          <p:nvPr/>
        </p:nvPicPr>
        <p:blipFill>
          <a:blip r:embed="rId3" cstate="print"/>
          <a:srcRect/>
          <a:stretch>
            <a:fillRect/>
          </a:stretch>
        </p:blipFill>
        <p:spPr bwMode="auto">
          <a:xfrm>
            <a:off x="6874902" y="1340768"/>
            <a:ext cx="2094572" cy="2664296"/>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251520" y="2060848"/>
            <a:ext cx="6809978" cy="3672408"/>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21305" y="1124744"/>
            <a:ext cx="4487940" cy="576064"/>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21305" y="1124744"/>
            <a:ext cx="4487940" cy="576064"/>
          </a:xfrm>
          <a:prstGeom prst="rect">
            <a:avLst/>
          </a:prstGeom>
          <a:noFill/>
          <a:ln w="9525">
            <a:noFill/>
            <a:miter lim="800000"/>
            <a:headEnd/>
            <a:tailEnd/>
          </a:ln>
        </p:spPr>
      </p:pic>
      <p:pic>
        <p:nvPicPr>
          <p:cNvPr id="22530" name="Picture 2"/>
          <p:cNvPicPr>
            <a:picLocks noChangeAspect="1" noChangeArrowheads="1"/>
          </p:cNvPicPr>
          <p:nvPr/>
        </p:nvPicPr>
        <p:blipFill>
          <a:blip r:embed="rId4" cstate="print"/>
          <a:srcRect/>
          <a:stretch>
            <a:fillRect/>
          </a:stretch>
        </p:blipFill>
        <p:spPr bwMode="auto">
          <a:xfrm>
            <a:off x="7020272" y="1340768"/>
            <a:ext cx="1959868" cy="2607621"/>
          </a:xfrm>
          <a:prstGeom prst="rect">
            <a:avLst/>
          </a:prstGeom>
          <a:noFill/>
          <a:ln w="9525">
            <a:noFill/>
            <a:miter lim="800000"/>
            <a:headEnd/>
            <a:tailEnd/>
          </a:ln>
        </p:spPr>
      </p:pic>
      <p:pic>
        <p:nvPicPr>
          <p:cNvPr id="22531" name="Picture 3"/>
          <p:cNvPicPr>
            <a:picLocks noChangeAspect="1" noChangeArrowheads="1"/>
          </p:cNvPicPr>
          <p:nvPr/>
        </p:nvPicPr>
        <p:blipFill>
          <a:blip r:embed="rId5" cstate="print"/>
          <a:srcRect/>
          <a:stretch>
            <a:fillRect/>
          </a:stretch>
        </p:blipFill>
        <p:spPr bwMode="auto">
          <a:xfrm>
            <a:off x="229189" y="2024063"/>
            <a:ext cx="6935099" cy="3853209"/>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a:blip r:embed="rId3" cstate="print"/>
          <a:srcRect/>
          <a:stretch>
            <a:fillRect/>
          </a:stretch>
        </p:blipFill>
        <p:spPr bwMode="auto">
          <a:xfrm>
            <a:off x="21305" y="1124744"/>
            <a:ext cx="4487940" cy="576064"/>
          </a:xfrm>
          <a:prstGeom prst="rect">
            <a:avLst/>
          </a:prstGeom>
          <a:noFill/>
          <a:ln w="9525">
            <a:noFill/>
            <a:miter lim="800000"/>
            <a:headEnd/>
            <a:tailEnd/>
          </a:ln>
        </p:spPr>
      </p:pic>
      <p:pic>
        <p:nvPicPr>
          <p:cNvPr id="23554" name="Picture 2"/>
          <p:cNvPicPr>
            <a:picLocks noChangeAspect="1" noChangeArrowheads="1"/>
          </p:cNvPicPr>
          <p:nvPr/>
        </p:nvPicPr>
        <p:blipFill>
          <a:blip r:embed="rId4" cstate="print"/>
          <a:srcRect/>
          <a:stretch>
            <a:fillRect/>
          </a:stretch>
        </p:blipFill>
        <p:spPr bwMode="auto">
          <a:xfrm>
            <a:off x="80609" y="1972642"/>
            <a:ext cx="8964488" cy="1168326"/>
          </a:xfrm>
          <a:prstGeom prst="rect">
            <a:avLst/>
          </a:prstGeom>
          <a:noFill/>
          <a:ln w="9525">
            <a:noFill/>
            <a:miter lim="800000"/>
            <a:headEnd/>
            <a:tailEnd/>
          </a:ln>
        </p:spPr>
      </p:pic>
      <p:pic>
        <p:nvPicPr>
          <p:cNvPr id="23555" name="Picture 3"/>
          <p:cNvPicPr>
            <a:picLocks noChangeAspect="1" noChangeArrowheads="1"/>
          </p:cNvPicPr>
          <p:nvPr/>
        </p:nvPicPr>
        <p:blipFill>
          <a:blip r:embed="rId5" cstate="print"/>
          <a:srcRect/>
          <a:stretch>
            <a:fillRect/>
          </a:stretch>
        </p:blipFill>
        <p:spPr bwMode="auto">
          <a:xfrm>
            <a:off x="76001" y="3501008"/>
            <a:ext cx="8960495" cy="252028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24578" name="Picture 2"/>
          <p:cNvPicPr>
            <a:picLocks noChangeAspect="1" noChangeArrowheads="1"/>
          </p:cNvPicPr>
          <p:nvPr/>
        </p:nvPicPr>
        <p:blipFill>
          <a:blip r:embed="rId3" cstate="print"/>
          <a:srcRect/>
          <a:stretch>
            <a:fillRect/>
          </a:stretch>
        </p:blipFill>
        <p:spPr bwMode="auto">
          <a:xfrm>
            <a:off x="0" y="1196752"/>
            <a:ext cx="4029075" cy="38100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107504" y="1700808"/>
            <a:ext cx="7639050" cy="2664296"/>
          </a:xfrm>
          <a:prstGeom prst="rect">
            <a:avLst/>
          </a:prstGeom>
          <a:noFill/>
          <a:ln w="9525">
            <a:noFill/>
            <a:miter lim="800000"/>
            <a:headEnd/>
            <a:tailEnd/>
          </a:ln>
        </p:spPr>
      </p:pic>
      <p:pic>
        <p:nvPicPr>
          <p:cNvPr id="24580" name="Picture 4"/>
          <p:cNvPicPr>
            <a:picLocks noChangeAspect="1" noChangeArrowheads="1"/>
          </p:cNvPicPr>
          <p:nvPr/>
        </p:nvPicPr>
        <p:blipFill>
          <a:blip r:embed="rId5" cstate="print"/>
          <a:srcRect/>
          <a:stretch>
            <a:fillRect/>
          </a:stretch>
        </p:blipFill>
        <p:spPr bwMode="auto">
          <a:xfrm>
            <a:off x="7164288" y="1811288"/>
            <a:ext cx="1949971" cy="681608"/>
          </a:xfrm>
          <a:prstGeom prst="rect">
            <a:avLst/>
          </a:prstGeom>
          <a:noFill/>
          <a:ln w="9525">
            <a:noFill/>
            <a:miter lim="800000"/>
            <a:headEnd/>
            <a:tailEnd/>
          </a:ln>
        </p:spPr>
      </p:pic>
      <p:cxnSp>
        <p:nvCxnSpPr>
          <p:cNvPr id="12" name="Conector de seta reta 11"/>
          <p:cNvCxnSpPr/>
          <p:nvPr/>
        </p:nvCxnSpPr>
        <p:spPr>
          <a:xfrm flipH="1">
            <a:off x="4716016" y="1628800"/>
            <a:ext cx="1296144"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ector de seta reta 13"/>
          <p:cNvCxnSpPr/>
          <p:nvPr/>
        </p:nvCxnSpPr>
        <p:spPr>
          <a:xfrm flipH="1">
            <a:off x="4067944" y="2420888"/>
            <a:ext cx="3816424" cy="72008"/>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24581" name="Picture 5"/>
          <p:cNvPicPr>
            <a:picLocks noChangeAspect="1" noChangeArrowheads="1"/>
          </p:cNvPicPr>
          <p:nvPr/>
        </p:nvPicPr>
        <p:blipFill>
          <a:blip r:embed="rId6" cstate="print"/>
          <a:srcRect/>
          <a:stretch>
            <a:fillRect/>
          </a:stretch>
        </p:blipFill>
        <p:spPr bwMode="auto">
          <a:xfrm>
            <a:off x="251520" y="4509121"/>
            <a:ext cx="7128791" cy="792087"/>
          </a:xfrm>
          <a:prstGeom prst="rect">
            <a:avLst/>
          </a:prstGeom>
          <a:noFill/>
          <a:ln w="9525">
            <a:noFill/>
            <a:miter lim="800000"/>
            <a:headEnd/>
            <a:tailEnd/>
          </a:ln>
        </p:spPr>
      </p:pic>
      <p:pic>
        <p:nvPicPr>
          <p:cNvPr id="24582" name="Picture 6"/>
          <p:cNvPicPr>
            <a:picLocks noChangeAspect="1" noChangeArrowheads="1"/>
          </p:cNvPicPr>
          <p:nvPr/>
        </p:nvPicPr>
        <p:blipFill>
          <a:blip r:embed="rId7" cstate="print"/>
          <a:srcRect/>
          <a:stretch>
            <a:fillRect/>
          </a:stretch>
        </p:blipFill>
        <p:spPr bwMode="auto">
          <a:xfrm>
            <a:off x="1043608" y="5311552"/>
            <a:ext cx="6318774" cy="1186897"/>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25602" name="Picture 2"/>
          <p:cNvPicPr>
            <a:picLocks noChangeAspect="1" noChangeArrowheads="1"/>
          </p:cNvPicPr>
          <p:nvPr/>
        </p:nvPicPr>
        <p:blipFill>
          <a:blip r:embed="rId3" cstate="print"/>
          <a:srcRect/>
          <a:stretch>
            <a:fillRect/>
          </a:stretch>
        </p:blipFill>
        <p:spPr bwMode="auto">
          <a:xfrm>
            <a:off x="107868" y="1412776"/>
            <a:ext cx="8892480" cy="4896544"/>
          </a:xfrm>
          <a:prstGeom prst="rect">
            <a:avLst/>
          </a:prstGeom>
          <a:noFill/>
          <a:ln w="9525">
            <a:noFill/>
            <a:miter lim="800000"/>
            <a:headEnd/>
            <a:tailEnd/>
          </a:ln>
        </p:spPr>
      </p:pic>
      <p:pic>
        <p:nvPicPr>
          <p:cNvPr id="25603" name="Picture 3"/>
          <p:cNvPicPr>
            <a:picLocks noChangeAspect="1" noChangeArrowheads="1"/>
          </p:cNvPicPr>
          <p:nvPr/>
        </p:nvPicPr>
        <p:blipFill>
          <a:blip r:embed="rId4" cstate="print"/>
          <a:srcRect/>
          <a:stretch>
            <a:fillRect/>
          </a:stretch>
        </p:blipFill>
        <p:spPr bwMode="auto">
          <a:xfrm>
            <a:off x="5364088" y="1196752"/>
            <a:ext cx="3571875" cy="638175"/>
          </a:xfrm>
          <a:prstGeom prst="rect">
            <a:avLst/>
          </a:prstGeom>
          <a:noFill/>
          <a:ln w="9525">
            <a:noFill/>
            <a:miter lim="800000"/>
            <a:headEnd/>
            <a:tailEnd/>
          </a:ln>
        </p:spPr>
      </p:pic>
      <p:cxnSp>
        <p:nvCxnSpPr>
          <p:cNvPr id="8" name="Conector de seta reta 7"/>
          <p:cNvCxnSpPr/>
          <p:nvPr/>
        </p:nvCxnSpPr>
        <p:spPr>
          <a:xfrm>
            <a:off x="7236296" y="1844824"/>
            <a:ext cx="0" cy="136815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Conector de seta reta 12"/>
          <p:cNvCxnSpPr/>
          <p:nvPr/>
        </p:nvCxnSpPr>
        <p:spPr>
          <a:xfrm flipH="1" flipV="1">
            <a:off x="4499992" y="2996952"/>
            <a:ext cx="2736304" cy="216024"/>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flipH="1">
            <a:off x="7877922" y="925442"/>
            <a:ext cx="1158573" cy="1135406"/>
          </a:xfrm>
          <a:prstGeom prst="rect">
            <a:avLst/>
          </a:prstGeom>
          <a:noFill/>
          <a:ln w="9525">
            <a:noFill/>
            <a:miter lim="800000"/>
            <a:headEnd/>
            <a:tailEnd/>
          </a:ln>
        </p:spPr>
      </p:pic>
      <p:sp>
        <p:nvSpPr>
          <p:cNvPr id="3" name="Retângulo 2"/>
          <p:cNvSpPr/>
          <p:nvPr/>
        </p:nvSpPr>
        <p:spPr>
          <a:xfrm>
            <a:off x="71439" y="6624247"/>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5" name="Retângulo 4"/>
          <p:cNvSpPr/>
          <p:nvPr/>
        </p:nvSpPr>
        <p:spPr>
          <a:xfrm>
            <a:off x="0" y="1942088"/>
            <a:ext cx="9144000" cy="3647152"/>
          </a:xfrm>
          <a:prstGeom prst="rect">
            <a:avLst/>
          </a:prstGeom>
        </p:spPr>
        <p:txBody>
          <a:bodyPr wrap="square">
            <a:spAutoFit/>
          </a:bodyPr>
          <a:lstStyle/>
          <a:p>
            <a:pPr algn="just"/>
            <a:r>
              <a:rPr lang="pt-BR" sz="2100" dirty="0" smtClean="0"/>
              <a:t>No Brasil a Legislação trabalhista tradicional e rígida.  Em 1998, primeiros passos para flexibilização, com a introdução dos seguintes institutos:</a:t>
            </a:r>
          </a:p>
          <a:p>
            <a:pPr algn="just"/>
            <a:endParaRPr lang="pt-BR" sz="2100" dirty="0" smtClean="0"/>
          </a:p>
          <a:p>
            <a:pPr algn="just"/>
            <a:r>
              <a:rPr lang="pt-BR" sz="2100" dirty="0" smtClean="0"/>
              <a:t>• Contrato por prazo determinado (Lei nº. 9.601/98)</a:t>
            </a:r>
          </a:p>
          <a:p>
            <a:pPr algn="just"/>
            <a:endParaRPr lang="pt-BR" sz="2100" dirty="0" smtClean="0"/>
          </a:p>
          <a:p>
            <a:pPr algn="just"/>
            <a:r>
              <a:rPr lang="pt-BR" sz="2100" dirty="0" smtClean="0"/>
              <a:t>• Banco de horas (Lei nº. 9.601/98 e Medida Provisória (MP) nº. 1.709/98)</a:t>
            </a:r>
          </a:p>
          <a:p>
            <a:pPr algn="just"/>
            <a:endParaRPr lang="pt-BR" sz="2100" dirty="0" smtClean="0"/>
          </a:p>
          <a:p>
            <a:pPr algn="just"/>
            <a:r>
              <a:rPr lang="pt-BR" sz="2100" dirty="0" smtClean="0"/>
              <a:t>• Contrato por tempo parcial (MP nº 1.709/98) e;</a:t>
            </a:r>
          </a:p>
          <a:p>
            <a:pPr algn="just"/>
            <a:endParaRPr lang="pt-BR" sz="2100" dirty="0" smtClean="0"/>
          </a:p>
          <a:p>
            <a:pPr algn="just"/>
            <a:r>
              <a:rPr lang="pt-BR" sz="2100" dirty="0" smtClean="0"/>
              <a:t>• Supressão do contrato de trabalho para participação do empregado em cursos ou programas de qualificação profissional (MP nº. 1.726/98) </a:t>
            </a:r>
          </a:p>
        </p:txBody>
      </p:sp>
      <p:pic>
        <p:nvPicPr>
          <p:cNvPr id="6" name="Picture 2"/>
          <p:cNvPicPr>
            <a:picLocks noChangeAspect="1" noChangeArrowheads="1"/>
          </p:cNvPicPr>
          <p:nvPr/>
        </p:nvPicPr>
        <p:blipFill>
          <a:blip r:embed="rId3" cstate="print"/>
          <a:srcRect/>
          <a:stretch>
            <a:fillRect/>
          </a:stretch>
        </p:blipFill>
        <p:spPr bwMode="auto">
          <a:xfrm>
            <a:off x="7380312" y="5270313"/>
            <a:ext cx="1440160" cy="1285689"/>
          </a:xfrm>
          <a:prstGeom prst="rect">
            <a:avLst/>
          </a:prstGeom>
          <a:noFill/>
          <a:ln w="9525">
            <a:noFill/>
            <a:miter lim="800000"/>
            <a:headEnd/>
            <a:tailEnd/>
          </a:ln>
        </p:spPr>
      </p:pic>
      <p:sp>
        <p:nvSpPr>
          <p:cNvPr id="7"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8"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9" name="Título 1"/>
          <p:cNvSpPr txBox="1">
            <a:spLocks/>
          </p:cNvSpPr>
          <p:nvPr/>
        </p:nvSpPr>
        <p:spPr>
          <a:xfrm>
            <a:off x="755576" y="1138833"/>
            <a:ext cx="7560840" cy="56197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smtClean="0">
                <a:ln>
                  <a:noFill/>
                </a:ln>
                <a:solidFill>
                  <a:schemeClr val="tx2"/>
                </a:solidFill>
                <a:effectLst/>
                <a:uLnTx/>
                <a:uFillTx/>
                <a:latin typeface="+mj-lt"/>
                <a:ea typeface="+mj-ea"/>
                <a:cs typeface="+mj-cs"/>
              </a:rPr>
              <a:t>CONTEXTUALIZAÇÃO:</a:t>
            </a:r>
            <a:endParaRPr kumimoji="0" lang="pt-BR" sz="3200" b="1" i="0" u="none" strike="noStrike" kern="1200" cap="none" spc="0" normalizeH="0" baseline="0" noProof="0" dirty="0">
              <a:ln>
                <a:noFill/>
              </a:ln>
              <a:solidFill>
                <a:schemeClr val="tx2"/>
              </a:solidFill>
              <a:effectLst/>
              <a:uLnTx/>
              <a:uFillTx/>
              <a:latin typeface="+mj-lt"/>
              <a:ea typeface="+mj-ea"/>
              <a:cs typeface="+mj-cs"/>
            </a:endParaRPr>
          </a:p>
        </p:txBody>
      </p:sp>
      <p:pic>
        <p:nvPicPr>
          <p:cNvPr id="10" name="Picture 4"/>
          <p:cNvPicPr>
            <a:picLocks noChangeAspect="1" noChangeArrowheads="1"/>
          </p:cNvPicPr>
          <p:nvPr/>
        </p:nvPicPr>
        <p:blipFill>
          <a:blip r:embed="rId4" cstate="print"/>
          <a:srcRect/>
          <a:stretch>
            <a:fillRect/>
          </a:stretch>
        </p:blipFill>
        <p:spPr bwMode="auto">
          <a:xfrm>
            <a:off x="251520" y="5645036"/>
            <a:ext cx="1368152" cy="919069"/>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26626" name="Picture 2"/>
          <p:cNvPicPr>
            <a:picLocks noChangeAspect="1" noChangeArrowheads="1"/>
          </p:cNvPicPr>
          <p:nvPr/>
        </p:nvPicPr>
        <p:blipFill>
          <a:blip r:embed="rId3" cstate="print"/>
          <a:srcRect/>
          <a:stretch>
            <a:fillRect/>
          </a:stretch>
        </p:blipFill>
        <p:spPr bwMode="auto">
          <a:xfrm>
            <a:off x="179511" y="1196752"/>
            <a:ext cx="8729333" cy="5184576"/>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27650" name="Picture 2"/>
          <p:cNvPicPr>
            <a:picLocks noChangeAspect="1" noChangeArrowheads="1"/>
          </p:cNvPicPr>
          <p:nvPr/>
        </p:nvPicPr>
        <p:blipFill>
          <a:blip r:embed="rId3" cstate="print"/>
          <a:srcRect/>
          <a:stretch>
            <a:fillRect/>
          </a:stretch>
        </p:blipFill>
        <p:spPr bwMode="auto">
          <a:xfrm>
            <a:off x="134399" y="1196752"/>
            <a:ext cx="7245913" cy="5112568"/>
          </a:xfrm>
          <a:prstGeom prst="rect">
            <a:avLst/>
          </a:prstGeom>
          <a:noFill/>
          <a:ln w="9525">
            <a:noFill/>
            <a:miter lim="800000"/>
            <a:headEnd/>
            <a:tailEnd/>
          </a:ln>
        </p:spPr>
      </p:pic>
      <p:pic>
        <p:nvPicPr>
          <p:cNvPr id="27651" name="Picture 3"/>
          <p:cNvPicPr>
            <a:picLocks noChangeAspect="1" noChangeArrowheads="1"/>
          </p:cNvPicPr>
          <p:nvPr/>
        </p:nvPicPr>
        <p:blipFill>
          <a:blip r:embed="rId4" cstate="print"/>
          <a:srcRect/>
          <a:stretch>
            <a:fillRect/>
          </a:stretch>
        </p:blipFill>
        <p:spPr bwMode="auto">
          <a:xfrm>
            <a:off x="7380312" y="1196752"/>
            <a:ext cx="1652587" cy="1308996"/>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28674" name="Picture 2"/>
          <p:cNvPicPr>
            <a:picLocks noChangeAspect="1" noChangeArrowheads="1"/>
          </p:cNvPicPr>
          <p:nvPr/>
        </p:nvPicPr>
        <p:blipFill>
          <a:blip r:embed="rId3" cstate="print"/>
          <a:srcRect/>
          <a:stretch>
            <a:fillRect/>
          </a:stretch>
        </p:blipFill>
        <p:spPr bwMode="auto">
          <a:xfrm>
            <a:off x="44826" y="1196752"/>
            <a:ext cx="9036496" cy="3672408"/>
          </a:xfrm>
          <a:prstGeom prst="rect">
            <a:avLst/>
          </a:prstGeom>
          <a:no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53714" y="4838640"/>
            <a:ext cx="8928992" cy="1686704"/>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308304" y="44624"/>
            <a:ext cx="1794484" cy="980728"/>
          </a:xfrm>
          <a:prstGeom prst="rect">
            <a:avLst/>
          </a:prstGeom>
          <a:noFill/>
        </p:spPr>
      </p:pic>
      <p:sp>
        <p:nvSpPr>
          <p:cNvPr id="11" name="Retângulo 10"/>
          <p:cNvSpPr/>
          <p:nvPr/>
        </p:nvSpPr>
        <p:spPr>
          <a:xfrm>
            <a:off x="1115616" y="260648"/>
            <a:ext cx="6258445" cy="523220"/>
          </a:xfrm>
          <a:prstGeom prst="rect">
            <a:avLst/>
          </a:prstGeom>
        </p:spPr>
        <p:txBody>
          <a:bodyPr wrap="none">
            <a:spAutoFit/>
          </a:bodyPr>
          <a:lstStyle/>
          <a:p>
            <a:r>
              <a:rPr lang="pt-BR" sz="2800" b="1" dirty="0" smtClean="0">
                <a:solidFill>
                  <a:schemeClr val="bg1"/>
                </a:solidFill>
              </a:rPr>
              <a:t>Descontos na Folha de Pagamento</a:t>
            </a:r>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endParaRPr lang="pt-BR" sz="2800" b="1" dirty="0">
              <a:solidFill>
                <a:schemeClr val="bg1"/>
              </a:solidFill>
              <a:effectLst>
                <a:outerShdw blurRad="38100" dist="38100" dir="2700000" algn="tl">
                  <a:srgbClr val="000000">
                    <a:alpha val="43137"/>
                  </a:srgbClr>
                </a:outerShdw>
              </a:effectLst>
            </a:endParaRPr>
          </a:p>
        </p:txBody>
      </p:sp>
      <p:sp>
        <p:nvSpPr>
          <p:cNvPr id="7" name="Retângulo 6"/>
          <p:cNvSpPr/>
          <p:nvPr/>
        </p:nvSpPr>
        <p:spPr>
          <a:xfrm>
            <a:off x="75099" y="1124744"/>
            <a:ext cx="3488789" cy="369332"/>
          </a:xfrm>
          <a:prstGeom prst="rect">
            <a:avLst/>
          </a:prstGeom>
        </p:spPr>
        <p:txBody>
          <a:bodyPr wrap="square">
            <a:spAutoFit/>
          </a:bodyPr>
          <a:lstStyle/>
          <a:p>
            <a:pPr lvl="0"/>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r>
              <a:rPr lang="pt-BR" b="1" dirty="0" smtClean="0">
                <a:solidFill>
                  <a:schemeClr val="accent2">
                    <a:lumMod val="75000"/>
                  </a:schemeClr>
                </a:solidFill>
              </a:rPr>
              <a:t>: </a:t>
            </a:r>
            <a:r>
              <a:rPr lang="pt-BR" b="1" dirty="0" smtClean="0">
                <a:solidFill>
                  <a:srgbClr val="C00000"/>
                </a:solidFill>
                <a:latin typeface="Arial" pitchFamily="34" charset="0"/>
                <a:ea typeface="Times New Roman" pitchFamily="18" charset="0"/>
                <a:cs typeface="Arial" pitchFamily="34" charset="0"/>
              </a:rPr>
              <a:t>TABELAS</a:t>
            </a:r>
            <a:endParaRPr lang="pt-BR" dirty="0"/>
          </a:p>
        </p:txBody>
      </p:sp>
      <p:graphicFrame>
        <p:nvGraphicFramePr>
          <p:cNvPr id="12" name="Tabela 11"/>
          <p:cNvGraphicFramePr>
            <a:graphicFrameLocks noGrp="1"/>
          </p:cNvGraphicFramePr>
          <p:nvPr/>
        </p:nvGraphicFramePr>
        <p:xfrm>
          <a:off x="1259632" y="4725144"/>
          <a:ext cx="7776864" cy="1584176"/>
        </p:xfrm>
        <a:graphic>
          <a:graphicData uri="http://schemas.openxmlformats.org/drawingml/2006/table">
            <a:tbl>
              <a:tblPr/>
              <a:tblGrid>
                <a:gridCol w="5472609"/>
                <a:gridCol w="2304255"/>
              </a:tblGrid>
              <a:tr h="404470">
                <a:tc>
                  <a:txBody>
                    <a:bodyPr/>
                    <a:lstStyle/>
                    <a:p>
                      <a:pPr algn="ctr" fontAlgn="ctr"/>
                      <a:r>
                        <a:rPr lang="pt-BR" sz="1600" b="1" i="0" u="none" strike="noStrike" dirty="0">
                          <a:solidFill>
                            <a:srgbClr val="666B85"/>
                          </a:solidFill>
                          <a:effectLst/>
                          <a:latin typeface="Arial"/>
                        </a:rPr>
                        <a:t>Salário de Contribuição (R$)</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600" b="1" i="0" u="none" strike="noStrike">
                          <a:solidFill>
                            <a:srgbClr val="666B85"/>
                          </a:solidFill>
                          <a:effectLst/>
                          <a:latin typeface="Arial"/>
                        </a:rPr>
                        <a:t>Alíquota</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r>
              <a:tr h="387618">
                <a:tc>
                  <a:txBody>
                    <a:bodyPr/>
                    <a:lstStyle/>
                    <a:p>
                      <a:pPr algn="ctr" fontAlgn="ctr"/>
                      <a:r>
                        <a:rPr lang="pt-BR" sz="1600" b="1" i="0" u="none" strike="noStrike" dirty="0">
                          <a:solidFill>
                            <a:srgbClr val="666B85"/>
                          </a:solidFill>
                          <a:effectLst/>
                          <a:latin typeface="Arial"/>
                        </a:rPr>
                        <a:t>Até R$ 1.693,72</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1" i="0" u="none" strike="noStrike">
                          <a:solidFill>
                            <a:srgbClr val="666B85"/>
                          </a:solidFill>
                          <a:effectLst/>
                          <a:latin typeface="Arial"/>
                        </a:rPr>
                        <a:t>8%</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7618">
                <a:tc>
                  <a:txBody>
                    <a:bodyPr/>
                    <a:lstStyle/>
                    <a:p>
                      <a:pPr algn="ctr" fontAlgn="ctr"/>
                      <a:r>
                        <a:rPr lang="pt-BR" sz="1600" b="1" i="0" u="none" strike="noStrike" dirty="0">
                          <a:solidFill>
                            <a:srgbClr val="666B85"/>
                          </a:solidFill>
                          <a:effectLst/>
                          <a:latin typeface="Arial"/>
                        </a:rPr>
                        <a:t>De R$ 1.693,73 a R$ 2.822,90</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600" b="1" i="0" u="none" strike="noStrike" dirty="0">
                          <a:solidFill>
                            <a:srgbClr val="666B85"/>
                          </a:solidFill>
                          <a:effectLst/>
                          <a:latin typeface="Arial"/>
                        </a:rPr>
                        <a:t>9%</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r>
              <a:tr h="404470">
                <a:tc>
                  <a:txBody>
                    <a:bodyPr/>
                    <a:lstStyle/>
                    <a:p>
                      <a:pPr algn="ctr" fontAlgn="ctr"/>
                      <a:r>
                        <a:rPr lang="pt-BR" sz="1600" b="1" i="0" u="none" strike="noStrike" dirty="0">
                          <a:solidFill>
                            <a:srgbClr val="666B85"/>
                          </a:solidFill>
                          <a:effectLst/>
                          <a:latin typeface="Arial"/>
                        </a:rPr>
                        <a:t>De R$ 2.822,91 até R$ 5.645,80</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1" i="0" u="none" strike="noStrike" dirty="0">
                          <a:solidFill>
                            <a:srgbClr val="666B85"/>
                          </a:solidFill>
                          <a:effectLst/>
                          <a:latin typeface="Arial"/>
                        </a:rPr>
                        <a:t>11%</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3" name="Tabela 12"/>
          <p:cNvGraphicFramePr>
            <a:graphicFrameLocks noGrp="1"/>
          </p:cNvGraphicFramePr>
          <p:nvPr/>
        </p:nvGraphicFramePr>
        <p:xfrm>
          <a:off x="72008" y="1654084"/>
          <a:ext cx="8964488" cy="2855036"/>
        </p:xfrm>
        <a:graphic>
          <a:graphicData uri="http://schemas.openxmlformats.org/drawingml/2006/table">
            <a:tbl>
              <a:tblPr/>
              <a:tblGrid>
                <a:gridCol w="2259342"/>
                <a:gridCol w="4663459"/>
                <a:gridCol w="2041687"/>
              </a:tblGrid>
              <a:tr h="254675">
                <a:tc>
                  <a:txBody>
                    <a:bodyPr/>
                    <a:lstStyle/>
                    <a:p>
                      <a:pPr algn="ctr" fontAlgn="ctr"/>
                      <a:r>
                        <a:rPr lang="pt-BR" sz="1400" b="1" i="0" u="none" strike="noStrike" dirty="0">
                          <a:solidFill>
                            <a:srgbClr val="666B85"/>
                          </a:solidFill>
                          <a:effectLst/>
                          <a:latin typeface="Arial"/>
                        </a:rPr>
                        <a:t>Salário de </a:t>
                      </a:r>
                      <a:r>
                        <a:rPr lang="pt-BR" sz="1400" b="1" i="0" u="none" strike="noStrike" dirty="0" smtClean="0">
                          <a:solidFill>
                            <a:srgbClr val="666B85"/>
                          </a:solidFill>
                          <a:effectLst/>
                          <a:latin typeface="Arial"/>
                        </a:rPr>
                        <a:t>Contribuição</a:t>
                      </a:r>
                      <a:endParaRPr lang="pt-BR" sz="1400" b="1" i="0" u="none" strike="noStrike" dirty="0">
                        <a:solidFill>
                          <a:srgbClr val="666B85"/>
                        </a:solidFill>
                        <a:effectLst/>
                        <a:latin typeface="Arial"/>
                      </a:endParaRP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dirty="0">
                          <a:solidFill>
                            <a:srgbClr val="666B85"/>
                          </a:solidFill>
                          <a:effectLst/>
                          <a:latin typeface="Arial"/>
                        </a:rPr>
                        <a:t>Alíquota</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a:solidFill>
                            <a:srgbClr val="666B85"/>
                          </a:solidFill>
                          <a:effectLst/>
                          <a:latin typeface="Arial"/>
                        </a:rPr>
                        <a:t>Valor</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r>
              <a:tr h="928694">
                <a:tc>
                  <a:txBody>
                    <a:bodyPr/>
                    <a:lstStyle/>
                    <a:p>
                      <a:pPr algn="ctr" fontAlgn="ctr"/>
                      <a:r>
                        <a:rPr lang="pt-BR" sz="1400" b="1" i="0" u="none" strike="noStrike" dirty="0">
                          <a:solidFill>
                            <a:srgbClr val="666B85"/>
                          </a:solidFill>
                          <a:effectLst/>
                          <a:latin typeface="Arial"/>
                        </a:rPr>
                        <a:t>R$ 954,00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dirty="0">
                          <a:solidFill>
                            <a:srgbClr val="666B85"/>
                          </a:solidFill>
                          <a:effectLst/>
                          <a:latin typeface="Arial"/>
                        </a:rPr>
                        <a:t>5% (não dá direito a Aposentadoria por Tempo de Contribuição e Certidão de Tempo de Contribuição)*</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a:solidFill>
                            <a:srgbClr val="666B85"/>
                          </a:solidFill>
                          <a:effectLst/>
                          <a:latin typeface="Arial"/>
                        </a:rPr>
                        <a:t>R$ 47,70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928694">
                <a:tc>
                  <a:txBody>
                    <a:bodyPr/>
                    <a:lstStyle/>
                    <a:p>
                      <a:pPr algn="ctr" fontAlgn="ctr"/>
                      <a:r>
                        <a:rPr lang="pt-BR" sz="1400" b="1" i="0" u="none" strike="noStrike">
                          <a:solidFill>
                            <a:srgbClr val="666B85"/>
                          </a:solidFill>
                          <a:effectLst/>
                          <a:latin typeface="Arial"/>
                        </a:rPr>
                        <a:t>R$ 954,00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dirty="0">
                          <a:solidFill>
                            <a:srgbClr val="666B85"/>
                          </a:solidFill>
                          <a:effectLst/>
                          <a:latin typeface="Arial"/>
                        </a:rPr>
                        <a:t>11% (não dá direito a Aposentadoria por Tempo de Contribuição e Certidão de Tempo de Contribuição)**</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a:solidFill>
                            <a:srgbClr val="666B85"/>
                          </a:solidFill>
                          <a:effectLst/>
                          <a:latin typeface="Arial"/>
                        </a:rPr>
                        <a:t>R$ 104,94</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r>
              <a:tr h="742973">
                <a:tc>
                  <a:txBody>
                    <a:bodyPr/>
                    <a:lstStyle/>
                    <a:p>
                      <a:pPr algn="ctr" fontAlgn="ctr"/>
                      <a:r>
                        <a:rPr lang="pt-BR" sz="1400" b="1" i="0" u="none" strike="noStrike">
                          <a:solidFill>
                            <a:srgbClr val="666B85"/>
                          </a:solidFill>
                          <a:effectLst/>
                          <a:latin typeface="Arial"/>
                        </a:rPr>
                        <a:t>R$ 954,00 até R$ 5.645,80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dirty="0">
                          <a:solidFill>
                            <a:srgbClr val="666B85"/>
                          </a:solidFill>
                          <a:effectLst/>
                          <a:latin typeface="Arial"/>
                        </a:rPr>
                        <a:t>20%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dirty="0">
                          <a:solidFill>
                            <a:srgbClr val="666B85"/>
                          </a:solidFill>
                          <a:effectLst/>
                          <a:latin typeface="Arial"/>
                        </a:rPr>
                        <a:t>Entre R$ 190,80 (salário mínimo) e </a:t>
                      </a:r>
                      <a:endParaRPr lang="pt-BR" sz="1400" b="1" i="0" u="none" strike="noStrike" dirty="0" smtClean="0">
                        <a:solidFill>
                          <a:srgbClr val="666B85"/>
                        </a:solidFill>
                        <a:effectLst/>
                        <a:latin typeface="Arial"/>
                      </a:endParaRPr>
                    </a:p>
                    <a:p>
                      <a:pPr algn="ctr" fontAlgn="ctr"/>
                      <a:r>
                        <a:rPr lang="pt-BR" sz="1400" b="1" i="0" u="none" strike="noStrike" dirty="0" smtClean="0">
                          <a:solidFill>
                            <a:srgbClr val="666B85"/>
                          </a:solidFill>
                          <a:effectLst/>
                          <a:latin typeface="Arial"/>
                        </a:rPr>
                        <a:t>R</a:t>
                      </a:r>
                      <a:r>
                        <a:rPr lang="pt-BR" sz="1400" b="1" i="0" u="none" strike="noStrike" dirty="0">
                          <a:solidFill>
                            <a:srgbClr val="666B85"/>
                          </a:solidFill>
                          <a:effectLst/>
                          <a:latin typeface="Arial"/>
                        </a:rPr>
                        <a:t>$ 1.129,16 (teto)</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graphicFrame>
        <p:nvGraphicFramePr>
          <p:cNvPr id="6" name="Tabela 5"/>
          <p:cNvGraphicFramePr>
            <a:graphicFrameLocks noGrp="1"/>
          </p:cNvGraphicFramePr>
          <p:nvPr/>
        </p:nvGraphicFramePr>
        <p:xfrm>
          <a:off x="107504" y="1484784"/>
          <a:ext cx="8856984" cy="2277351"/>
        </p:xfrm>
        <a:graphic>
          <a:graphicData uri="http://schemas.openxmlformats.org/drawingml/2006/table">
            <a:tbl>
              <a:tblPr/>
              <a:tblGrid>
                <a:gridCol w="4025497"/>
                <a:gridCol w="2814285"/>
                <a:gridCol w="2017202"/>
              </a:tblGrid>
              <a:tr h="248028">
                <a:tc>
                  <a:txBody>
                    <a:bodyPr/>
                    <a:lstStyle/>
                    <a:p>
                      <a:pPr algn="ctr" fontAlgn="b"/>
                      <a:r>
                        <a:rPr lang="pt-BR" sz="1600" b="1" i="0" u="none" strike="noStrike" dirty="0">
                          <a:solidFill>
                            <a:srgbClr val="000000"/>
                          </a:solidFill>
                          <a:latin typeface="Times New Roman"/>
                        </a:rPr>
                        <a:t>VIGÊNCIA</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pt-BR" sz="1600" b="1" i="0" u="none" strike="noStrike">
                          <a:solidFill>
                            <a:srgbClr val="000000"/>
                          </a:solidFill>
                          <a:latin typeface="Times New Roman"/>
                        </a:rPr>
                        <a:t>REMUNERAÇÃO</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pt-BR" sz="1600" b="1" i="0" u="none" strike="noStrike">
                          <a:solidFill>
                            <a:srgbClr val="000000"/>
                          </a:solidFill>
                          <a:latin typeface="Times New Roman"/>
                        </a:rPr>
                        <a:t>SALÁRIO FAMÍLIA</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48028">
                <a:tc>
                  <a:txBody>
                    <a:bodyPr/>
                    <a:lstStyle/>
                    <a:p>
                      <a:pPr algn="ctr" fontAlgn="b"/>
                      <a:r>
                        <a:rPr lang="pt-BR" sz="1600" b="1" i="0" u="none" strike="noStrike" dirty="0">
                          <a:solidFill>
                            <a:srgbClr val="000000"/>
                          </a:solidFill>
                          <a:latin typeface="Times New Roman"/>
                        </a:rPr>
                        <a:t>A Partir de 01/01/2018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0" u="none" strike="noStrike" dirty="0">
                          <a:solidFill>
                            <a:srgbClr val="000000"/>
                          </a:solidFill>
                          <a:latin typeface="Times New Roman"/>
                        </a:rPr>
                        <a:t>R$ 877,67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0" u="none" strike="noStrike">
                          <a:solidFill>
                            <a:srgbClr val="000000"/>
                          </a:solidFill>
                          <a:latin typeface="Times New Roman"/>
                        </a:rPr>
                        <a:t>R$ 45,00</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0" u="sng" strike="noStrike" dirty="0">
                          <a:solidFill>
                            <a:srgbClr val="0000FF"/>
                          </a:solidFill>
                          <a:latin typeface="Calibri"/>
                          <a:hlinkClick r:id="rId3" tooltip="Portaria Interministerial MPS/MF 19/2014"/>
                        </a:rPr>
                        <a:t>(Portaria Interministerial MTPS/MF 15/2018)</a:t>
                      </a:r>
                      <a:endParaRPr lang="pt-BR" sz="1600" b="1" i="0" u="sng" strike="noStrike" dirty="0">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0" u="none" strike="noStrike">
                          <a:solidFill>
                            <a:srgbClr val="000000"/>
                          </a:solidFill>
                          <a:latin typeface="Times New Roman"/>
                        </a:rPr>
                        <a:t>R$ 877,68 a R$ 1.319,18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0" u="none" strike="noStrike">
                          <a:solidFill>
                            <a:srgbClr val="000000"/>
                          </a:solidFill>
                          <a:latin typeface="Times New Roman"/>
                        </a:rPr>
                        <a:t>R$ 31,71</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1" u="none" strike="noStrike" dirty="0">
                          <a:solidFill>
                            <a:srgbClr val="000000"/>
                          </a:solidFill>
                          <a:latin typeface="Times New Roman"/>
                        </a:rPr>
                        <a:t>A Partir de 01/01/2017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1" u="none" strike="noStrike">
                          <a:solidFill>
                            <a:srgbClr val="000000"/>
                          </a:solidFill>
                          <a:latin typeface="Times New Roman"/>
                        </a:rPr>
                        <a:t>R$ 859,88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R$ 44,09</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0" u="sng" strike="noStrike" dirty="0">
                          <a:solidFill>
                            <a:srgbClr val="0000FF"/>
                          </a:solidFill>
                          <a:latin typeface="Calibri"/>
                          <a:hlinkClick r:id="rId4" tooltip="Portaria Interministerial MPS/MF 19/2014"/>
                        </a:rPr>
                        <a:t>(Portaria Interministerial MTPS/MF 8/2017)</a:t>
                      </a:r>
                      <a:endParaRPr lang="pt-BR" sz="1600" b="1" i="0" u="sng" strike="noStrike" dirty="0">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R$ 859,89 a R$ 1.292,43</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R$ 31,07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1" u="none" strike="noStrike">
                          <a:solidFill>
                            <a:srgbClr val="000000"/>
                          </a:solidFill>
                          <a:latin typeface="Times New Roman"/>
                        </a:rPr>
                        <a:t>A Partir de 01/01/2016</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1" u="none" strike="noStrike" dirty="0">
                          <a:solidFill>
                            <a:srgbClr val="000000"/>
                          </a:solidFill>
                          <a:latin typeface="Times New Roman"/>
                        </a:rPr>
                        <a:t>R$ 806,80</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R$ 41,37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0" u="sng" strike="noStrike">
                          <a:solidFill>
                            <a:srgbClr val="0000FF"/>
                          </a:solidFill>
                          <a:latin typeface="Calibri"/>
                          <a:hlinkClick r:id="rId5" tooltip="Portaria Interministerial MPS/MF 19/2014"/>
                        </a:rPr>
                        <a:t>(Portaria Interministerial MTPS/MF 1/2016)</a:t>
                      </a:r>
                      <a:endParaRPr lang="pt-BR" sz="1600" b="1" i="0" u="sng" strike="noStrike">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R$ 806,81 a R$ 1.212,64</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R$ 29,16</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1" u="none" strike="noStrike">
                          <a:solidFill>
                            <a:srgbClr val="000000"/>
                          </a:solidFill>
                          <a:latin typeface="Times New Roman"/>
                        </a:rPr>
                        <a:t>A Partir de 01/01/2015</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1" u="none" strike="noStrike" dirty="0">
                          <a:solidFill>
                            <a:srgbClr val="000000"/>
                          </a:solidFill>
                          <a:latin typeface="Times New Roman"/>
                        </a:rPr>
                        <a:t>R$ 725,02</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R$ 37,18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8028">
                <a:tc>
                  <a:txBody>
                    <a:bodyPr/>
                    <a:lstStyle/>
                    <a:p>
                      <a:pPr algn="ctr" fontAlgn="b"/>
                      <a:r>
                        <a:rPr lang="pt-BR" sz="1600" b="1" i="0" u="sng" strike="noStrike">
                          <a:solidFill>
                            <a:srgbClr val="0000FF"/>
                          </a:solidFill>
                          <a:latin typeface="Calibri"/>
                          <a:hlinkClick r:id="rId6" tooltip="Portaria Interministerial MPS/MF 2/2012"/>
                        </a:rPr>
                        <a:t>(Portaria Interministerial MPS/MF 13/2015)</a:t>
                      </a:r>
                      <a:endParaRPr lang="pt-BR" sz="1600" b="1" i="0" u="sng" strike="noStrike">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R$ 725,03 a R$ 1.089,72</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R$ 26,20</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7" name="Tabela 6"/>
          <p:cNvGraphicFramePr>
            <a:graphicFrameLocks noGrp="1"/>
          </p:cNvGraphicFramePr>
          <p:nvPr/>
        </p:nvGraphicFramePr>
        <p:xfrm>
          <a:off x="5292080" y="3885023"/>
          <a:ext cx="3600400" cy="2568312"/>
        </p:xfrm>
        <a:graphic>
          <a:graphicData uri="http://schemas.openxmlformats.org/drawingml/2006/table">
            <a:tbl>
              <a:tblPr/>
              <a:tblGrid>
                <a:gridCol w="3600400"/>
              </a:tblGrid>
              <a:tr h="285368">
                <a:tc>
                  <a:txBody>
                    <a:bodyPr/>
                    <a:lstStyle/>
                    <a:p>
                      <a:pPr algn="l" fontAlgn="b"/>
                      <a:r>
                        <a:rPr lang="pt-BR" sz="1600" b="0" i="0" u="none" strike="noStrike" dirty="0">
                          <a:solidFill>
                            <a:srgbClr val="000000"/>
                          </a:solidFill>
                          <a:latin typeface="Calibri"/>
                        </a:rPr>
                        <a:t>(+) RENDIMENTO DO PERÍODO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dirty="0">
                          <a:solidFill>
                            <a:srgbClr val="000000"/>
                          </a:solidFill>
                          <a:latin typeface="Calibri"/>
                        </a:rPr>
                        <a:t>(–) Contribuição paga ao INSS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a:solidFill>
                            <a:srgbClr val="000000"/>
                          </a:solidFill>
                          <a:latin typeface="Calibri"/>
                        </a:rPr>
                        <a:t>(–) Valor de desconto ref. aos dependentes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a:solidFill>
                            <a:srgbClr val="000000"/>
                          </a:solidFill>
                          <a:latin typeface="Calibri"/>
                        </a:rPr>
                        <a:t>(–) Pensão Judicial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dirty="0">
                          <a:solidFill>
                            <a:srgbClr val="000000"/>
                          </a:solidFill>
                          <a:latin typeface="Calibri"/>
                        </a:rPr>
                        <a:t>(–) Recolhimento ref. Previdência Privada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a:solidFill>
                            <a:srgbClr val="000000"/>
                          </a:solidFill>
                          <a:latin typeface="Calibri"/>
                        </a:rPr>
                        <a:t>(=) Base de Cálculo IRRF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a:solidFill>
                            <a:srgbClr val="000000"/>
                          </a:solidFill>
                          <a:latin typeface="Calibri"/>
                        </a:rPr>
                        <a:t>&gt; Aplicação Aliquota IR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dirty="0">
                          <a:solidFill>
                            <a:srgbClr val="000000"/>
                          </a:solidFill>
                          <a:latin typeface="Calibri"/>
                        </a:rPr>
                        <a:t>(–) Parcela a reduzir (</a:t>
                      </a:r>
                      <a:r>
                        <a:rPr lang="pt-BR" sz="1600" b="0" i="0" u="none" strike="noStrike" dirty="0" smtClean="0">
                          <a:solidFill>
                            <a:srgbClr val="000000"/>
                          </a:solidFill>
                          <a:latin typeface="Calibri"/>
                        </a:rPr>
                        <a:t>tabela)</a:t>
                      </a:r>
                      <a:endParaRPr lang="pt-BR" sz="16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85368">
                <a:tc>
                  <a:txBody>
                    <a:bodyPr/>
                    <a:lstStyle/>
                    <a:p>
                      <a:pPr algn="l" fontAlgn="b"/>
                      <a:r>
                        <a:rPr lang="pt-BR" sz="1600" b="0" i="0" u="none" strike="noStrike" dirty="0">
                          <a:solidFill>
                            <a:srgbClr val="000000"/>
                          </a:solidFill>
                          <a:latin typeface="Calibri"/>
                        </a:rPr>
                        <a:t>(=) IRRF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bl>
          </a:graphicData>
        </a:graphic>
      </p:graphicFrame>
      <p:graphicFrame>
        <p:nvGraphicFramePr>
          <p:cNvPr id="8" name="Tabela 7"/>
          <p:cNvGraphicFramePr>
            <a:graphicFrameLocks noGrp="1"/>
          </p:cNvGraphicFramePr>
          <p:nvPr/>
        </p:nvGraphicFramePr>
        <p:xfrm>
          <a:off x="107504" y="3861048"/>
          <a:ext cx="5029200" cy="2600478"/>
        </p:xfrm>
        <a:graphic>
          <a:graphicData uri="http://schemas.openxmlformats.org/drawingml/2006/table">
            <a:tbl>
              <a:tblPr/>
              <a:tblGrid>
                <a:gridCol w="1944216"/>
                <a:gridCol w="1080120"/>
                <a:gridCol w="2004864"/>
              </a:tblGrid>
              <a:tr h="219681">
                <a:tc>
                  <a:txBody>
                    <a:bodyPr/>
                    <a:lstStyle/>
                    <a:p>
                      <a:pPr algn="ctr" fontAlgn="ctr"/>
                      <a:r>
                        <a:rPr lang="pt-BR" sz="1400" b="1" i="0" u="none" strike="noStrike" dirty="0">
                          <a:solidFill>
                            <a:srgbClr val="FFFFFF"/>
                          </a:solidFill>
                          <a:latin typeface="Arial"/>
                        </a:rPr>
                        <a:t>BASE DE </a:t>
                      </a:r>
                      <a:r>
                        <a:rPr lang="pt-BR" sz="1400" b="1" i="0" u="none" strike="noStrike" dirty="0" smtClean="0">
                          <a:solidFill>
                            <a:srgbClr val="FFFFFF"/>
                          </a:solidFill>
                          <a:latin typeface="Arial"/>
                        </a:rPr>
                        <a:t>CÁLCULO</a:t>
                      </a:r>
                    </a:p>
                    <a:p>
                      <a:pPr algn="ctr" fontAlgn="ctr"/>
                      <a:r>
                        <a:rPr lang="pt-BR" sz="1200" b="1" i="0" u="none" strike="noStrike" dirty="0" smtClean="0">
                          <a:solidFill>
                            <a:srgbClr val="FFFFFF"/>
                          </a:solidFill>
                          <a:latin typeface="Arial"/>
                        </a:rPr>
                        <a:t> </a:t>
                      </a:r>
                      <a:r>
                        <a:rPr lang="pt-BR" sz="1200" b="1" i="0" u="none" strike="noStrike" dirty="0">
                          <a:solidFill>
                            <a:srgbClr val="FFFFFF"/>
                          </a:solidFill>
                          <a:latin typeface="Arial"/>
                        </a:rPr>
                        <a:t>(R$)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c>
                  <a:txBody>
                    <a:bodyPr/>
                    <a:lstStyle/>
                    <a:p>
                      <a:pPr algn="ctr" fontAlgn="ctr"/>
                      <a:r>
                        <a:rPr lang="pt-BR" sz="1400" b="1" i="0" u="none" strike="noStrike" dirty="0" smtClean="0">
                          <a:solidFill>
                            <a:srgbClr val="FFFFFF"/>
                          </a:solidFill>
                          <a:latin typeface="Arial"/>
                        </a:rPr>
                        <a:t>ALÍQUOTA</a:t>
                      </a:r>
                    </a:p>
                    <a:p>
                      <a:pPr algn="ctr" fontAlgn="ctr"/>
                      <a:r>
                        <a:rPr lang="pt-BR" sz="1200" b="1" i="0" u="none" strike="noStrike" dirty="0" smtClean="0">
                          <a:solidFill>
                            <a:srgbClr val="FFFFFF"/>
                          </a:solidFill>
                          <a:latin typeface="Arial"/>
                        </a:rPr>
                        <a:t> </a:t>
                      </a:r>
                      <a:r>
                        <a:rPr lang="pt-BR" sz="1200" b="1" i="0" u="none" strike="noStrike" dirty="0">
                          <a:solidFill>
                            <a:srgbClr val="FFFFFF"/>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c>
                  <a:txBody>
                    <a:bodyPr/>
                    <a:lstStyle/>
                    <a:p>
                      <a:pPr algn="ctr" fontAlgn="ctr"/>
                      <a:r>
                        <a:rPr lang="pt-BR" sz="1400" b="1" i="0" u="none" strike="noStrike" dirty="0">
                          <a:solidFill>
                            <a:srgbClr val="FFFFFF"/>
                          </a:solidFill>
                          <a:latin typeface="Arial"/>
                        </a:rPr>
                        <a:t>PARCELA A </a:t>
                      </a:r>
                      <a:r>
                        <a:rPr lang="pt-BR" sz="1400" b="1" i="0" u="none" strike="noStrike" dirty="0" smtClean="0">
                          <a:solidFill>
                            <a:srgbClr val="FFFFFF"/>
                          </a:solidFill>
                          <a:latin typeface="Arial"/>
                        </a:rPr>
                        <a:t>DEDUZIR</a:t>
                      </a:r>
                    </a:p>
                    <a:p>
                      <a:pPr algn="ctr" fontAlgn="ctr"/>
                      <a:r>
                        <a:rPr lang="pt-BR" sz="1200" b="1" i="0" u="none" strike="noStrike" dirty="0" smtClean="0">
                          <a:solidFill>
                            <a:srgbClr val="FFFFFF"/>
                          </a:solidFill>
                          <a:latin typeface="Arial"/>
                        </a:rPr>
                        <a:t>(R$)</a:t>
                      </a:r>
                      <a:endParaRPr lang="pt-BR" sz="1200" b="1" i="0" u="none" strike="noStrike" dirty="0">
                        <a:solidFill>
                          <a:srgbClr val="FFFFFF"/>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r>
              <a:tr h="278262">
                <a:tc>
                  <a:txBody>
                    <a:bodyPr/>
                    <a:lstStyle/>
                    <a:p>
                      <a:pPr algn="ctr" fontAlgn="ctr"/>
                      <a:r>
                        <a:rPr lang="pt-BR" sz="1600" b="0" i="0" u="none" strike="noStrike" dirty="0">
                          <a:solidFill>
                            <a:schemeClr val="accent4">
                              <a:lumMod val="50000"/>
                            </a:schemeClr>
                          </a:solidFill>
                          <a:latin typeface="Arial"/>
                        </a:rPr>
                        <a:t>Até 1.903,98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46063">
                <a:tc>
                  <a:txBody>
                    <a:bodyPr/>
                    <a:lstStyle/>
                    <a:p>
                      <a:pPr algn="ctr" fontAlgn="ctr"/>
                      <a:r>
                        <a:rPr lang="pt-BR" sz="1600" b="0" i="0" u="none" strike="noStrike" dirty="0">
                          <a:solidFill>
                            <a:schemeClr val="accent4">
                              <a:lumMod val="50000"/>
                            </a:schemeClr>
                          </a:solidFill>
                          <a:latin typeface="Arial"/>
                        </a:rPr>
                        <a:t>De 1.903,99 até 2.826,65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a:solidFill>
                            <a:schemeClr val="accent4">
                              <a:lumMod val="50000"/>
                            </a:schemeClr>
                          </a:solidFill>
                          <a:latin typeface="Arial"/>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smtClean="0">
                          <a:solidFill>
                            <a:schemeClr val="accent4">
                              <a:lumMod val="50000"/>
                            </a:schemeClr>
                          </a:solidFill>
                          <a:latin typeface="Arial"/>
                        </a:rPr>
                        <a:t>142,80</a:t>
                      </a:r>
                      <a:endParaRPr lang="pt-BR" sz="1600" b="0" i="0" u="none" strike="noStrike" dirty="0">
                        <a:solidFill>
                          <a:schemeClr val="accent4">
                            <a:lumMod val="5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46063">
                <a:tc>
                  <a:txBody>
                    <a:bodyPr/>
                    <a:lstStyle/>
                    <a:p>
                      <a:pPr algn="ctr" fontAlgn="ctr"/>
                      <a:r>
                        <a:rPr lang="pt-BR" sz="1600" b="0" i="0" u="none" strike="noStrike" dirty="0">
                          <a:solidFill>
                            <a:schemeClr val="accent4">
                              <a:lumMod val="50000"/>
                            </a:schemeClr>
                          </a:solidFill>
                          <a:latin typeface="Arial"/>
                        </a:rPr>
                        <a:t>De 2.826,66 até 3.751,05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smtClean="0">
                          <a:solidFill>
                            <a:schemeClr val="accent4">
                              <a:lumMod val="50000"/>
                            </a:schemeClr>
                          </a:solidFill>
                          <a:latin typeface="Arial"/>
                        </a:rPr>
                        <a:t>354,80</a:t>
                      </a:r>
                      <a:endParaRPr lang="pt-BR" sz="1600" b="0" i="0" u="none" strike="noStrike" dirty="0">
                        <a:solidFill>
                          <a:schemeClr val="accent4">
                            <a:lumMod val="5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46063">
                <a:tc>
                  <a:txBody>
                    <a:bodyPr/>
                    <a:lstStyle/>
                    <a:p>
                      <a:pPr algn="ctr" fontAlgn="ctr"/>
                      <a:r>
                        <a:rPr lang="pt-BR" sz="1600" b="0" i="0" u="none" strike="noStrike">
                          <a:solidFill>
                            <a:schemeClr val="accent4">
                              <a:lumMod val="50000"/>
                            </a:schemeClr>
                          </a:solidFill>
                          <a:latin typeface="Arial"/>
                        </a:rPr>
                        <a:t>De 3.751,06 até 4.664,68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636,13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8262">
                <a:tc>
                  <a:txBody>
                    <a:bodyPr/>
                    <a:lstStyle/>
                    <a:p>
                      <a:pPr algn="ctr" fontAlgn="ctr"/>
                      <a:r>
                        <a:rPr lang="pt-BR" sz="1600" b="0" i="0" u="none" strike="noStrike">
                          <a:solidFill>
                            <a:schemeClr val="accent4">
                              <a:lumMod val="50000"/>
                            </a:schemeClr>
                          </a:solidFill>
                          <a:latin typeface="Arial"/>
                        </a:rPr>
                        <a:t>Acima de 4.664,68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869,36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9" name="Retângulo 8"/>
          <p:cNvSpPr/>
          <p:nvPr/>
        </p:nvSpPr>
        <p:spPr>
          <a:xfrm>
            <a:off x="75099" y="1124744"/>
            <a:ext cx="3488789" cy="369332"/>
          </a:xfrm>
          <a:prstGeom prst="rect">
            <a:avLst/>
          </a:prstGeom>
        </p:spPr>
        <p:txBody>
          <a:bodyPr wrap="square">
            <a:spAutoFit/>
          </a:bodyPr>
          <a:lstStyle/>
          <a:p>
            <a:pPr lvl="0"/>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r>
              <a:rPr lang="pt-BR" b="1" dirty="0" smtClean="0">
                <a:solidFill>
                  <a:schemeClr val="accent2">
                    <a:lumMod val="75000"/>
                  </a:schemeClr>
                </a:solidFill>
              </a:rPr>
              <a:t>: </a:t>
            </a:r>
            <a:r>
              <a:rPr lang="pt-BR" b="1" dirty="0" smtClean="0">
                <a:solidFill>
                  <a:srgbClr val="C00000"/>
                </a:solidFill>
                <a:latin typeface="Arial" pitchFamily="34" charset="0"/>
                <a:ea typeface="Times New Roman" pitchFamily="18" charset="0"/>
                <a:cs typeface="Arial" pitchFamily="34" charset="0"/>
              </a:rPr>
              <a:t>TABELAS</a:t>
            </a:r>
            <a:endParaRPr lang="pt-BR" dirty="0"/>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786394" y="260648"/>
            <a:ext cx="4657814"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Folha de Pagamento Analítica:</a:t>
            </a:r>
            <a:endParaRPr lang="pt-BR" sz="2800" b="1" dirty="0">
              <a:solidFill>
                <a:schemeClr val="bg1"/>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0" y="1340767"/>
            <a:ext cx="9144000" cy="5184577"/>
          </a:xfrm>
          <a:prstGeom prst="rect">
            <a:avLst/>
          </a:prstGeom>
          <a:noFill/>
          <a:ln w="9525">
            <a:noFill/>
            <a:miter lim="800000"/>
            <a:headEnd/>
            <a:tailEnd/>
          </a:ln>
        </p:spPr>
      </p:pic>
      <p:sp>
        <p:nvSpPr>
          <p:cNvPr id="7" name="Retângulo 6"/>
          <p:cNvSpPr/>
          <p:nvPr/>
        </p:nvSpPr>
        <p:spPr>
          <a:xfrm>
            <a:off x="75099" y="1079919"/>
            <a:ext cx="4568909" cy="369332"/>
          </a:xfrm>
          <a:prstGeom prst="rect">
            <a:avLst/>
          </a:prstGeom>
        </p:spPr>
        <p:txBody>
          <a:bodyPr wrap="square">
            <a:spAutoFit/>
          </a:bodyPr>
          <a:lstStyle/>
          <a:p>
            <a:pPr lvl="0"/>
            <a:r>
              <a:rPr lang="pt-BR" b="1" dirty="0" smtClean="0">
                <a:solidFill>
                  <a:schemeClr val="accent2">
                    <a:lumMod val="75000"/>
                  </a:schemeClr>
                </a:solidFill>
                <a:effectLst>
                  <a:outerShdw blurRad="38100" dist="38100" dir="2700000" algn="tl">
                    <a:srgbClr val="000000">
                      <a:alpha val="43137"/>
                    </a:srgbClr>
                  </a:outerShdw>
                </a:effectLst>
              </a:rPr>
              <a:t>5</a:t>
            </a:r>
            <a:r>
              <a:rPr lang="pt-BR" b="1" dirty="0" smtClean="0">
                <a:solidFill>
                  <a:schemeClr val="accent2">
                    <a:lumMod val="75000"/>
                  </a:schemeClr>
                </a:solidFill>
                <a:effectLst>
                  <a:outerShdw blurRad="38100" dist="38100" dir="2700000" algn="tl">
                    <a:srgbClr val="000000">
                      <a:alpha val="43137"/>
                    </a:srgbClr>
                  </a:outerShdw>
                </a:effectLst>
              </a:rPr>
              <a:t> </a:t>
            </a:r>
            <a:r>
              <a:rPr lang="pt-BR" b="1" dirty="0" smtClean="0">
                <a:solidFill>
                  <a:schemeClr val="accent2">
                    <a:lumMod val="75000"/>
                  </a:schemeClr>
                </a:solidFill>
                <a:effectLst>
                  <a:outerShdw blurRad="38100" dist="38100" dir="2700000" algn="tl">
                    <a:srgbClr val="000000">
                      <a:alpha val="43137"/>
                    </a:srgbClr>
                  </a:outerShdw>
                </a:effectLst>
              </a:rPr>
              <a:t>- </a:t>
            </a:r>
            <a:r>
              <a:rPr lang="pt-BR" b="1" dirty="0" smtClean="0">
                <a:solidFill>
                  <a:schemeClr val="accent2">
                    <a:lumMod val="75000"/>
                  </a:schemeClr>
                </a:solidFill>
                <a:effectLst>
                  <a:outerShdw blurRad="38100" dist="38100" dir="2700000" algn="tl">
                    <a:srgbClr val="000000">
                      <a:alpha val="43137"/>
                    </a:srgbClr>
                  </a:outerShdw>
                </a:effectLst>
              </a:rPr>
              <a:t>MODELO</a:t>
            </a:r>
            <a:r>
              <a:rPr lang="pt-BR" b="1" dirty="0" smtClean="0">
                <a:solidFill>
                  <a:schemeClr val="accent2">
                    <a:lumMod val="75000"/>
                  </a:schemeClr>
                </a:solidFill>
              </a:rPr>
              <a:t>: </a:t>
            </a:r>
            <a:r>
              <a:rPr lang="pt-BR" b="1" dirty="0" smtClean="0">
                <a:solidFill>
                  <a:srgbClr val="FF0000"/>
                </a:solidFill>
              </a:rPr>
              <a:t>CONTRACHEQUE</a:t>
            </a:r>
            <a:endParaRPr lang="pt-BR" dirty="0">
              <a:solidFill>
                <a:srgbClr val="FF0000"/>
              </a:solidFill>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a:stretch>
            <a:fillRect/>
          </a:stretch>
        </p:blipFill>
        <p:spPr bwMode="auto">
          <a:xfrm>
            <a:off x="107504" y="5373216"/>
            <a:ext cx="1152128" cy="1220172"/>
          </a:xfrm>
          <a:prstGeom prst="rect">
            <a:avLst/>
          </a:prstGeom>
          <a:noFill/>
          <a:ln w="9525">
            <a:noFill/>
            <a:miter lim="800000"/>
            <a:headEnd/>
            <a:tailEnd/>
          </a:ln>
        </p:spPr>
      </p:pic>
      <p:sp>
        <p:nvSpPr>
          <p:cNvPr id="6" name="Retângulo 5"/>
          <p:cNvSpPr/>
          <p:nvPr/>
        </p:nvSpPr>
        <p:spPr>
          <a:xfrm>
            <a:off x="107504" y="1052736"/>
            <a:ext cx="7704856" cy="1569660"/>
          </a:xfrm>
          <a:prstGeom prst="rect">
            <a:avLst/>
          </a:prstGeom>
        </p:spPr>
        <p:txBody>
          <a:bodyPr wrap="square">
            <a:spAutoFit/>
          </a:bodyPr>
          <a:lstStyle/>
          <a:p>
            <a:pPr algn="just"/>
            <a:r>
              <a:rPr lang="pt-BR" sz="3200" b="1" dirty="0" smtClean="0">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Até a AV 01 estamos OK!!!</a:t>
            </a:r>
          </a:p>
          <a:p>
            <a:pPr algn="just"/>
            <a:endParaRPr lang="pt-BR" sz="3200" b="1" dirty="0" smtClean="0">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algn="just"/>
            <a:r>
              <a:rPr lang="pt-BR" sz="3200" b="1" dirty="0" smtClean="0">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Por </a:t>
            </a:r>
            <a:r>
              <a:rPr lang="pt-BR" sz="3200" b="1" dirty="0" smtClean="0">
                <a:solidFill>
                  <a:srgbClr val="0070C0"/>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enquanto estamos em dia.</a:t>
            </a:r>
            <a:endParaRPr lang="pt-BR" sz="3200" dirty="0">
              <a:effectLst>
                <a:outerShdw blurRad="38100" dist="38100" dir="2700000" algn="tl">
                  <a:srgbClr val="000000">
                    <a:alpha val="43137"/>
                  </a:srgbClr>
                </a:outerShdw>
              </a:effectLst>
            </a:endParaRPr>
          </a:p>
        </p:txBody>
      </p:sp>
      <p:sp>
        <p:nvSpPr>
          <p:cNvPr id="7" name="Retângulo 6"/>
          <p:cNvSpPr/>
          <p:nvPr/>
        </p:nvSpPr>
        <p:spPr>
          <a:xfrm>
            <a:off x="3779912" y="6309320"/>
            <a:ext cx="5229401" cy="369332"/>
          </a:xfrm>
          <a:prstGeom prst="rect">
            <a:avLst/>
          </a:prstGeom>
        </p:spPr>
        <p:txBody>
          <a:bodyPr wrap="square">
            <a:spAutoFit/>
          </a:bodyPr>
          <a:lstStyle/>
          <a:p>
            <a:pPr algn="ctr" fontAlgn="base">
              <a:spcBef>
                <a:spcPct val="20000"/>
              </a:spcBef>
              <a:spcAft>
                <a:spcPct val="0"/>
              </a:spcAft>
              <a:buClr>
                <a:srgbClr val="2B4475"/>
              </a:buClr>
            </a:pPr>
            <a:r>
              <a:rPr lang="pt-BR" b="1" kern="0" dirty="0">
                <a:solidFill>
                  <a:srgbClr val="2B4475"/>
                </a:solidFill>
                <a:effectLst>
                  <a:outerShdw blurRad="38100" dist="38100" dir="2700000" algn="tl">
                    <a:srgbClr val="000000">
                      <a:alpha val="43137"/>
                    </a:srgbClr>
                  </a:outerShdw>
                </a:effectLst>
              </a:rPr>
              <a:t>Prof. </a:t>
            </a:r>
            <a:r>
              <a:rPr lang="pt-BR" b="1" kern="0" dirty="0" smtClean="0">
                <a:solidFill>
                  <a:srgbClr val="2B4475"/>
                </a:solidFill>
                <a:effectLst>
                  <a:outerShdw blurRad="38100" dist="38100" dir="2700000" algn="tl">
                    <a:srgbClr val="000000">
                      <a:alpha val="43137"/>
                    </a:srgbClr>
                  </a:outerShdw>
                </a:effectLst>
              </a:rPr>
              <a:t>Adm.</a:t>
            </a:r>
            <a:r>
              <a:rPr lang="pt-BR" b="1" i="1" kern="0" dirty="0" smtClean="0">
                <a:solidFill>
                  <a:srgbClr val="2B4475"/>
                </a:solidFill>
                <a:effectLst>
                  <a:outerShdw blurRad="38100" dist="38100" dir="2700000" algn="tl">
                    <a:srgbClr val="000000">
                      <a:alpha val="43137"/>
                    </a:srgbClr>
                  </a:outerShdw>
                </a:effectLst>
              </a:rPr>
              <a:t>Msc</a:t>
            </a:r>
            <a:r>
              <a:rPr lang="pt-BR" b="1" kern="0" dirty="0">
                <a:solidFill>
                  <a:srgbClr val="2B4475"/>
                </a:solidFill>
                <a:effectLst>
                  <a:outerShdw blurRad="38100" dist="38100" dir="2700000" algn="tl">
                    <a:srgbClr val="000000">
                      <a:alpha val="43137"/>
                    </a:srgbClr>
                  </a:outerShdw>
                </a:effectLst>
              </a:rPr>
              <a:t>. </a:t>
            </a:r>
            <a:r>
              <a:rPr lang="pt-BR" b="1" kern="0" dirty="0" smtClean="0">
                <a:solidFill>
                  <a:srgbClr val="2B4475"/>
                </a:solidFill>
                <a:effectLst>
                  <a:outerShdw blurRad="38100" dist="38100" dir="2700000" algn="tl">
                    <a:srgbClr val="000000">
                      <a:alpha val="43137"/>
                    </a:srgbClr>
                  </a:outerShdw>
                </a:effectLst>
              </a:rPr>
              <a:t>Luiz Cláudio Brites Lobato</a:t>
            </a:r>
            <a:endParaRPr lang="pt-BR" b="1" kern="0" dirty="0">
              <a:solidFill>
                <a:srgbClr val="2B4475"/>
              </a:solidFill>
              <a:effectLst>
                <a:outerShdw blurRad="38100" dist="38100" dir="2700000" algn="tl">
                  <a:srgbClr val="000000">
                    <a:alpha val="43137"/>
                  </a:srgbClr>
                </a:outerShdw>
              </a:effectLst>
            </a:endParaRPr>
          </a:p>
        </p:txBody>
      </p:sp>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4" name="Picture 1"/>
          <p:cNvPicPr>
            <a:picLocks noChangeAspect="1" noChangeArrowheads="1"/>
          </p:cNvPicPr>
          <p:nvPr/>
        </p:nvPicPr>
        <p:blipFill>
          <a:blip r:embed="rId4" cstate="print"/>
          <a:srcRect/>
          <a:stretch>
            <a:fillRect/>
          </a:stretch>
        </p:blipFill>
        <p:spPr bwMode="auto">
          <a:xfrm>
            <a:off x="7236296" y="1124744"/>
            <a:ext cx="1795462" cy="1538287"/>
          </a:xfrm>
          <a:prstGeom prst="rect">
            <a:avLst/>
          </a:prstGeom>
          <a:noFill/>
          <a:ln w="9525">
            <a:noFill/>
            <a:miter lim="800000"/>
            <a:headEnd/>
            <a:tailEnd/>
          </a:ln>
        </p:spPr>
      </p:pic>
      <p:pic>
        <p:nvPicPr>
          <p:cNvPr id="66562" name="Picture 2" descr="Resultado de imagem para prova"/>
          <p:cNvPicPr>
            <a:picLocks noChangeAspect="1" noChangeArrowheads="1"/>
          </p:cNvPicPr>
          <p:nvPr/>
        </p:nvPicPr>
        <p:blipFill>
          <a:blip r:embed="rId5" cstate="print"/>
          <a:srcRect/>
          <a:stretch>
            <a:fillRect/>
          </a:stretch>
        </p:blipFill>
        <p:spPr bwMode="auto">
          <a:xfrm>
            <a:off x="5946601" y="3219424"/>
            <a:ext cx="3089895" cy="3089896"/>
          </a:xfrm>
          <a:prstGeom prst="rect">
            <a:avLst/>
          </a:prstGeom>
          <a:noFill/>
        </p:spPr>
      </p:pic>
      <p:pic>
        <p:nvPicPr>
          <p:cNvPr id="66564" name="Picture 4" descr="Imagem relacionada"/>
          <p:cNvPicPr>
            <a:picLocks noChangeAspect="1" noChangeArrowheads="1"/>
          </p:cNvPicPr>
          <p:nvPr/>
        </p:nvPicPr>
        <p:blipFill>
          <a:blip r:embed="rId6" cstate="print"/>
          <a:srcRect/>
          <a:stretch>
            <a:fillRect/>
          </a:stretch>
        </p:blipFill>
        <p:spPr bwMode="auto">
          <a:xfrm>
            <a:off x="2699792" y="2636912"/>
            <a:ext cx="3168352" cy="3024336"/>
          </a:xfrm>
          <a:prstGeom prst="rect">
            <a:avLst/>
          </a:prstGeom>
          <a:noFill/>
        </p:spPr>
      </p:pic>
      <p:pic>
        <p:nvPicPr>
          <p:cNvPr id="66565" name="Picture 5"/>
          <p:cNvPicPr>
            <a:picLocks noChangeAspect="1" noChangeArrowheads="1"/>
          </p:cNvPicPr>
          <p:nvPr/>
        </p:nvPicPr>
        <p:blipFill>
          <a:blip r:embed="rId7" cstate="print"/>
          <a:srcRect/>
          <a:stretch>
            <a:fillRect/>
          </a:stretch>
        </p:blipFill>
        <p:spPr bwMode="auto">
          <a:xfrm>
            <a:off x="144016" y="2780928"/>
            <a:ext cx="2411760" cy="2592288"/>
          </a:xfrm>
          <a:prstGeom prst="rect">
            <a:avLst/>
          </a:prstGeom>
          <a:noFill/>
          <a:ln w="9525">
            <a:noFill/>
            <a:miter lim="800000"/>
            <a:headEnd/>
            <a:tailEnd/>
          </a:ln>
        </p:spPr>
      </p:pic>
    </p:spTree>
    <p:extLst>
      <p:ext uri="{BB962C8B-B14F-4D97-AF65-F5344CB8AC3E}">
        <p14:creationId xmlns:p14="http://schemas.microsoft.com/office/powerpoint/2010/main" xmlns="" val="1749176580"/>
      </p:ext>
    </p:extLst>
  </p:cSld>
  <p:clrMapOvr>
    <a:masterClrMapping/>
  </p:clrMapOvr>
  <p:transition spd="med">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411413" y="1268413"/>
            <a:ext cx="6732587" cy="492125"/>
          </a:xfrm>
          <a:prstGeom prst="rect">
            <a:avLst/>
          </a:prstGeom>
        </p:spPr>
        <p:txBody>
          <a:bodyPr>
            <a:spAutoFit/>
          </a:bodyPr>
          <a:lstStyle/>
          <a:p>
            <a:pPr algn="ctr">
              <a:spcBef>
                <a:spcPct val="20000"/>
              </a:spcBef>
              <a:buClr>
                <a:srgbClr val="2B4475"/>
              </a:buClr>
              <a:buFontTx/>
              <a:buNone/>
              <a:defRPr/>
            </a:pPr>
            <a:r>
              <a:rPr lang="pt-BR" sz="2600" b="1" kern="0" dirty="0">
                <a:solidFill>
                  <a:srgbClr val="2B4475"/>
                </a:solidFill>
                <a:effectLst>
                  <a:outerShdw blurRad="38100" dist="38100" dir="2700000" algn="tl">
                    <a:srgbClr val="000000">
                      <a:alpha val="43137"/>
                    </a:srgbClr>
                  </a:outerShdw>
                </a:effectLst>
                <a:cs typeface="Arial" pitchFamily="34" charset="0"/>
              </a:rPr>
              <a:t>Prof. Adm. </a:t>
            </a:r>
            <a:r>
              <a:rPr lang="pt-BR" sz="2600" b="1" i="1" kern="0" dirty="0">
                <a:solidFill>
                  <a:srgbClr val="2B4475"/>
                </a:solidFill>
                <a:effectLst>
                  <a:outerShdw blurRad="38100" dist="38100" dir="2700000" algn="tl">
                    <a:srgbClr val="000000">
                      <a:alpha val="43137"/>
                    </a:srgbClr>
                  </a:outerShdw>
                </a:effectLst>
                <a:cs typeface="Arial" pitchFamily="34" charset="0"/>
              </a:rPr>
              <a:t>Msc</a:t>
            </a:r>
            <a:r>
              <a:rPr lang="pt-BR" sz="26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sp>
        <p:nvSpPr>
          <p:cNvPr id="3" name="Retângulo 2"/>
          <p:cNvSpPr/>
          <p:nvPr/>
        </p:nvSpPr>
        <p:spPr>
          <a:xfrm>
            <a:off x="107950" y="44450"/>
            <a:ext cx="8928100" cy="1200150"/>
          </a:xfrm>
          <a:prstGeom prst="rect">
            <a:avLst/>
          </a:prstGeom>
        </p:spPr>
        <p:txBody>
          <a:bodyPr>
            <a:spAutoFit/>
          </a:bodyPr>
          <a:lstStyle/>
          <a:p>
            <a:pPr algn="just">
              <a:spcBef>
                <a:spcPct val="20000"/>
              </a:spcBef>
              <a:buClr>
                <a:srgbClr val="2B4475"/>
              </a:buClr>
              <a:buFontTx/>
              <a:buNone/>
              <a:defRPr/>
            </a:pPr>
            <a:r>
              <a:rPr lang="pt-BR" sz="3600" b="1" kern="0" dirty="0">
                <a:solidFill>
                  <a:srgbClr val="2B4475"/>
                </a:solidFill>
                <a:effectLst>
                  <a:outerShdw blurRad="38100" dist="38100" dir="2700000" algn="tl">
                    <a:srgbClr val="000000">
                      <a:alpha val="43137"/>
                    </a:srgbClr>
                  </a:outerShdw>
                </a:effectLst>
                <a:cs typeface="Arial" pitchFamily="34" charset="0"/>
              </a:rPr>
              <a:t>“Tenham sempre Força, Sabedoria e Beleza na condução de suas ações cotidianas”.</a:t>
            </a:r>
          </a:p>
        </p:txBody>
      </p:sp>
      <p:pic>
        <p:nvPicPr>
          <p:cNvPr id="4"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325438" y="3014663"/>
            <a:ext cx="3382962" cy="2286000"/>
          </a:xfrm>
          <a:prstGeom prst="rect">
            <a:avLst/>
          </a:prstGeom>
          <a:noFill/>
          <a:ln w="9525">
            <a:noFill/>
            <a:miter lim="800000"/>
            <a:headEnd/>
            <a:tailEnd/>
          </a:ln>
        </p:spPr>
      </p:pic>
      <p:sp>
        <p:nvSpPr>
          <p:cNvPr id="5" name="Retângulo 3"/>
          <p:cNvSpPr>
            <a:spLocks noChangeArrowheads="1"/>
          </p:cNvSpPr>
          <p:nvPr/>
        </p:nvSpPr>
        <p:spPr bwMode="auto">
          <a:xfrm>
            <a:off x="5076825" y="4822825"/>
            <a:ext cx="3671888" cy="339725"/>
          </a:xfrm>
          <a:prstGeom prst="rect">
            <a:avLst/>
          </a:prstGeom>
          <a:noFill/>
          <a:ln>
            <a:noFill/>
          </a:ln>
          <a:extLst>
            <a:ext uri="{909E8E84-426E-40DD-AFC4-6F175D3DCCD1}"/>
            <a:ext uri="{91240B29-F687-4F45-9708-019B960494DF}"/>
          </a:extLst>
        </p:spPr>
        <p:txBody>
          <a:bodyPr>
            <a:spAutoFit/>
          </a:bodyPr>
          <a:lstStyle/>
          <a:p>
            <a:pPr>
              <a:buFontTx/>
              <a:buNone/>
              <a:defRPr/>
            </a:pPr>
            <a:r>
              <a:rPr lang="pt-BR" sz="1600" b="1" dirty="0">
                <a:solidFill>
                  <a:schemeClr val="tx2"/>
                </a:solidFill>
                <a:effectLst>
                  <a:outerShdw blurRad="38100" dist="38100" dir="2700000" algn="tl">
                    <a:srgbClr val="000000">
                      <a:alpha val="43137"/>
                    </a:srgbClr>
                  </a:outerShdw>
                </a:effectLst>
              </a:rPr>
              <a:t>e-mail: </a:t>
            </a:r>
            <a:r>
              <a:rPr lang="pt-BR" sz="1600" b="1" dirty="0">
                <a:solidFill>
                  <a:schemeClr val="tx2"/>
                </a:solidFill>
                <a:effectLst>
                  <a:outerShdw blurRad="38100" dist="38100" dir="2700000" algn="tl">
                    <a:srgbClr val="000000">
                      <a:alpha val="43137"/>
                    </a:srgbClr>
                  </a:outerShdw>
                </a:effectLst>
                <a:hlinkClick r:id="rId3"/>
              </a:rPr>
              <a:t>luizlobato0101@gmail.com</a:t>
            </a:r>
            <a:endParaRPr lang="pt-BR" sz="1600" b="1" dirty="0">
              <a:solidFill>
                <a:schemeClr val="tx2"/>
              </a:solidFill>
              <a:effectLst>
                <a:outerShdw blurRad="38100" dist="38100" dir="2700000" algn="tl">
                  <a:srgbClr val="000000">
                    <a:alpha val="43137"/>
                  </a:srgbClr>
                </a:outerShdw>
              </a:effectLst>
            </a:endParaRPr>
          </a:p>
        </p:txBody>
      </p:sp>
      <p:pic>
        <p:nvPicPr>
          <p:cNvPr id="6" name="Picture 2" descr="C:\Users\maq\Desktop\FOTOS PARA O BLOG\LOGO 01.png"/>
          <p:cNvPicPr>
            <a:picLocks noChangeAspect="1" noChangeArrowheads="1"/>
          </p:cNvPicPr>
          <p:nvPr/>
        </p:nvPicPr>
        <p:blipFill>
          <a:blip r:embed="rId4" cstate="print"/>
          <a:srcRect/>
          <a:stretch>
            <a:fillRect/>
          </a:stretch>
        </p:blipFill>
        <p:spPr bwMode="auto">
          <a:xfrm>
            <a:off x="6553200" y="3213100"/>
            <a:ext cx="2016125" cy="1538288"/>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4" name="Retângulo 3"/>
          <p:cNvSpPr/>
          <p:nvPr/>
        </p:nvSpPr>
        <p:spPr>
          <a:xfrm>
            <a:off x="0" y="1879659"/>
            <a:ext cx="9144000" cy="5293757"/>
          </a:xfrm>
          <a:prstGeom prst="rect">
            <a:avLst/>
          </a:prstGeom>
        </p:spPr>
        <p:txBody>
          <a:bodyPr wrap="square">
            <a:spAutoFit/>
          </a:bodyPr>
          <a:lstStyle/>
          <a:p>
            <a:pPr algn="just"/>
            <a:r>
              <a:rPr lang="pt-BR" sz="2000" dirty="0" smtClean="0"/>
              <a:t>• Década de 1930: Começa a normalização do trabalho por meio de decretos (Getulismo).</a:t>
            </a:r>
          </a:p>
          <a:p>
            <a:pPr algn="just"/>
            <a:endParaRPr lang="pt-BR" sz="2000" dirty="0" smtClean="0"/>
          </a:p>
          <a:p>
            <a:pPr algn="just"/>
            <a:r>
              <a:rPr lang="pt-BR" sz="2000" dirty="0" smtClean="0"/>
              <a:t>• Surge a figura do chefe de pessoal: criação do Departamento Nacional do Trabalho; férias; CTPS: Carteira de Trabalho e Previdência Social (Carteira Profissional), regulamentação dos horários de trabalho; comissões mistas de conciliação, precursoras das atuais Juntas de Conciliação e Julgamento (JCJ), da Justiça do Trabalho; regulamentação sobre o trabalho do menor; o Ministério do Trabalho.  </a:t>
            </a:r>
          </a:p>
          <a:p>
            <a:pPr algn="just"/>
            <a:endParaRPr lang="pt-BR" sz="2000" dirty="0" smtClean="0"/>
          </a:p>
          <a:p>
            <a:pPr algn="just"/>
            <a:r>
              <a:rPr lang="pt-BR" sz="2000" dirty="0" smtClean="0"/>
              <a:t>• Década de 1940: Entra em vigor em 1943, o Decreto-Lei nº. 5.452, em vigor até hoje, que aprovou a Consolidação das Leis do Trabalho (CLT), que reuniu todas as normas trabalhistas até então existentes.</a:t>
            </a:r>
          </a:p>
          <a:p>
            <a:pPr algn="just"/>
            <a:endParaRPr lang="pt-BR" sz="2000" dirty="0" smtClean="0"/>
          </a:p>
          <a:p>
            <a:pPr algn="just"/>
            <a:r>
              <a:rPr lang="pt-BR" sz="2000" dirty="0" smtClean="0"/>
              <a:t>• Década de 1950: Surgem as primeiras tensões trabalhistas com a instalação do parque industrial brasileiro (governo de Juscelino Kubitschek).</a:t>
            </a:r>
          </a:p>
          <a:p>
            <a:pPr algn="just"/>
            <a:endParaRPr lang="pt-BR" dirty="0"/>
          </a:p>
        </p:txBody>
      </p:sp>
      <p:sp>
        <p:nvSpPr>
          <p:cNvPr id="6"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8" name="Título 1"/>
          <p:cNvSpPr txBox="1">
            <a:spLocks/>
          </p:cNvSpPr>
          <p:nvPr/>
        </p:nvSpPr>
        <p:spPr>
          <a:xfrm>
            <a:off x="755576" y="1138833"/>
            <a:ext cx="7560840" cy="56197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smtClean="0">
                <a:ln>
                  <a:noFill/>
                </a:ln>
                <a:solidFill>
                  <a:schemeClr val="tx2"/>
                </a:solidFill>
                <a:effectLst/>
                <a:uLnTx/>
                <a:uFillTx/>
                <a:latin typeface="+mj-lt"/>
                <a:ea typeface="+mj-ea"/>
                <a:cs typeface="+mj-cs"/>
              </a:rPr>
              <a:t>CONTEXTUALIZAÇÃO:</a:t>
            </a:r>
            <a:endParaRPr kumimoji="0" lang="pt-BR" sz="3200" b="1" i="0" u="none" strike="noStrike" kern="1200" cap="none" spc="0" normalizeH="0" baseline="0" noProof="0" dirty="0">
              <a:ln>
                <a:noFill/>
              </a:ln>
              <a:solidFill>
                <a:schemeClr val="tx2"/>
              </a:solidFill>
              <a:effectLst/>
              <a:uLnTx/>
              <a:uFillTx/>
              <a:latin typeface="+mj-lt"/>
              <a:ea typeface="+mj-ea"/>
              <a:cs typeface="+mj-cs"/>
            </a:endParaRPr>
          </a:p>
        </p:txBody>
      </p:sp>
      <p:pic>
        <p:nvPicPr>
          <p:cNvPr id="9" name="Picture 2"/>
          <p:cNvPicPr>
            <a:picLocks noChangeAspect="1" noChangeArrowheads="1"/>
          </p:cNvPicPr>
          <p:nvPr/>
        </p:nvPicPr>
        <p:blipFill>
          <a:blip r:embed="rId3" cstate="print"/>
          <a:srcRect/>
          <a:stretch>
            <a:fillRect/>
          </a:stretch>
        </p:blipFill>
        <p:spPr bwMode="auto">
          <a:xfrm>
            <a:off x="7812360" y="908720"/>
            <a:ext cx="1152128" cy="1028551"/>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5" name="Retângulo 4"/>
          <p:cNvSpPr/>
          <p:nvPr/>
        </p:nvSpPr>
        <p:spPr>
          <a:xfrm>
            <a:off x="0" y="1916832"/>
            <a:ext cx="9144000" cy="3477875"/>
          </a:xfrm>
          <a:prstGeom prst="rect">
            <a:avLst/>
          </a:prstGeom>
        </p:spPr>
        <p:txBody>
          <a:bodyPr wrap="square">
            <a:spAutoFit/>
          </a:bodyPr>
          <a:lstStyle/>
          <a:p>
            <a:pPr algn="just"/>
            <a:r>
              <a:rPr lang="pt-BR" sz="2000" dirty="0" smtClean="0"/>
              <a:t>• 1964: importação de técnicas de administração de Recursos Humanos (RH), como administração de pessoal, planos de treinamento e métodos para cálculo de remuneração.</a:t>
            </a:r>
          </a:p>
          <a:p>
            <a:pPr algn="just"/>
            <a:endParaRPr lang="pt-BR" sz="2000" dirty="0" smtClean="0"/>
          </a:p>
          <a:p>
            <a:pPr algn="just"/>
            <a:r>
              <a:rPr lang="pt-BR" sz="2000" dirty="0" smtClean="0"/>
              <a:t>• 1973: Crise do petróleo maior especialização da </a:t>
            </a:r>
            <a:r>
              <a:rPr lang="pt-BR" sz="2000" dirty="0" err="1" smtClean="0"/>
              <a:t>mão-de-obra</a:t>
            </a:r>
            <a:r>
              <a:rPr lang="pt-BR" sz="2000" dirty="0" smtClean="0"/>
              <a:t> e descontentamento com as condições de trabalho.</a:t>
            </a:r>
          </a:p>
          <a:p>
            <a:pPr algn="just"/>
            <a:endParaRPr lang="pt-BR" sz="2000" dirty="0" smtClean="0"/>
          </a:p>
          <a:p>
            <a:pPr algn="just"/>
            <a:r>
              <a:rPr lang="pt-BR" sz="2000" dirty="0" smtClean="0"/>
              <a:t>• 1978: agravam-se os movimentos sindicais até 6 greves por dia no ABC paulista.</a:t>
            </a:r>
          </a:p>
          <a:p>
            <a:pPr algn="just"/>
            <a:endParaRPr lang="pt-BR" sz="2000" dirty="0" smtClean="0"/>
          </a:p>
          <a:p>
            <a:pPr algn="just"/>
            <a:r>
              <a:rPr lang="pt-BR" sz="2000" dirty="0" smtClean="0"/>
              <a:t>• 1980: elevada recessão econômica. Preocupação com planos estratégicos em RH.</a:t>
            </a:r>
          </a:p>
          <a:p>
            <a:pPr algn="just"/>
            <a:endParaRPr lang="pt-BR" sz="2000" dirty="0" smtClean="0"/>
          </a:p>
        </p:txBody>
      </p:sp>
      <p:sp>
        <p:nvSpPr>
          <p:cNvPr id="6"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8" name="Título 1"/>
          <p:cNvSpPr txBox="1">
            <a:spLocks/>
          </p:cNvSpPr>
          <p:nvPr/>
        </p:nvSpPr>
        <p:spPr>
          <a:xfrm>
            <a:off x="755576" y="1138833"/>
            <a:ext cx="7560840" cy="56197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smtClean="0">
                <a:ln>
                  <a:noFill/>
                </a:ln>
                <a:solidFill>
                  <a:schemeClr val="tx2"/>
                </a:solidFill>
                <a:effectLst/>
                <a:uLnTx/>
                <a:uFillTx/>
                <a:latin typeface="+mj-lt"/>
                <a:ea typeface="+mj-ea"/>
                <a:cs typeface="+mj-cs"/>
              </a:rPr>
              <a:t>CONTEXTUALIZAÇÃO:</a:t>
            </a:r>
            <a:endParaRPr kumimoji="0" lang="pt-BR" sz="3200" b="1" i="0" u="none" strike="noStrike" kern="1200" cap="none" spc="0" normalizeH="0" baseline="0" noProof="0" dirty="0">
              <a:ln>
                <a:noFill/>
              </a:ln>
              <a:solidFill>
                <a:schemeClr val="tx2"/>
              </a:solidFill>
              <a:effectLst/>
              <a:uLnTx/>
              <a:uFillTx/>
              <a:latin typeface="+mj-lt"/>
              <a:ea typeface="+mj-ea"/>
              <a:cs typeface="+mj-cs"/>
            </a:endParaRPr>
          </a:p>
        </p:txBody>
      </p:sp>
      <p:pic>
        <p:nvPicPr>
          <p:cNvPr id="10" name="Picture 2"/>
          <p:cNvPicPr>
            <a:picLocks noChangeAspect="1" noChangeArrowheads="1"/>
          </p:cNvPicPr>
          <p:nvPr/>
        </p:nvPicPr>
        <p:blipFill>
          <a:blip r:embed="rId3" cstate="print"/>
          <a:srcRect/>
          <a:stretch>
            <a:fillRect/>
          </a:stretch>
        </p:blipFill>
        <p:spPr bwMode="auto">
          <a:xfrm>
            <a:off x="7164288" y="5085184"/>
            <a:ext cx="1728192" cy="1542827"/>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467544" y="5013176"/>
            <a:ext cx="1944216" cy="1550929"/>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5" name="Retângulo 4"/>
          <p:cNvSpPr/>
          <p:nvPr/>
        </p:nvSpPr>
        <p:spPr>
          <a:xfrm>
            <a:off x="0" y="1803588"/>
            <a:ext cx="9144000" cy="3785652"/>
          </a:xfrm>
          <a:prstGeom prst="rect">
            <a:avLst/>
          </a:prstGeom>
        </p:spPr>
        <p:txBody>
          <a:bodyPr wrap="square">
            <a:spAutoFit/>
          </a:bodyPr>
          <a:lstStyle/>
          <a:p>
            <a:pPr algn="just"/>
            <a:r>
              <a:rPr lang="pt-BR" sz="2000" dirty="0" smtClean="0"/>
              <a:t>• 1986: Início de uma série de planos econômicos. Movimento das diretas já. Solidificou-se o anseio do povo pelas reivindicações de direitos.</a:t>
            </a:r>
          </a:p>
          <a:p>
            <a:pPr algn="just"/>
            <a:endParaRPr lang="pt-BR" sz="2000" dirty="0" smtClean="0"/>
          </a:p>
          <a:p>
            <a:pPr algn="just"/>
            <a:r>
              <a:rPr lang="pt-BR" sz="2000" dirty="0" smtClean="0"/>
              <a:t>• 1988: Nova Constituição Federal promulgada em 5 de outubro que consubstancia uma enormidade de direitos para os trabalhadores, oriundos de reivindicações.</a:t>
            </a:r>
          </a:p>
          <a:p>
            <a:pPr algn="just"/>
            <a:endParaRPr lang="pt-BR" sz="2000" dirty="0" smtClean="0"/>
          </a:p>
          <a:p>
            <a:pPr algn="just"/>
            <a:r>
              <a:rPr lang="pt-BR" sz="2000" dirty="0" smtClean="0"/>
              <a:t>• 1998: Promulgadas as primeiras leis e medidas provisórias para a flexibilização das leis trabalhistas</a:t>
            </a:r>
          </a:p>
          <a:p>
            <a:pPr algn="just"/>
            <a:endParaRPr lang="pt-BR" sz="2000" dirty="0" smtClean="0"/>
          </a:p>
          <a:p>
            <a:pPr lvl="0" algn="just"/>
            <a:r>
              <a:rPr lang="pt-BR" sz="2000" dirty="0" smtClean="0">
                <a:latin typeface="Calibri" pitchFamily="34" charset="0"/>
                <a:ea typeface="Calibri" pitchFamily="34" charset="0"/>
                <a:cs typeface="Times New Roman" pitchFamily="18" charset="0"/>
              </a:rPr>
              <a:t>As atividades do Departamento de Pessoal são disciplinadas pela Consolidação das Leis Trabalhistas - CLT e por normas jurídicas a ela complementares.</a:t>
            </a:r>
          </a:p>
          <a:p>
            <a:pPr algn="just"/>
            <a:endParaRPr lang="pt-BR" sz="2000" dirty="0"/>
          </a:p>
        </p:txBody>
      </p:sp>
      <p:sp>
        <p:nvSpPr>
          <p:cNvPr id="6"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8" name="Título 1"/>
          <p:cNvSpPr txBox="1">
            <a:spLocks/>
          </p:cNvSpPr>
          <p:nvPr/>
        </p:nvSpPr>
        <p:spPr>
          <a:xfrm>
            <a:off x="755576" y="1138833"/>
            <a:ext cx="7560840" cy="56197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smtClean="0">
                <a:ln>
                  <a:noFill/>
                </a:ln>
                <a:solidFill>
                  <a:schemeClr val="tx2"/>
                </a:solidFill>
                <a:effectLst/>
                <a:uLnTx/>
                <a:uFillTx/>
                <a:latin typeface="+mj-lt"/>
                <a:ea typeface="+mj-ea"/>
                <a:cs typeface="+mj-cs"/>
              </a:rPr>
              <a:t>CONTEXTUALIZAÇÃO:</a:t>
            </a:r>
            <a:endParaRPr kumimoji="0" lang="pt-BR" sz="3200" b="1" i="0" u="none" strike="noStrike" kern="1200" cap="none" spc="0" normalizeH="0" baseline="0" noProof="0" dirty="0">
              <a:ln>
                <a:noFill/>
              </a:ln>
              <a:solidFill>
                <a:schemeClr val="tx2"/>
              </a:solidFill>
              <a:effectLst/>
              <a:uLnTx/>
              <a:uFillTx/>
              <a:latin typeface="+mj-lt"/>
              <a:ea typeface="+mj-ea"/>
              <a:cs typeface="+mj-cs"/>
            </a:endParaRPr>
          </a:p>
        </p:txBody>
      </p:sp>
      <p:pic>
        <p:nvPicPr>
          <p:cNvPr id="10" name="Picture 2"/>
          <p:cNvPicPr>
            <a:picLocks noChangeAspect="1" noChangeArrowheads="1"/>
          </p:cNvPicPr>
          <p:nvPr/>
        </p:nvPicPr>
        <p:blipFill>
          <a:blip r:embed="rId3" cstate="print"/>
          <a:srcRect/>
          <a:stretch>
            <a:fillRect/>
          </a:stretch>
        </p:blipFill>
        <p:spPr bwMode="auto">
          <a:xfrm>
            <a:off x="7167084" y="4941168"/>
            <a:ext cx="1797404" cy="1604615"/>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179512" y="5257509"/>
            <a:ext cx="1728192" cy="1378604"/>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05473" name="Rectangle 1"/>
          <p:cNvSpPr>
            <a:spLocks noChangeArrowheads="1"/>
          </p:cNvSpPr>
          <p:nvPr/>
        </p:nvSpPr>
        <p:spPr bwMode="auto">
          <a:xfrm>
            <a:off x="0" y="1620083"/>
            <a:ext cx="9144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Função do Departamento Pessoal é Administrar a movimentação de pessoal entre empregador e empregado, preparar folha de pagamento, férias, 13º salário, rescisão do contrato de trabalho e encargos sociais.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 gestão da folha de pagamento é uma das atividades rotineiras da administração de pessoal e que se constitui numa das atividades específicas do profissional de Gestão de Recursos Humanos e ao mesmo tempo uma das mais delicadas de suas tarefas, pois envolve a garantia de que o empregado terá suas prerrogativas respeitadas na relação formal de trabalho.</a:t>
            </a:r>
          </a:p>
          <a:p>
            <a:pPr marL="0" marR="0" lvl="0" indent="0" algn="just" defTabSz="914400" rtl="0" eaLnBrk="0" fontAlgn="base" latinLnBrk="0" hangingPunct="0">
              <a:lnSpc>
                <a:spcPct val="100000"/>
              </a:lnSpc>
              <a:spcBef>
                <a:spcPct val="0"/>
              </a:spcBef>
              <a:spcAft>
                <a:spcPct val="0"/>
              </a:spcAft>
              <a:buClrTx/>
              <a:buSzTx/>
              <a:buFontTx/>
              <a:buNone/>
              <a:tabLst/>
            </a:pPr>
            <a:endParaRPr lang="pt-BR" sz="2000" dirty="0" smtClean="0">
              <a:latin typeface="Calibri"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Assim a formação de Tecnólogos em Gestão de Recursos Humanos não pode prescindir de um desenvolvimento adequado das habilidades de gestão necessários a este processo.</a:t>
            </a: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3"/>
          <p:cNvPicPr>
            <a:picLocks noChangeAspect="1" noChangeArrowheads="1"/>
          </p:cNvPicPr>
          <p:nvPr/>
        </p:nvPicPr>
        <p:blipFill>
          <a:blip r:embed="rId2" cstate="print"/>
          <a:srcRect/>
          <a:stretch>
            <a:fillRect/>
          </a:stretch>
        </p:blipFill>
        <p:spPr bwMode="auto">
          <a:xfrm>
            <a:off x="0" y="1052736"/>
            <a:ext cx="732127" cy="775366"/>
          </a:xfrm>
          <a:prstGeom prst="rect">
            <a:avLst/>
          </a:prstGeom>
          <a:noFill/>
          <a:ln w="9525">
            <a:noFill/>
            <a:miter lim="800000"/>
            <a:headEnd/>
            <a:tailEnd/>
          </a:ln>
        </p:spPr>
      </p:pic>
      <p:sp>
        <p:nvSpPr>
          <p:cNvPr id="8" name="Título 1"/>
          <p:cNvSpPr txBox="1">
            <a:spLocks/>
          </p:cNvSpPr>
          <p:nvPr/>
        </p:nvSpPr>
        <p:spPr>
          <a:xfrm>
            <a:off x="755576" y="1138833"/>
            <a:ext cx="7560840" cy="561975"/>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3200" b="1" i="0" u="none" strike="noStrike" kern="1200" cap="none" spc="0" normalizeH="0" baseline="0" noProof="0" dirty="0" smtClean="0">
                <a:ln>
                  <a:noFill/>
                </a:ln>
                <a:solidFill>
                  <a:schemeClr val="tx2"/>
                </a:solidFill>
                <a:effectLst/>
                <a:uLnTx/>
                <a:uFillTx/>
                <a:latin typeface="+mj-lt"/>
                <a:ea typeface="+mj-ea"/>
                <a:cs typeface="+mj-cs"/>
              </a:rPr>
              <a:t>CONTEXTUALIZAÇÃO:</a:t>
            </a:r>
            <a:endParaRPr kumimoji="0" lang="pt-BR" sz="3200" b="1" i="0" u="none" strike="noStrike" kern="1200" cap="none" spc="0" normalizeH="0" baseline="0" noProof="0" dirty="0">
              <a:ln>
                <a:noFill/>
              </a:ln>
              <a:solidFill>
                <a:schemeClr val="tx2"/>
              </a:solidFill>
              <a:effectLst/>
              <a:uLnTx/>
              <a:uFillTx/>
              <a:latin typeface="+mj-lt"/>
              <a:ea typeface="+mj-ea"/>
              <a:cs typeface="+mj-cs"/>
            </a:endParaRPr>
          </a:p>
        </p:txBody>
      </p:sp>
      <p:pic>
        <p:nvPicPr>
          <p:cNvPr id="9" name="Picture 2"/>
          <p:cNvPicPr>
            <a:picLocks noChangeAspect="1" noChangeArrowheads="1"/>
          </p:cNvPicPr>
          <p:nvPr/>
        </p:nvPicPr>
        <p:blipFill>
          <a:blip r:embed="rId3" cstate="print"/>
          <a:srcRect/>
          <a:stretch>
            <a:fillRect/>
          </a:stretch>
        </p:blipFill>
        <p:spPr bwMode="auto">
          <a:xfrm>
            <a:off x="7812360" y="908720"/>
            <a:ext cx="1152128" cy="1028551"/>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a:stretch>
            <a:fillRect/>
          </a:stretch>
        </p:blipFill>
        <p:spPr bwMode="auto">
          <a:xfrm>
            <a:off x="5364088" y="3749456"/>
            <a:ext cx="3528392" cy="2814649"/>
          </a:xfrm>
          <a:prstGeom prst="rect">
            <a:avLst/>
          </a:prstGeom>
          <a:noFill/>
          <a:ln w="9525">
            <a:noFill/>
            <a:miter lim="800000"/>
            <a:headEnd/>
            <a:tailEnd/>
          </a:ln>
        </p:spPr>
      </p:pic>
      <p:pic>
        <p:nvPicPr>
          <p:cNvPr id="2" name="Picture 3"/>
          <p:cNvPicPr>
            <a:picLocks noChangeAspect="1" noChangeArrowheads="1"/>
          </p:cNvPicPr>
          <p:nvPr/>
        </p:nvPicPr>
        <p:blipFill>
          <a:blip r:embed="rId3" cstate="print"/>
          <a:srcRect/>
          <a:stretch>
            <a:fillRect/>
          </a:stretch>
        </p:blipFill>
        <p:spPr bwMode="auto">
          <a:xfrm>
            <a:off x="3275856" y="4293096"/>
            <a:ext cx="1944216" cy="205904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4" name="Retângulo 3"/>
          <p:cNvSpPr/>
          <p:nvPr/>
        </p:nvSpPr>
        <p:spPr>
          <a:xfrm>
            <a:off x="107504" y="1902311"/>
            <a:ext cx="6984776" cy="2246769"/>
          </a:xfrm>
          <a:prstGeom prst="rect">
            <a:avLst/>
          </a:prstGeom>
        </p:spPr>
        <p:txBody>
          <a:bodyPr wrap="square">
            <a:spAutoFit/>
          </a:bodyPr>
          <a:lstStyle/>
          <a:p>
            <a:pPr marL="342900" lvl="0" indent="-342900" algn="just" eaLnBrk="0" fontAlgn="base" hangingPunct="0">
              <a:spcBef>
                <a:spcPct val="0"/>
              </a:spcBef>
              <a:spcAft>
                <a:spcPct val="0"/>
              </a:spcAft>
              <a:buAutoNum type="arabicPeriod"/>
            </a:pPr>
            <a:r>
              <a:rPr lang="pt-BR" sz="2000" b="1" dirty="0" smtClean="0">
                <a:latin typeface="Calibri" pitchFamily="34" charset="0"/>
                <a:ea typeface="Calibri" pitchFamily="34" charset="0"/>
                <a:cs typeface="Times New Roman" pitchFamily="18" charset="0"/>
              </a:rPr>
              <a:t>Rotinas Admissionais</a:t>
            </a:r>
          </a:p>
          <a:p>
            <a:pPr marL="342900" lvl="0" indent="-342900" algn="just" eaLnBrk="0" fontAlgn="base" hangingPunct="0">
              <a:spcBef>
                <a:spcPct val="0"/>
              </a:spcBef>
              <a:spcAft>
                <a:spcPct val="0"/>
              </a:spcAft>
            </a:pPr>
            <a:endParaRPr lang="pt-BR" sz="2000" b="1" dirty="0" smtClean="0">
              <a:latin typeface="Arial" pitchFamily="34" charset="0"/>
              <a:cs typeface="Arial" pitchFamily="34" charset="0"/>
            </a:endParaRPr>
          </a:p>
          <a:p>
            <a:pPr lvl="0" algn="just" eaLnBrk="0" fontAlgn="base" hangingPunct="0">
              <a:spcBef>
                <a:spcPct val="0"/>
              </a:spcBef>
              <a:spcAft>
                <a:spcPct val="0"/>
              </a:spcAft>
            </a:pPr>
            <a:r>
              <a:rPr lang="pt-BR" sz="2000" dirty="0" smtClean="0">
                <a:latin typeface="Calibri" pitchFamily="34" charset="0"/>
                <a:ea typeface="Calibri" pitchFamily="34" charset="0"/>
                <a:cs typeface="Times New Roman" pitchFamily="18" charset="0"/>
              </a:rPr>
              <a:t>	1.1  Admissão de empregados</a:t>
            </a:r>
            <a:endParaRPr lang="pt-BR" sz="2000" dirty="0" smtClean="0">
              <a:latin typeface="Arial" pitchFamily="34" charset="0"/>
              <a:cs typeface="Arial" pitchFamily="34" charset="0"/>
            </a:endParaRPr>
          </a:p>
          <a:p>
            <a:pPr lvl="0" algn="just" eaLnBrk="0" fontAlgn="base" hangingPunct="0">
              <a:spcBef>
                <a:spcPct val="0"/>
              </a:spcBef>
              <a:spcAft>
                <a:spcPct val="0"/>
              </a:spcAft>
            </a:pPr>
            <a:r>
              <a:rPr lang="pt-BR" sz="2000" dirty="0" smtClean="0">
                <a:latin typeface="Calibri" pitchFamily="34" charset="0"/>
                <a:ea typeface="Calibri" pitchFamily="34" charset="0"/>
                <a:cs typeface="Times New Roman" pitchFamily="18" charset="0"/>
              </a:rPr>
              <a:t>	1.2  Contrato de Trabalho</a:t>
            </a:r>
            <a:endParaRPr lang="pt-BR" sz="2000" dirty="0" smtClean="0">
              <a:latin typeface="Arial" pitchFamily="34" charset="0"/>
              <a:cs typeface="Arial" pitchFamily="34" charset="0"/>
            </a:endParaRPr>
          </a:p>
          <a:p>
            <a:pPr lvl="0" algn="just" eaLnBrk="0" fontAlgn="base" hangingPunct="0">
              <a:spcBef>
                <a:spcPct val="0"/>
              </a:spcBef>
              <a:spcAft>
                <a:spcPct val="0"/>
              </a:spcAft>
            </a:pPr>
            <a:r>
              <a:rPr lang="pt-BR" sz="2000" dirty="0" smtClean="0">
                <a:latin typeface="Calibri" pitchFamily="34" charset="0"/>
                <a:ea typeface="Calibri" pitchFamily="34" charset="0"/>
                <a:cs typeface="Times New Roman" pitchFamily="18" charset="0"/>
              </a:rPr>
              <a:t>	1.3  Ocorrências no Contrato de Trabalho</a:t>
            </a:r>
            <a:endParaRPr lang="pt-BR" sz="2000" dirty="0" smtClean="0">
              <a:latin typeface="Arial" pitchFamily="34" charset="0"/>
              <a:cs typeface="Arial" pitchFamily="34" charset="0"/>
            </a:endParaRPr>
          </a:p>
          <a:p>
            <a:pPr lvl="0" algn="just" eaLnBrk="0" fontAlgn="base" hangingPunct="0">
              <a:spcBef>
                <a:spcPct val="0"/>
              </a:spcBef>
              <a:spcAft>
                <a:spcPct val="0"/>
              </a:spcAft>
            </a:pPr>
            <a:r>
              <a:rPr lang="pt-BR" sz="2000" dirty="0" smtClean="0">
                <a:latin typeface="Calibri" pitchFamily="34" charset="0"/>
                <a:ea typeface="Calibri" pitchFamily="34" charset="0"/>
                <a:cs typeface="Times New Roman" pitchFamily="18" charset="0"/>
              </a:rPr>
              <a:t>	1.4  Salário X Remuneração</a:t>
            </a:r>
            <a:endParaRPr lang="pt-BR" sz="2000" dirty="0" smtClean="0">
              <a:latin typeface="Arial" pitchFamily="34" charset="0"/>
              <a:cs typeface="Arial" pitchFamily="34" charset="0"/>
            </a:endParaRPr>
          </a:p>
          <a:p>
            <a:pPr lvl="0" algn="just" eaLnBrk="0" fontAlgn="base" hangingPunct="0">
              <a:spcBef>
                <a:spcPct val="0"/>
              </a:spcBef>
              <a:spcAft>
                <a:spcPct val="0"/>
              </a:spcAft>
            </a:pPr>
            <a:r>
              <a:rPr lang="pt-BR" sz="2000" dirty="0" smtClean="0">
                <a:latin typeface="Calibri" pitchFamily="34" charset="0"/>
                <a:ea typeface="Calibri" pitchFamily="34" charset="0"/>
                <a:cs typeface="Times New Roman" pitchFamily="18" charset="0"/>
              </a:rPr>
              <a:t>	1.5  DSR - Descanso Semanal Remunerado</a:t>
            </a:r>
            <a:endParaRPr lang="pt-BR" sz="2000" dirty="0" smtClean="0">
              <a:latin typeface="Arial" pitchFamily="34" charset="0"/>
              <a:cs typeface="Arial" pitchFamily="34" charset="0"/>
            </a:endParaRPr>
          </a:p>
        </p:txBody>
      </p:sp>
      <p:pic>
        <p:nvPicPr>
          <p:cNvPr id="5" name="Picture 9" descr="http://blog.opovo.com.br/correiotrabalhista/wp-content/uploads/sites/18/2013/08/esocial-1374759873.png?c1c247"/>
          <p:cNvPicPr>
            <a:picLocks noChangeAspect="1" noChangeArrowheads="1"/>
          </p:cNvPicPr>
          <p:nvPr/>
        </p:nvPicPr>
        <p:blipFill>
          <a:blip r:embed="rId4" cstate="print"/>
          <a:srcRect/>
          <a:stretch>
            <a:fillRect/>
          </a:stretch>
        </p:blipFill>
        <p:spPr bwMode="auto">
          <a:xfrm>
            <a:off x="6012160" y="1268760"/>
            <a:ext cx="2952328" cy="2279816"/>
          </a:xfrm>
          <a:prstGeom prst="rect">
            <a:avLst/>
          </a:prstGeom>
          <a:noFill/>
        </p:spPr>
      </p:pic>
      <p:pic>
        <p:nvPicPr>
          <p:cNvPr id="6" name="Picture 9" descr="http://blog.opovo.com.br/correiotrabalhista/wp-content/uploads/sites/18/2013/08/esocial-1374759873.png?c1c247"/>
          <p:cNvPicPr>
            <a:picLocks noChangeAspect="1" noChangeArrowheads="1"/>
          </p:cNvPicPr>
          <p:nvPr/>
        </p:nvPicPr>
        <p:blipFill>
          <a:blip r:embed="rId4" cstate="print"/>
          <a:srcRect/>
          <a:stretch>
            <a:fillRect/>
          </a:stretch>
        </p:blipFill>
        <p:spPr bwMode="auto">
          <a:xfrm>
            <a:off x="107504" y="4149080"/>
            <a:ext cx="2952328" cy="2279816"/>
          </a:xfrm>
          <a:prstGeom prst="rect">
            <a:avLst/>
          </a:prstGeom>
          <a:noFill/>
        </p:spPr>
      </p:pic>
      <p:sp>
        <p:nvSpPr>
          <p:cNvPr id="7" name="Título 1"/>
          <p:cNvSpPr>
            <a:spLocks noGrp="1"/>
          </p:cNvSpPr>
          <p:nvPr>
            <p:ph type="title" idx="4294967295"/>
          </p:nvPr>
        </p:nvSpPr>
        <p:spPr>
          <a:xfrm>
            <a:off x="0" y="1052736"/>
            <a:ext cx="3600450" cy="561975"/>
          </a:xfrm>
          <a:prstGeom prst="rect">
            <a:avLst/>
          </a:prstGeom>
        </p:spPr>
        <p:txBody>
          <a:bodyPr/>
          <a:lstStyle/>
          <a:p>
            <a:pPr algn="ctr"/>
            <a:r>
              <a:rPr lang="pt-BR" sz="4800" u="sng" dirty="0" smtClean="0">
                <a:solidFill>
                  <a:srgbClr val="C00000"/>
                </a:solidFill>
                <a:effectLst>
                  <a:outerShdw blurRad="38100" dist="38100" dir="2700000" algn="tl">
                    <a:srgbClr val="000000">
                      <a:alpha val="43137"/>
                    </a:srgbClr>
                  </a:outerShdw>
                </a:effectLst>
                <a:latin typeface="Algerian" pitchFamily="82" charset="0"/>
              </a:rPr>
              <a:t>AULA 01</a:t>
            </a:r>
            <a:r>
              <a:rPr lang="pt-BR" sz="3600" u="sng" dirty="0" smtClean="0">
                <a:solidFill>
                  <a:srgbClr val="C00000"/>
                </a:solidFill>
                <a:effectLst>
                  <a:outerShdw blurRad="38100" dist="38100" dir="2700000" algn="tl">
                    <a:srgbClr val="000000">
                      <a:alpha val="43137"/>
                    </a:srgbClr>
                  </a:outerShdw>
                </a:effectLst>
                <a:latin typeface="Algerian" pitchFamily="82" charset="0"/>
              </a:rPr>
              <a:t>:</a:t>
            </a:r>
            <a:endParaRPr lang="pt-BR" sz="3600" u="sng" dirty="0">
              <a:solidFill>
                <a:srgbClr val="C00000"/>
              </a:solidFill>
              <a:effectLst>
                <a:outerShdw blurRad="38100" dist="38100" dir="2700000" algn="tl">
                  <a:srgbClr val="000000">
                    <a:alpha val="43137"/>
                  </a:srgbClr>
                </a:outerShdw>
              </a:effectLst>
              <a:latin typeface="Algerian" pitchFamily="82" charset="0"/>
            </a:endParaRPr>
          </a:p>
        </p:txBody>
      </p:sp>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02401" name="Picture 1"/>
          <p:cNvPicPr>
            <a:picLocks noChangeAspect="1" noChangeArrowheads="1"/>
          </p:cNvPicPr>
          <p:nvPr/>
        </p:nvPicPr>
        <p:blipFill>
          <a:blip r:embed="rId2" cstate="print"/>
          <a:srcRect/>
          <a:stretch>
            <a:fillRect/>
          </a:stretch>
        </p:blipFill>
        <p:spPr bwMode="auto">
          <a:xfrm>
            <a:off x="107504" y="1268760"/>
            <a:ext cx="8784976" cy="3790950"/>
          </a:xfrm>
          <a:prstGeom prst="rect">
            <a:avLst/>
          </a:prstGeom>
          <a:noFill/>
          <a:ln w="9525">
            <a:noFill/>
            <a:miter lim="800000"/>
            <a:headEnd/>
            <a:tailEnd/>
          </a:ln>
        </p:spPr>
      </p:pic>
      <p:pic>
        <p:nvPicPr>
          <p:cNvPr id="102402" name="Picture 2"/>
          <p:cNvPicPr>
            <a:picLocks noChangeAspect="1" noChangeArrowheads="1"/>
          </p:cNvPicPr>
          <p:nvPr/>
        </p:nvPicPr>
        <p:blipFill>
          <a:blip r:embed="rId3" cstate="print"/>
          <a:srcRect/>
          <a:stretch>
            <a:fillRect/>
          </a:stretch>
        </p:blipFill>
        <p:spPr bwMode="auto">
          <a:xfrm>
            <a:off x="395536" y="5445224"/>
            <a:ext cx="6264696" cy="1080120"/>
          </a:xfrm>
          <a:prstGeom prst="rect">
            <a:avLst/>
          </a:prstGeom>
          <a:noFill/>
          <a:ln w="9525">
            <a:noFill/>
            <a:miter lim="800000"/>
            <a:headEnd/>
            <a:tailEnd/>
          </a:ln>
        </p:spPr>
      </p:pic>
      <p:pic>
        <p:nvPicPr>
          <p:cNvPr id="102403" name="Picture 3"/>
          <p:cNvPicPr>
            <a:picLocks noChangeAspect="1" noChangeArrowheads="1"/>
          </p:cNvPicPr>
          <p:nvPr/>
        </p:nvPicPr>
        <p:blipFill>
          <a:blip r:embed="rId4" cstate="print"/>
          <a:srcRect/>
          <a:stretch>
            <a:fillRect/>
          </a:stretch>
        </p:blipFill>
        <p:spPr bwMode="auto">
          <a:xfrm>
            <a:off x="7092280" y="4869160"/>
            <a:ext cx="1737157" cy="1728844"/>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Retângulo 3"/>
          <p:cNvSpPr/>
          <p:nvPr/>
        </p:nvSpPr>
        <p:spPr>
          <a:xfrm>
            <a:off x="2051720" y="980728"/>
            <a:ext cx="4100225"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Admissão de Empregados:</a:t>
            </a:r>
            <a:endParaRPr lang="pt-BR" sz="2800" b="1" dirty="0">
              <a:solidFill>
                <a:schemeClr val="tx2"/>
              </a:solidFill>
              <a:effectLst>
                <a:outerShdw blurRad="38100" dist="38100" dir="2700000" algn="tl">
                  <a:srgbClr val="000000">
                    <a:alpha val="43137"/>
                  </a:srgbClr>
                </a:outerShdw>
              </a:effectLst>
            </a:endParaRPr>
          </a:p>
        </p:txBody>
      </p:sp>
      <p:pic>
        <p:nvPicPr>
          <p:cNvPr id="2" name="Picture 3"/>
          <p:cNvPicPr>
            <a:picLocks noChangeAspect="1" noChangeArrowheads="1"/>
          </p:cNvPicPr>
          <p:nvPr/>
        </p:nvPicPr>
        <p:blipFill>
          <a:blip r:embed="rId5" cstate="print"/>
          <a:srcRect/>
          <a:stretch>
            <a:fillRect/>
          </a:stretch>
        </p:blipFill>
        <p:spPr bwMode="auto">
          <a:xfrm>
            <a:off x="8316416" y="980728"/>
            <a:ext cx="664134" cy="703358"/>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08546" name="Picture 2"/>
          <p:cNvPicPr>
            <a:picLocks noChangeAspect="1" noChangeArrowheads="1"/>
          </p:cNvPicPr>
          <p:nvPr/>
        </p:nvPicPr>
        <p:blipFill>
          <a:blip r:embed="rId2" cstate="print"/>
          <a:srcRect/>
          <a:stretch>
            <a:fillRect/>
          </a:stretch>
        </p:blipFill>
        <p:spPr bwMode="auto">
          <a:xfrm>
            <a:off x="2070323" y="1587252"/>
            <a:ext cx="6390109" cy="14097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179512" y="1268760"/>
            <a:ext cx="1736501" cy="1728192"/>
          </a:xfrm>
          <a:prstGeom prst="rect">
            <a:avLst/>
          </a:prstGeom>
          <a:noFill/>
          <a:ln w="9525">
            <a:noFill/>
            <a:miter lim="800000"/>
            <a:headEnd/>
            <a:tailEnd/>
          </a:ln>
        </p:spPr>
      </p:pic>
      <p:pic>
        <p:nvPicPr>
          <p:cNvPr id="108547" name="Picture 3"/>
          <p:cNvPicPr>
            <a:picLocks noChangeAspect="1" noChangeArrowheads="1"/>
          </p:cNvPicPr>
          <p:nvPr/>
        </p:nvPicPr>
        <p:blipFill>
          <a:blip r:embed="rId4" cstate="print"/>
          <a:srcRect/>
          <a:stretch>
            <a:fillRect/>
          </a:stretch>
        </p:blipFill>
        <p:spPr bwMode="auto">
          <a:xfrm>
            <a:off x="179512" y="3140968"/>
            <a:ext cx="8784976" cy="3456384"/>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Retângulo 8"/>
          <p:cNvSpPr/>
          <p:nvPr/>
        </p:nvSpPr>
        <p:spPr>
          <a:xfrm>
            <a:off x="2051720" y="980728"/>
            <a:ext cx="4100225"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Admissão de Empregados:</a:t>
            </a:r>
            <a:endParaRPr lang="pt-BR" sz="2800" b="1" dirty="0">
              <a:solidFill>
                <a:schemeClr val="tx2"/>
              </a:solidFill>
              <a:effectLst>
                <a:outerShdw blurRad="38100" dist="38100" dir="2700000" algn="tl">
                  <a:srgbClr val="000000">
                    <a:alpha val="43137"/>
                  </a:srgbClr>
                </a:outerShdw>
              </a:effectLst>
            </a:endParaRPr>
          </a:p>
        </p:txBody>
      </p:sp>
      <p:pic>
        <p:nvPicPr>
          <p:cNvPr id="2" name="Picture 3"/>
          <p:cNvPicPr>
            <a:picLocks noChangeAspect="1" noChangeArrowheads="1"/>
          </p:cNvPicPr>
          <p:nvPr/>
        </p:nvPicPr>
        <p:blipFill>
          <a:blip r:embed="rId5" cstate="print"/>
          <a:srcRect/>
          <a:stretch>
            <a:fillRect/>
          </a:stretch>
        </p:blipFill>
        <p:spPr bwMode="auto">
          <a:xfrm>
            <a:off x="8100392" y="980728"/>
            <a:ext cx="936104" cy="991390"/>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2"/>
          <p:cNvPicPr>
            <a:picLocks noChangeAspect="1" noChangeArrowheads="1"/>
          </p:cNvPicPr>
          <p:nvPr/>
        </p:nvPicPr>
        <p:blipFill>
          <a:blip r:embed="rId2" cstate="print"/>
          <a:srcRect/>
          <a:stretch>
            <a:fillRect/>
          </a:stretch>
        </p:blipFill>
        <p:spPr bwMode="auto">
          <a:xfrm>
            <a:off x="7451725" y="4175125"/>
            <a:ext cx="1566863" cy="1706563"/>
          </a:xfrm>
          <a:prstGeom prst="rect">
            <a:avLst/>
          </a:prstGeom>
          <a:noFill/>
          <a:ln w="9525">
            <a:noFill/>
            <a:miter lim="800000"/>
            <a:headEnd/>
            <a:tailEnd/>
          </a:ln>
        </p:spPr>
      </p:pic>
      <p:sp>
        <p:nvSpPr>
          <p:cNvPr id="9" name="Retângulo 8"/>
          <p:cNvSpPr/>
          <p:nvPr/>
        </p:nvSpPr>
        <p:spPr>
          <a:xfrm>
            <a:off x="5580063" y="2924175"/>
            <a:ext cx="3455987" cy="1323975"/>
          </a:xfrm>
          <a:prstGeom prst="rect">
            <a:avLst/>
          </a:prstGeom>
        </p:spPr>
        <p:txBody>
          <a:bodyPr>
            <a:spAutoFit/>
          </a:bodyPr>
          <a:lstStyle/>
          <a:p>
            <a:pPr algn="ctr">
              <a:spcBef>
                <a:spcPts val="0"/>
              </a:spcBef>
              <a:buClr>
                <a:srgbClr val="2B4475"/>
              </a:buClr>
              <a:buFont typeface="Wingdings" pitchFamily="2" charset="2"/>
              <a:buChar char="ü"/>
              <a:defRPr/>
            </a:pPr>
            <a:r>
              <a:rPr lang="pt-BR" sz="2000" b="1" kern="0" dirty="0">
                <a:solidFill>
                  <a:srgbClr val="2B4475"/>
                </a:solidFill>
                <a:effectLst>
                  <a:outerShdw blurRad="38100" dist="38100" dir="2700000" algn="tl">
                    <a:srgbClr val="000000">
                      <a:alpha val="43137"/>
                    </a:srgbClr>
                  </a:outerShdw>
                </a:effectLst>
                <a:cs typeface="Arial" pitchFamily="34" charset="0"/>
              </a:rPr>
              <a:t>Unidade: </a:t>
            </a:r>
            <a:r>
              <a:rPr lang="pt-BR" sz="2000" b="1" kern="0" dirty="0" smtClean="0">
                <a:solidFill>
                  <a:srgbClr val="2B4475"/>
                </a:solidFill>
                <a:effectLst>
                  <a:outerShdw blurRad="38100" dist="38100" dir="2700000" algn="tl">
                    <a:srgbClr val="000000">
                      <a:alpha val="43137"/>
                    </a:srgbClr>
                  </a:outerShdw>
                </a:effectLst>
                <a:cs typeface="Arial" pitchFamily="34" charset="0"/>
              </a:rPr>
              <a:t>Via Brasil</a:t>
            </a:r>
            <a:endParaRPr lang="pt-BR" sz="2000" b="1" kern="0" dirty="0">
              <a:solidFill>
                <a:srgbClr val="2B4475"/>
              </a:solidFill>
              <a:effectLst>
                <a:outerShdw blurRad="38100" dist="38100" dir="2700000" algn="tl">
                  <a:srgbClr val="000000">
                    <a:alpha val="43137"/>
                  </a:srgbClr>
                </a:outerShdw>
              </a:effectLst>
              <a:cs typeface="Arial" pitchFamily="34" charset="0"/>
            </a:endParaRPr>
          </a:p>
          <a:p>
            <a:pPr lvl="1" algn="ctr">
              <a:spcBef>
                <a:spcPts val="0"/>
              </a:spcBef>
              <a:buClr>
                <a:srgbClr val="2B4475"/>
              </a:buClr>
              <a:buFont typeface="Wingdings" pitchFamily="2" charset="2"/>
              <a:buChar char="ü"/>
              <a:defRPr/>
            </a:pPr>
            <a:r>
              <a:rPr lang="pt-BR" sz="2000" b="1" kern="0" dirty="0">
                <a:solidFill>
                  <a:srgbClr val="C00000"/>
                </a:solidFill>
                <a:effectLst>
                  <a:outerShdw blurRad="38100" dist="38100" dir="2700000" algn="tl">
                    <a:srgbClr val="000000">
                      <a:alpha val="43137"/>
                    </a:srgbClr>
                  </a:outerShdw>
                </a:effectLst>
                <a:cs typeface="Arial" pitchFamily="34" charset="0"/>
              </a:rPr>
              <a:t>Turma: </a:t>
            </a:r>
            <a:r>
              <a:rPr lang="pt-BR" sz="2000" b="1" kern="0" dirty="0" smtClean="0">
                <a:solidFill>
                  <a:srgbClr val="C00000"/>
                </a:solidFill>
                <a:effectLst>
                  <a:outerShdw blurRad="38100" dist="38100" dir="2700000" algn="tl">
                    <a:srgbClr val="000000">
                      <a:alpha val="43137"/>
                    </a:srgbClr>
                  </a:outerShdw>
                </a:effectLst>
                <a:cs typeface="Arial" pitchFamily="34" charset="0"/>
              </a:rPr>
              <a:t>3009</a:t>
            </a:r>
            <a:endParaRPr lang="pt-BR" sz="2000" b="1" kern="0" dirty="0">
              <a:solidFill>
                <a:srgbClr val="C00000"/>
              </a:solidFill>
              <a:effectLst>
                <a:outerShdw blurRad="38100" dist="38100" dir="2700000" algn="tl">
                  <a:srgbClr val="000000">
                    <a:alpha val="43137"/>
                  </a:srgbClr>
                </a:outerShdw>
              </a:effectLst>
              <a:cs typeface="Arial" pitchFamily="34" charset="0"/>
            </a:endParaRPr>
          </a:p>
          <a:p>
            <a:pPr lvl="1" algn="ctr">
              <a:spcBef>
                <a:spcPts val="0"/>
              </a:spcBef>
              <a:buClr>
                <a:srgbClr val="2B4475"/>
              </a:buClr>
              <a:buFont typeface="Wingdings" pitchFamily="2" charset="2"/>
              <a:buChar char="ü"/>
              <a:defRPr/>
            </a:pPr>
            <a:r>
              <a:rPr lang="pt-BR" sz="2000" b="1" kern="0" dirty="0" smtClean="0">
                <a:solidFill>
                  <a:srgbClr val="C00000"/>
                </a:solidFill>
                <a:effectLst>
                  <a:outerShdw blurRad="38100" dist="38100" dir="2700000" algn="tl">
                    <a:srgbClr val="000000">
                      <a:alpha val="43137"/>
                    </a:srgbClr>
                  </a:outerShdw>
                </a:effectLst>
                <a:cs typeface="Arial" pitchFamily="34" charset="0"/>
              </a:rPr>
              <a:t>Segunda-feira</a:t>
            </a:r>
            <a:endParaRPr lang="pt-BR" sz="2000" b="1" kern="0" dirty="0">
              <a:solidFill>
                <a:srgbClr val="C00000"/>
              </a:solidFill>
              <a:effectLst>
                <a:outerShdw blurRad="38100" dist="38100" dir="2700000" algn="tl">
                  <a:srgbClr val="000000">
                    <a:alpha val="43137"/>
                  </a:srgbClr>
                </a:outerShdw>
              </a:effectLst>
              <a:cs typeface="Arial" pitchFamily="34" charset="0"/>
            </a:endParaRPr>
          </a:p>
          <a:p>
            <a:pPr lvl="1" algn="ctr">
              <a:spcBef>
                <a:spcPts val="0"/>
              </a:spcBef>
              <a:buClr>
                <a:srgbClr val="2B4475"/>
              </a:buClr>
              <a:buFont typeface="Wingdings" pitchFamily="2" charset="2"/>
              <a:buChar char="ü"/>
              <a:defRPr/>
            </a:pPr>
            <a:r>
              <a:rPr lang="pt-BR" sz="2000" b="1" kern="0" dirty="0" smtClean="0">
                <a:solidFill>
                  <a:srgbClr val="C00000"/>
                </a:solidFill>
                <a:effectLst>
                  <a:outerShdw blurRad="38100" dist="38100" dir="2700000" algn="tl">
                    <a:srgbClr val="000000">
                      <a:alpha val="43137"/>
                    </a:srgbClr>
                  </a:outerShdw>
                </a:effectLst>
                <a:cs typeface="Arial" pitchFamily="34" charset="0"/>
              </a:rPr>
              <a:t>18:50 </a:t>
            </a:r>
            <a:r>
              <a:rPr lang="pt-BR" sz="2000" b="1" kern="0" dirty="0">
                <a:solidFill>
                  <a:srgbClr val="C00000"/>
                </a:solidFill>
                <a:effectLst>
                  <a:outerShdw blurRad="38100" dist="38100" dir="2700000" algn="tl">
                    <a:srgbClr val="000000">
                      <a:alpha val="43137"/>
                    </a:srgbClr>
                  </a:outerShdw>
                </a:effectLst>
                <a:cs typeface="Arial" pitchFamily="34" charset="0"/>
              </a:rPr>
              <a:t>às </a:t>
            </a:r>
            <a:r>
              <a:rPr lang="pt-BR" sz="2000" b="1" kern="0" dirty="0" smtClean="0">
                <a:solidFill>
                  <a:srgbClr val="C00000"/>
                </a:solidFill>
                <a:effectLst>
                  <a:outerShdw blurRad="38100" dist="38100" dir="2700000" algn="tl">
                    <a:srgbClr val="000000">
                      <a:alpha val="43137"/>
                    </a:srgbClr>
                  </a:outerShdw>
                </a:effectLst>
                <a:cs typeface="Arial" pitchFamily="34" charset="0"/>
              </a:rPr>
              <a:t>22:20</a:t>
            </a:r>
            <a:endParaRPr lang="pt-BR" sz="2000" b="1" kern="0" dirty="0">
              <a:solidFill>
                <a:srgbClr val="C00000"/>
              </a:solidFill>
              <a:effectLst>
                <a:outerShdw blurRad="38100" dist="38100" dir="2700000" algn="tl">
                  <a:srgbClr val="000000">
                    <a:alpha val="43137"/>
                  </a:srgbClr>
                </a:outerShdw>
              </a:effectLst>
              <a:cs typeface="Arial" pitchFamily="34" charset="0"/>
            </a:endParaRPr>
          </a:p>
        </p:txBody>
      </p:sp>
      <p:sp>
        <p:nvSpPr>
          <p:cNvPr id="11" name="Retângulo 10"/>
          <p:cNvSpPr/>
          <p:nvPr/>
        </p:nvSpPr>
        <p:spPr>
          <a:xfrm>
            <a:off x="0" y="2060575"/>
            <a:ext cx="5508625" cy="400050"/>
          </a:xfrm>
          <a:prstGeom prst="rect">
            <a:avLst/>
          </a:prstGeom>
        </p:spPr>
        <p:txBody>
          <a:bodyPr>
            <a:spAutoFit/>
          </a:bodyPr>
          <a:lstStyle/>
          <a:p>
            <a:pPr algn="l">
              <a:spcBef>
                <a:spcPct val="20000"/>
              </a:spcBef>
              <a:buClr>
                <a:srgbClr val="2B4475"/>
              </a:buClr>
              <a:buFontTx/>
              <a:buNone/>
              <a:defRPr/>
            </a:pPr>
            <a:r>
              <a:rPr lang="pt-BR" sz="2000" b="1" kern="0" dirty="0">
                <a:solidFill>
                  <a:srgbClr val="2B4475"/>
                </a:solidFill>
                <a:effectLst>
                  <a:outerShdw blurRad="38100" dist="38100" dir="2700000" algn="tl">
                    <a:srgbClr val="000000">
                      <a:alpha val="43137"/>
                    </a:srgbClr>
                  </a:outerShdw>
                </a:effectLst>
                <a:cs typeface="Arial" pitchFamily="34" charset="0"/>
              </a:rPr>
              <a:t>Prof. Adm. </a:t>
            </a:r>
            <a:r>
              <a:rPr lang="pt-BR" sz="2000" b="1" i="1" kern="0" dirty="0">
                <a:solidFill>
                  <a:srgbClr val="2B4475"/>
                </a:solidFill>
                <a:effectLst>
                  <a:outerShdw blurRad="38100" dist="38100" dir="2700000" algn="tl">
                    <a:srgbClr val="000000">
                      <a:alpha val="43137"/>
                    </a:srgbClr>
                  </a:outerShdw>
                </a:effectLst>
                <a:cs typeface="Arial" pitchFamily="34" charset="0"/>
              </a:rPr>
              <a:t>Msc</a:t>
            </a:r>
            <a:r>
              <a:rPr lang="pt-BR" sz="2000" b="1" kern="0" dirty="0">
                <a:solidFill>
                  <a:srgbClr val="2B4475"/>
                </a:solidFill>
                <a:effectLst>
                  <a:outerShdw blurRad="38100" dist="38100" dir="2700000" algn="tl">
                    <a:srgbClr val="000000">
                      <a:alpha val="43137"/>
                    </a:srgbClr>
                  </a:outerShdw>
                </a:effectLst>
                <a:cs typeface="Arial" pitchFamily="34" charset="0"/>
              </a:rPr>
              <a:t>. Luiz Cláudio Brites Lobato</a:t>
            </a:r>
          </a:p>
        </p:txBody>
      </p:sp>
      <p:pic>
        <p:nvPicPr>
          <p:cNvPr id="10248" name="Picture 2" descr="http://servicosweb.cnpq.br/wspessoa/servletrecuperafoto?tipo=1&amp;id=K4755251Z8"/>
          <p:cNvPicPr>
            <a:picLocks noChangeAspect="1" noChangeArrowheads="1"/>
          </p:cNvPicPr>
          <p:nvPr/>
        </p:nvPicPr>
        <p:blipFill>
          <a:blip r:embed="rId3" cstate="print"/>
          <a:srcRect/>
          <a:stretch>
            <a:fillRect/>
          </a:stretch>
        </p:blipFill>
        <p:spPr bwMode="auto">
          <a:xfrm>
            <a:off x="6507163" y="98425"/>
            <a:ext cx="2520950" cy="1836738"/>
          </a:xfrm>
          <a:prstGeom prst="rect">
            <a:avLst/>
          </a:prstGeom>
          <a:noFill/>
          <a:ln w="9525">
            <a:noFill/>
            <a:miter lim="800000"/>
            <a:headEnd/>
            <a:tailEnd/>
          </a:ln>
        </p:spPr>
      </p:pic>
      <p:sp>
        <p:nvSpPr>
          <p:cNvPr id="10" name="Título 1"/>
          <p:cNvSpPr txBox="1">
            <a:spLocks/>
          </p:cNvSpPr>
          <p:nvPr/>
        </p:nvSpPr>
        <p:spPr bwMode="auto">
          <a:xfrm>
            <a:off x="-36512" y="2276872"/>
            <a:ext cx="5652120" cy="1143000"/>
          </a:xfrm>
          <a:prstGeom prst="rect">
            <a:avLst/>
          </a:prstGeom>
          <a:noFill/>
          <a:ln w="9525">
            <a:noFill/>
            <a:miter lim="800000"/>
            <a:headEnd/>
            <a:tailEnd/>
          </a:ln>
        </p:spPr>
        <p:txBody>
          <a:bodyPr anchor="ctr">
            <a:normAutofit/>
          </a:bodyPr>
          <a:lstStyle/>
          <a:p>
            <a:pPr algn="ctr" fontAlgn="auto">
              <a:spcAft>
                <a:spcPts val="0"/>
              </a:spcAft>
              <a:buClrTx/>
              <a:buSzTx/>
              <a:buFontTx/>
              <a:buNone/>
              <a:defRPr/>
            </a:pPr>
            <a:r>
              <a:rPr lang="pt-BR" sz="2000" b="1" dirty="0" smtClean="0">
                <a:solidFill>
                  <a:schemeClr val="tx2"/>
                </a:solidFill>
                <a:effectLst>
                  <a:outerShdw blurRad="38100" dist="38100" dir="2700000" algn="tl">
                    <a:srgbClr val="000000">
                      <a:alpha val="43137"/>
                    </a:srgbClr>
                  </a:outerShdw>
                </a:effectLst>
                <a:latin typeface="+mj-lt"/>
                <a:ea typeface="+mj-ea"/>
                <a:cs typeface="+mj-cs"/>
              </a:rPr>
              <a:t>GST1141 </a:t>
            </a:r>
            <a:endParaRPr lang="pt-BR" sz="2000" b="1" dirty="0">
              <a:solidFill>
                <a:schemeClr val="tx2"/>
              </a:solidFill>
              <a:effectLst>
                <a:outerShdw blurRad="38100" dist="38100" dir="2700000" algn="tl">
                  <a:srgbClr val="000000">
                    <a:alpha val="43137"/>
                  </a:srgbClr>
                </a:outerShdw>
              </a:effectLst>
              <a:latin typeface="+mj-lt"/>
              <a:ea typeface="+mj-ea"/>
              <a:cs typeface="+mj-cs"/>
            </a:endParaRPr>
          </a:p>
          <a:p>
            <a:pPr algn="ctr"/>
            <a:r>
              <a:rPr lang="pt-BR" sz="2000" b="1" dirty="0" smtClean="0">
                <a:solidFill>
                  <a:schemeClr val="tx2"/>
                </a:solidFill>
                <a:effectLst>
                  <a:outerShdw blurRad="38100" dist="38100" dir="2700000" algn="tl">
                    <a:srgbClr val="000000">
                      <a:alpha val="43137"/>
                    </a:srgbClr>
                  </a:outerShdw>
                </a:effectLst>
              </a:rPr>
              <a:t>ROTINAS DE ADMINISTRAÇÃO DE PESSOAL</a:t>
            </a:r>
            <a:endParaRPr lang="pt-BR" sz="2000" b="1" dirty="0">
              <a:solidFill>
                <a:schemeClr val="tx2"/>
              </a:solidFill>
              <a:effectLst>
                <a:outerShdw blurRad="38100" dist="38100" dir="2700000" algn="tl">
                  <a:srgbClr val="000000">
                    <a:alpha val="43137"/>
                  </a:srgbClr>
                </a:outerShdw>
              </a:effectLst>
            </a:endParaRPr>
          </a:p>
        </p:txBody>
      </p:sp>
      <p:pic>
        <p:nvPicPr>
          <p:cNvPr id="14" name="Picture 7" descr="http://www.cidadedeparanavai.com.br/img/layout/vale-transporte.png"/>
          <p:cNvPicPr>
            <a:picLocks noChangeAspect="1" noChangeArrowheads="1"/>
          </p:cNvPicPr>
          <p:nvPr/>
        </p:nvPicPr>
        <p:blipFill>
          <a:blip r:embed="rId4" cstate="print"/>
          <a:srcRect/>
          <a:stretch>
            <a:fillRect/>
          </a:stretch>
        </p:blipFill>
        <p:spPr bwMode="auto">
          <a:xfrm>
            <a:off x="5004048" y="3789040"/>
            <a:ext cx="1800200" cy="1951960"/>
          </a:xfrm>
          <a:prstGeom prst="rect">
            <a:avLst/>
          </a:prstGeom>
          <a:noFill/>
        </p:spPr>
      </p:pic>
      <p:pic>
        <p:nvPicPr>
          <p:cNvPr id="15" name="Picture 9" descr="http://blog.opovo.com.br/correiotrabalhista/wp-content/uploads/sites/18/2013/08/esocial-1374759873.png?c1c247"/>
          <p:cNvPicPr>
            <a:picLocks noChangeAspect="1" noChangeArrowheads="1"/>
          </p:cNvPicPr>
          <p:nvPr/>
        </p:nvPicPr>
        <p:blipFill>
          <a:blip r:embed="rId5" cstate="print"/>
          <a:srcRect/>
          <a:stretch>
            <a:fillRect/>
          </a:stretch>
        </p:blipFill>
        <p:spPr bwMode="auto">
          <a:xfrm>
            <a:off x="107504" y="3349776"/>
            <a:ext cx="3168351" cy="2446632"/>
          </a:xfrm>
          <a:prstGeom prst="rect">
            <a:avLst/>
          </a:prstGeom>
          <a:noFill/>
        </p:spPr>
      </p:pic>
      <p:pic>
        <p:nvPicPr>
          <p:cNvPr id="16" name="Picture 3"/>
          <p:cNvPicPr>
            <a:picLocks noChangeAspect="1" noChangeArrowheads="1"/>
          </p:cNvPicPr>
          <p:nvPr/>
        </p:nvPicPr>
        <p:blipFill>
          <a:blip r:embed="rId6" cstate="print"/>
          <a:srcRect/>
          <a:stretch>
            <a:fillRect/>
          </a:stretch>
        </p:blipFill>
        <p:spPr bwMode="auto">
          <a:xfrm>
            <a:off x="3059832" y="3212976"/>
            <a:ext cx="1656184" cy="144700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90488" y="1442647"/>
            <a:ext cx="8963025" cy="5181600"/>
          </a:xfrm>
          <a:prstGeom prst="rect">
            <a:avLst/>
          </a:prstGeom>
          <a:noFill/>
          <a:ln w="9525">
            <a:noFill/>
            <a:miter lim="800000"/>
            <a:headEnd/>
            <a:tailEnd/>
          </a:ln>
        </p:spPr>
      </p:pic>
      <p:pic>
        <p:nvPicPr>
          <p:cNvPr id="2" name="Picture 3"/>
          <p:cNvPicPr>
            <a:picLocks noChangeAspect="1" noChangeArrowheads="1"/>
          </p:cNvPicPr>
          <p:nvPr/>
        </p:nvPicPr>
        <p:blipFill>
          <a:blip r:embed="rId3" cstate="print"/>
          <a:srcRect/>
          <a:stretch>
            <a:fillRect/>
          </a:stretch>
        </p:blipFill>
        <p:spPr bwMode="auto">
          <a:xfrm>
            <a:off x="7452320" y="1988840"/>
            <a:ext cx="1427840" cy="1512168"/>
          </a:xfrm>
          <a:prstGeom prst="rect">
            <a:avLst/>
          </a:prstGeom>
          <a:noFill/>
          <a:ln w="9525">
            <a:noFill/>
            <a:miter lim="800000"/>
            <a:headEnd/>
            <a:tailEnd/>
          </a:ln>
        </p:spPr>
      </p:pic>
      <p:sp>
        <p:nvSpPr>
          <p:cNvPr id="3" name="Retângulo 2"/>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6" name="Picture 3"/>
          <p:cNvPicPr>
            <a:picLocks noChangeAspect="1" noChangeArrowheads="1"/>
          </p:cNvPicPr>
          <p:nvPr/>
        </p:nvPicPr>
        <p:blipFill>
          <a:blip r:embed="rId4" cstate="print"/>
          <a:srcRect/>
          <a:stretch>
            <a:fillRect/>
          </a:stretch>
        </p:blipFill>
        <p:spPr bwMode="auto">
          <a:xfrm>
            <a:off x="323528" y="1772816"/>
            <a:ext cx="1728192" cy="1857516"/>
          </a:xfrm>
          <a:prstGeom prst="rect">
            <a:avLst/>
          </a:prstGeom>
          <a:noFill/>
          <a:ln w="9525">
            <a:noFill/>
            <a:miter lim="800000"/>
            <a:headEnd/>
            <a:tailEnd/>
          </a:ln>
        </p:spPr>
      </p:pic>
      <p:sp>
        <p:nvSpPr>
          <p:cNvPr id="7"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8" name="Retângulo 7"/>
          <p:cNvSpPr/>
          <p:nvPr/>
        </p:nvSpPr>
        <p:spPr>
          <a:xfrm>
            <a:off x="2051720" y="980728"/>
            <a:ext cx="4100225"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Admissão de Empregados:</a:t>
            </a:r>
            <a:endParaRPr lang="pt-BR" sz="2800" b="1" dirty="0">
              <a:solidFill>
                <a:schemeClr val="tx2"/>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5" cstate="print"/>
          <a:srcRect/>
          <a:stretch>
            <a:fillRect/>
          </a:stretch>
        </p:blipFill>
        <p:spPr bwMode="auto">
          <a:xfrm>
            <a:off x="2339752" y="1916832"/>
            <a:ext cx="4320480" cy="1671280"/>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10594" name="Picture 2"/>
          <p:cNvPicPr>
            <a:picLocks noChangeAspect="1" noChangeArrowheads="1"/>
          </p:cNvPicPr>
          <p:nvPr/>
        </p:nvPicPr>
        <p:blipFill>
          <a:blip r:embed="rId2" cstate="print"/>
          <a:srcRect/>
          <a:stretch>
            <a:fillRect/>
          </a:stretch>
        </p:blipFill>
        <p:spPr bwMode="auto">
          <a:xfrm>
            <a:off x="107504" y="1484784"/>
            <a:ext cx="7272808" cy="1512168"/>
          </a:xfrm>
          <a:prstGeom prst="rect">
            <a:avLst/>
          </a:prstGeom>
          <a:noFill/>
          <a:ln w="9525">
            <a:noFill/>
            <a:miter lim="800000"/>
            <a:headEnd/>
            <a:tailEnd/>
          </a:ln>
        </p:spPr>
      </p:pic>
      <p:pic>
        <p:nvPicPr>
          <p:cNvPr id="110595" name="Picture 3"/>
          <p:cNvPicPr>
            <a:picLocks noChangeAspect="1" noChangeArrowheads="1"/>
          </p:cNvPicPr>
          <p:nvPr/>
        </p:nvPicPr>
        <p:blipFill>
          <a:blip r:embed="rId3" cstate="print"/>
          <a:srcRect/>
          <a:stretch>
            <a:fillRect/>
          </a:stretch>
        </p:blipFill>
        <p:spPr bwMode="auto">
          <a:xfrm>
            <a:off x="152350" y="3141687"/>
            <a:ext cx="8452098" cy="3455665"/>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Retângulo 8"/>
          <p:cNvSpPr/>
          <p:nvPr/>
        </p:nvSpPr>
        <p:spPr>
          <a:xfrm>
            <a:off x="2051720" y="980728"/>
            <a:ext cx="4100225"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Admissão de Empregados:</a:t>
            </a:r>
            <a:endParaRPr lang="pt-BR" sz="2800" b="1" dirty="0">
              <a:solidFill>
                <a:schemeClr val="tx2"/>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4" cstate="print"/>
          <a:srcRect/>
          <a:stretch>
            <a:fillRect/>
          </a:stretch>
        </p:blipFill>
        <p:spPr bwMode="auto">
          <a:xfrm>
            <a:off x="7428624" y="1268760"/>
            <a:ext cx="1607872" cy="1872208"/>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01377" name="Picture 1"/>
          <p:cNvPicPr>
            <a:picLocks noChangeAspect="1" noChangeArrowheads="1"/>
          </p:cNvPicPr>
          <p:nvPr/>
        </p:nvPicPr>
        <p:blipFill>
          <a:blip r:embed="rId2" cstate="print"/>
          <a:srcRect/>
          <a:stretch>
            <a:fillRect/>
          </a:stretch>
        </p:blipFill>
        <p:spPr bwMode="auto">
          <a:xfrm>
            <a:off x="134687" y="1619835"/>
            <a:ext cx="8856984" cy="3681373"/>
          </a:xfrm>
          <a:prstGeom prst="rect">
            <a:avLst/>
          </a:prstGeom>
          <a:noFill/>
          <a:ln w="9525">
            <a:noFill/>
            <a:miter lim="800000"/>
            <a:headEnd/>
            <a:tailEnd/>
          </a:ln>
        </p:spPr>
      </p:pic>
      <p:pic>
        <p:nvPicPr>
          <p:cNvPr id="101379" name="Picture 3" descr="http://www.sintratelcampinaseregiao.org.br/wp-content/uploads/2012/09/homologao.jpg"/>
          <p:cNvPicPr>
            <a:picLocks noChangeAspect="1" noChangeArrowheads="1"/>
          </p:cNvPicPr>
          <p:nvPr/>
        </p:nvPicPr>
        <p:blipFill>
          <a:blip r:embed="rId3" cstate="print"/>
          <a:srcRect/>
          <a:stretch>
            <a:fillRect/>
          </a:stretch>
        </p:blipFill>
        <p:spPr bwMode="auto">
          <a:xfrm>
            <a:off x="6444208" y="2996952"/>
            <a:ext cx="2354347" cy="1581910"/>
          </a:xfrm>
          <a:prstGeom prst="rect">
            <a:avLst/>
          </a:prstGeom>
          <a:noFill/>
        </p:spPr>
      </p:pic>
      <p:pic>
        <p:nvPicPr>
          <p:cNvPr id="101382" name="Picture 6"/>
          <p:cNvPicPr>
            <a:picLocks noChangeAspect="1" noChangeArrowheads="1"/>
          </p:cNvPicPr>
          <p:nvPr/>
        </p:nvPicPr>
        <p:blipFill>
          <a:blip r:embed="rId4" cstate="print"/>
          <a:srcRect/>
          <a:stretch>
            <a:fillRect/>
          </a:stretch>
        </p:blipFill>
        <p:spPr bwMode="auto">
          <a:xfrm>
            <a:off x="6156176" y="5373216"/>
            <a:ext cx="2492127" cy="1177063"/>
          </a:xfrm>
          <a:prstGeom prst="rect">
            <a:avLst/>
          </a:prstGeom>
          <a:noFill/>
          <a:ln w="9525">
            <a:noFill/>
            <a:miter lim="800000"/>
            <a:headEnd/>
            <a:tailEnd/>
          </a:ln>
        </p:spPr>
      </p:pic>
      <p:sp>
        <p:nvSpPr>
          <p:cNvPr id="8" name="Retângulo 7"/>
          <p:cNvSpPr/>
          <p:nvPr/>
        </p:nvSpPr>
        <p:spPr>
          <a:xfrm>
            <a:off x="2073977" y="1044025"/>
            <a:ext cx="3428054"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Contrato de Trabalho:</a:t>
            </a:r>
            <a:endParaRPr lang="pt-BR" sz="2800" b="1" dirty="0">
              <a:solidFill>
                <a:schemeClr val="tx2"/>
              </a:solidFill>
              <a:effectLst>
                <a:outerShdw blurRad="38100" dist="38100" dir="2700000" algn="tl">
                  <a:srgbClr val="000000">
                    <a:alpha val="43137"/>
                  </a:srgbClr>
                </a:outerShdw>
              </a:effectLst>
            </a:endParaRPr>
          </a:p>
        </p:txBody>
      </p:sp>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3"/>
          <p:cNvPicPr>
            <a:picLocks noChangeAspect="1" noChangeArrowheads="1"/>
          </p:cNvPicPr>
          <p:nvPr/>
        </p:nvPicPr>
        <p:blipFill>
          <a:blip r:embed="rId5" cstate="print"/>
          <a:srcRect/>
          <a:stretch>
            <a:fillRect/>
          </a:stretch>
        </p:blipFill>
        <p:spPr bwMode="auto">
          <a:xfrm>
            <a:off x="8100392" y="980728"/>
            <a:ext cx="936104" cy="991390"/>
          </a:xfrm>
          <a:prstGeom prst="rect">
            <a:avLst/>
          </a:prstGeom>
          <a:noFill/>
          <a:ln w="9525">
            <a:noFill/>
            <a:miter lim="800000"/>
            <a:headEnd/>
            <a:tailEnd/>
          </a:ln>
        </p:spPr>
      </p:pic>
      <p:pic>
        <p:nvPicPr>
          <p:cNvPr id="10" name="Picture 4"/>
          <p:cNvPicPr>
            <a:picLocks noChangeAspect="1" noChangeArrowheads="1"/>
          </p:cNvPicPr>
          <p:nvPr/>
        </p:nvPicPr>
        <p:blipFill>
          <a:blip r:embed="rId6" cstate="print"/>
          <a:srcRect/>
          <a:stretch>
            <a:fillRect/>
          </a:stretch>
        </p:blipFill>
        <p:spPr bwMode="auto">
          <a:xfrm>
            <a:off x="2123728" y="5373216"/>
            <a:ext cx="1492876" cy="1190889"/>
          </a:xfrm>
          <a:prstGeom prst="rect">
            <a:avLst/>
          </a:prstGeom>
          <a:noFill/>
          <a:ln w="9525">
            <a:noFill/>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467544" y="5373216"/>
            <a:ext cx="1492876" cy="1190889"/>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3779912" y="5373216"/>
            <a:ext cx="1492876" cy="1190889"/>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44533"/>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01377" name="Picture 1"/>
          <p:cNvPicPr>
            <a:picLocks noChangeAspect="1" noChangeArrowheads="1"/>
          </p:cNvPicPr>
          <p:nvPr/>
        </p:nvPicPr>
        <p:blipFill>
          <a:blip r:embed="rId2" cstate="print"/>
          <a:srcRect/>
          <a:stretch>
            <a:fillRect/>
          </a:stretch>
        </p:blipFill>
        <p:spPr bwMode="auto">
          <a:xfrm>
            <a:off x="134687" y="1619835"/>
            <a:ext cx="8856984" cy="3681373"/>
          </a:xfrm>
          <a:prstGeom prst="rect">
            <a:avLst/>
          </a:prstGeom>
          <a:noFill/>
          <a:ln w="9525">
            <a:noFill/>
            <a:miter lim="800000"/>
            <a:headEnd/>
            <a:tailEnd/>
          </a:ln>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0" name="Picture 3" descr="http://www.sintratelcampinaseregiao.org.br/wp-content/uploads/2012/09/homologao.jpg"/>
          <p:cNvPicPr>
            <a:picLocks noChangeAspect="1" noChangeArrowheads="1"/>
          </p:cNvPicPr>
          <p:nvPr/>
        </p:nvPicPr>
        <p:blipFill>
          <a:blip r:embed="rId3" cstate="print"/>
          <a:srcRect/>
          <a:stretch>
            <a:fillRect/>
          </a:stretch>
        </p:blipFill>
        <p:spPr bwMode="auto">
          <a:xfrm>
            <a:off x="6444208" y="2996952"/>
            <a:ext cx="2354347" cy="1581910"/>
          </a:xfrm>
          <a:prstGeom prst="rect">
            <a:avLst/>
          </a:prstGeom>
          <a:noFill/>
        </p:spPr>
      </p:pic>
      <p:pic>
        <p:nvPicPr>
          <p:cNvPr id="11" name="Picture 6"/>
          <p:cNvPicPr>
            <a:picLocks noChangeAspect="1" noChangeArrowheads="1"/>
          </p:cNvPicPr>
          <p:nvPr/>
        </p:nvPicPr>
        <p:blipFill>
          <a:blip r:embed="rId4" cstate="print"/>
          <a:srcRect/>
          <a:stretch>
            <a:fillRect/>
          </a:stretch>
        </p:blipFill>
        <p:spPr bwMode="auto">
          <a:xfrm>
            <a:off x="6156176" y="5373216"/>
            <a:ext cx="2492127" cy="1177063"/>
          </a:xfrm>
          <a:prstGeom prst="rect">
            <a:avLst/>
          </a:prstGeom>
          <a:noFill/>
          <a:ln w="9525">
            <a:noFill/>
            <a:miter lim="800000"/>
            <a:headEnd/>
            <a:tailEnd/>
          </a:ln>
        </p:spPr>
      </p:pic>
      <p:sp>
        <p:nvSpPr>
          <p:cNvPr id="12" name="Retângulo 11"/>
          <p:cNvSpPr/>
          <p:nvPr/>
        </p:nvSpPr>
        <p:spPr>
          <a:xfrm>
            <a:off x="2073977" y="1044025"/>
            <a:ext cx="3428054"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Contrato de Trabalho:</a:t>
            </a:r>
            <a:endParaRPr lang="pt-BR" sz="2800" b="1" dirty="0">
              <a:solidFill>
                <a:schemeClr val="tx2"/>
              </a:solidFill>
              <a:effectLst>
                <a:outerShdw blurRad="38100" dist="38100" dir="2700000" algn="tl">
                  <a:srgbClr val="000000">
                    <a:alpha val="43137"/>
                  </a:srgbClr>
                </a:outerShdw>
              </a:effectLst>
            </a:endParaRPr>
          </a:p>
        </p:txBody>
      </p:sp>
      <p:pic>
        <p:nvPicPr>
          <p:cNvPr id="13" name="Picture 3"/>
          <p:cNvPicPr>
            <a:picLocks noChangeAspect="1" noChangeArrowheads="1"/>
          </p:cNvPicPr>
          <p:nvPr/>
        </p:nvPicPr>
        <p:blipFill>
          <a:blip r:embed="rId5" cstate="print"/>
          <a:srcRect/>
          <a:stretch>
            <a:fillRect/>
          </a:stretch>
        </p:blipFill>
        <p:spPr bwMode="auto">
          <a:xfrm>
            <a:off x="8100392" y="980728"/>
            <a:ext cx="936104" cy="991390"/>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2123728" y="5373216"/>
            <a:ext cx="1492876" cy="1190889"/>
          </a:xfrm>
          <a:prstGeom prst="rect">
            <a:avLst/>
          </a:prstGeom>
          <a:noFill/>
          <a:ln w="9525">
            <a:noFill/>
            <a:miter lim="800000"/>
            <a:headEnd/>
            <a:tailEnd/>
          </a:ln>
        </p:spPr>
      </p:pic>
      <p:pic>
        <p:nvPicPr>
          <p:cNvPr id="15" name="Picture 4"/>
          <p:cNvPicPr>
            <a:picLocks noChangeAspect="1" noChangeArrowheads="1"/>
          </p:cNvPicPr>
          <p:nvPr/>
        </p:nvPicPr>
        <p:blipFill>
          <a:blip r:embed="rId6" cstate="print"/>
          <a:srcRect/>
          <a:stretch>
            <a:fillRect/>
          </a:stretch>
        </p:blipFill>
        <p:spPr bwMode="auto">
          <a:xfrm>
            <a:off x="467544" y="5373216"/>
            <a:ext cx="1492876" cy="1190889"/>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srcRect/>
          <a:stretch>
            <a:fillRect/>
          </a:stretch>
        </p:blipFill>
        <p:spPr bwMode="auto">
          <a:xfrm>
            <a:off x="3779912" y="5373216"/>
            <a:ext cx="1492876" cy="1190889"/>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00353" name="Picture 1"/>
          <p:cNvPicPr>
            <a:picLocks noChangeAspect="1" noChangeArrowheads="1"/>
          </p:cNvPicPr>
          <p:nvPr/>
        </p:nvPicPr>
        <p:blipFill>
          <a:blip r:embed="rId2" cstate="print"/>
          <a:srcRect/>
          <a:stretch>
            <a:fillRect/>
          </a:stretch>
        </p:blipFill>
        <p:spPr bwMode="auto">
          <a:xfrm>
            <a:off x="179512" y="1556792"/>
            <a:ext cx="8784976" cy="3600400"/>
          </a:xfrm>
          <a:prstGeom prst="rect">
            <a:avLst/>
          </a:prstGeom>
          <a:noFill/>
          <a:ln w="9525">
            <a:noFill/>
            <a:miter lim="800000"/>
            <a:headEnd/>
            <a:tailEnd/>
          </a:ln>
        </p:spPr>
      </p:pic>
      <p:sp>
        <p:nvSpPr>
          <p:cNvPr id="5" name="Retângulo 4"/>
          <p:cNvSpPr/>
          <p:nvPr/>
        </p:nvSpPr>
        <p:spPr>
          <a:xfrm>
            <a:off x="35496" y="1052736"/>
            <a:ext cx="5745034"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Ocorrências no Contrato de Trabalho:</a:t>
            </a:r>
            <a:endParaRPr lang="pt-BR" sz="2800" b="1" dirty="0">
              <a:solidFill>
                <a:schemeClr val="tx2"/>
              </a:solidFill>
              <a:effectLst>
                <a:outerShdw blurRad="38100" dist="38100" dir="2700000" algn="tl">
                  <a:srgbClr val="000000">
                    <a:alpha val="43137"/>
                  </a:srgbClr>
                </a:outerShdw>
              </a:effectLst>
            </a:endParaRPr>
          </a:p>
        </p:txBody>
      </p:sp>
      <p:pic>
        <p:nvPicPr>
          <p:cNvPr id="100354" name="Picture 2"/>
          <p:cNvPicPr>
            <a:picLocks noChangeAspect="1" noChangeArrowheads="1"/>
          </p:cNvPicPr>
          <p:nvPr/>
        </p:nvPicPr>
        <p:blipFill>
          <a:blip r:embed="rId3" cstate="print"/>
          <a:srcRect/>
          <a:stretch>
            <a:fillRect/>
          </a:stretch>
        </p:blipFill>
        <p:spPr bwMode="auto">
          <a:xfrm>
            <a:off x="1907704" y="5157192"/>
            <a:ext cx="6984776" cy="1296144"/>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6588224" y="3212976"/>
            <a:ext cx="2088232" cy="1440160"/>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2" name="Picture 3"/>
          <p:cNvPicPr>
            <a:picLocks noChangeAspect="1" noChangeArrowheads="1"/>
          </p:cNvPicPr>
          <p:nvPr/>
        </p:nvPicPr>
        <p:blipFill>
          <a:blip r:embed="rId5" cstate="print"/>
          <a:srcRect/>
          <a:stretch>
            <a:fillRect/>
          </a:stretch>
        </p:blipFill>
        <p:spPr bwMode="auto">
          <a:xfrm>
            <a:off x="8316416" y="908720"/>
            <a:ext cx="720080" cy="762608"/>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251520" y="5229200"/>
            <a:ext cx="1492876" cy="1190889"/>
          </a:xfrm>
          <a:prstGeom prst="rect">
            <a:avLst/>
          </a:prstGeom>
          <a:noFill/>
          <a:ln w="9525">
            <a:noFill/>
            <a:miter lim="800000"/>
            <a:headEnd/>
            <a:tailEnd/>
          </a:ln>
        </p:spPr>
      </p:pic>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8433" name="Picture 1"/>
          <p:cNvPicPr>
            <a:picLocks noChangeAspect="1" noChangeArrowheads="1"/>
          </p:cNvPicPr>
          <p:nvPr/>
        </p:nvPicPr>
        <p:blipFill>
          <a:blip r:embed="rId2" cstate="print"/>
          <a:srcRect/>
          <a:stretch>
            <a:fillRect/>
          </a:stretch>
        </p:blipFill>
        <p:spPr bwMode="auto">
          <a:xfrm>
            <a:off x="107504" y="1553344"/>
            <a:ext cx="8856984" cy="1371600"/>
          </a:xfrm>
          <a:prstGeom prst="rect">
            <a:avLst/>
          </a:prstGeom>
          <a:noFill/>
          <a:ln w="9525">
            <a:noFill/>
            <a:miter lim="800000"/>
            <a:headEnd/>
            <a:tailEnd/>
          </a:ln>
        </p:spPr>
      </p:pic>
      <p:pic>
        <p:nvPicPr>
          <p:cNvPr id="18434" name="Picture 2"/>
          <p:cNvPicPr>
            <a:picLocks noChangeAspect="1" noChangeArrowheads="1"/>
          </p:cNvPicPr>
          <p:nvPr/>
        </p:nvPicPr>
        <p:blipFill>
          <a:blip r:embed="rId3" cstate="print"/>
          <a:srcRect/>
          <a:stretch>
            <a:fillRect/>
          </a:stretch>
        </p:blipFill>
        <p:spPr bwMode="auto">
          <a:xfrm>
            <a:off x="143652" y="2906613"/>
            <a:ext cx="6228548" cy="3114675"/>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6732240" y="2996952"/>
            <a:ext cx="2088232" cy="1296144"/>
          </a:xfrm>
          <a:prstGeom prst="rect">
            <a:avLst/>
          </a:prstGeom>
          <a:noFill/>
          <a:ln w="9525">
            <a:noFill/>
            <a:miter lim="800000"/>
            <a:headEnd/>
            <a:tailEnd/>
          </a:ln>
        </p:spPr>
      </p:pic>
      <p:pic>
        <p:nvPicPr>
          <p:cNvPr id="18435" name="Picture 3"/>
          <p:cNvPicPr>
            <a:picLocks noChangeAspect="1" noChangeArrowheads="1"/>
          </p:cNvPicPr>
          <p:nvPr/>
        </p:nvPicPr>
        <p:blipFill>
          <a:blip r:embed="rId5" cstate="print"/>
          <a:srcRect/>
          <a:stretch>
            <a:fillRect/>
          </a:stretch>
        </p:blipFill>
        <p:spPr bwMode="auto">
          <a:xfrm>
            <a:off x="119541" y="6111577"/>
            <a:ext cx="8628923" cy="485775"/>
          </a:xfrm>
          <a:prstGeom prst="rect">
            <a:avLst/>
          </a:prstGeom>
          <a:noFill/>
          <a:ln w="9525">
            <a:noFill/>
            <a:miter lim="800000"/>
            <a:headEnd/>
            <a:tailEnd/>
          </a:ln>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1" name="Retângulo 10"/>
          <p:cNvSpPr/>
          <p:nvPr/>
        </p:nvSpPr>
        <p:spPr>
          <a:xfrm>
            <a:off x="35496" y="1052736"/>
            <a:ext cx="5745034"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Ocorrências no Contrato de Trabalho:</a:t>
            </a:r>
            <a:endParaRPr lang="pt-BR" sz="2800" b="1" dirty="0">
              <a:solidFill>
                <a:schemeClr val="tx2"/>
              </a:solidFill>
              <a:effectLst>
                <a:outerShdw blurRad="38100" dist="38100" dir="2700000" algn="tl">
                  <a:srgbClr val="000000">
                    <a:alpha val="43137"/>
                  </a:srgbClr>
                </a:outerShdw>
              </a:effectLst>
            </a:endParaRPr>
          </a:p>
        </p:txBody>
      </p:sp>
      <p:pic>
        <p:nvPicPr>
          <p:cNvPr id="12" name="Picture 3"/>
          <p:cNvPicPr>
            <a:picLocks noChangeAspect="1" noChangeArrowheads="1"/>
          </p:cNvPicPr>
          <p:nvPr/>
        </p:nvPicPr>
        <p:blipFill>
          <a:blip r:embed="rId6" cstate="print"/>
          <a:srcRect/>
          <a:stretch>
            <a:fillRect/>
          </a:stretch>
        </p:blipFill>
        <p:spPr bwMode="auto">
          <a:xfrm>
            <a:off x="8316416" y="908720"/>
            <a:ext cx="720080" cy="762608"/>
          </a:xfrm>
          <a:prstGeom prst="rect">
            <a:avLst/>
          </a:prstGeom>
          <a:noFill/>
          <a:ln w="9525">
            <a:noFill/>
            <a:miter lim="800000"/>
            <a:headEnd/>
            <a:tailEnd/>
          </a:ln>
        </p:spPr>
      </p:pic>
      <p:pic>
        <p:nvPicPr>
          <p:cNvPr id="13" name="Picture 4"/>
          <p:cNvPicPr>
            <a:picLocks noChangeAspect="1" noChangeArrowheads="1"/>
          </p:cNvPicPr>
          <p:nvPr/>
        </p:nvPicPr>
        <p:blipFill>
          <a:blip r:embed="rId7" cstate="print"/>
          <a:srcRect/>
          <a:stretch>
            <a:fillRect/>
          </a:stretch>
        </p:blipFill>
        <p:spPr bwMode="auto">
          <a:xfrm>
            <a:off x="6876256" y="4509120"/>
            <a:ext cx="1708900" cy="1363215"/>
          </a:xfrm>
          <a:prstGeom prst="rect">
            <a:avLst/>
          </a:prstGeom>
          <a:noFill/>
          <a:ln w="9525">
            <a:noFill/>
            <a:miter lim="800000"/>
            <a:headEnd/>
            <a:tailEnd/>
          </a:ln>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11618" name="Picture 2"/>
          <p:cNvPicPr>
            <a:picLocks noChangeAspect="1" noChangeArrowheads="1"/>
          </p:cNvPicPr>
          <p:nvPr/>
        </p:nvPicPr>
        <p:blipFill>
          <a:blip r:embed="rId2" cstate="print"/>
          <a:srcRect/>
          <a:stretch>
            <a:fillRect/>
          </a:stretch>
        </p:blipFill>
        <p:spPr bwMode="auto">
          <a:xfrm>
            <a:off x="107504" y="1590303"/>
            <a:ext cx="8856984" cy="1190625"/>
          </a:xfrm>
          <a:prstGeom prst="rect">
            <a:avLst/>
          </a:prstGeom>
          <a:noFill/>
          <a:ln w="9525">
            <a:noFill/>
            <a:miter lim="800000"/>
            <a:headEnd/>
            <a:tailEnd/>
          </a:ln>
        </p:spPr>
      </p:pic>
      <p:pic>
        <p:nvPicPr>
          <p:cNvPr id="111619" name="Picture 3"/>
          <p:cNvPicPr>
            <a:picLocks noChangeAspect="1" noChangeArrowheads="1"/>
          </p:cNvPicPr>
          <p:nvPr/>
        </p:nvPicPr>
        <p:blipFill>
          <a:blip r:embed="rId3" cstate="print"/>
          <a:srcRect/>
          <a:stretch>
            <a:fillRect/>
          </a:stretch>
        </p:blipFill>
        <p:spPr bwMode="auto">
          <a:xfrm>
            <a:off x="89574" y="2895575"/>
            <a:ext cx="8874914" cy="2333625"/>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179512" y="5326037"/>
            <a:ext cx="1944216" cy="1206755"/>
          </a:xfrm>
          <a:prstGeom prst="rect">
            <a:avLst/>
          </a:prstGeom>
          <a:noFill/>
          <a:ln w="9525">
            <a:noFill/>
            <a:miter lim="800000"/>
            <a:headEnd/>
            <a:tailEnd/>
          </a:ln>
        </p:spPr>
      </p:pic>
      <p:pic>
        <p:nvPicPr>
          <p:cNvPr id="111620" name="Picture 4"/>
          <p:cNvPicPr>
            <a:picLocks noChangeAspect="1" noChangeArrowheads="1"/>
          </p:cNvPicPr>
          <p:nvPr/>
        </p:nvPicPr>
        <p:blipFill>
          <a:blip r:embed="rId5" cstate="print"/>
          <a:srcRect/>
          <a:stretch>
            <a:fillRect/>
          </a:stretch>
        </p:blipFill>
        <p:spPr bwMode="auto">
          <a:xfrm>
            <a:off x="6375485" y="5229200"/>
            <a:ext cx="2705100" cy="1368152"/>
          </a:xfrm>
          <a:prstGeom prst="rect">
            <a:avLst/>
          </a:prstGeom>
          <a:noFill/>
          <a:ln w="9525">
            <a:noFill/>
            <a:miter lim="800000"/>
            <a:headEnd/>
            <a:tailEnd/>
          </a:ln>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0" name="Retângulo 9"/>
          <p:cNvSpPr/>
          <p:nvPr/>
        </p:nvSpPr>
        <p:spPr>
          <a:xfrm>
            <a:off x="35496" y="1052736"/>
            <a:ext cx="5745034"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Ocorrências no Contrato de Trabalho:</a:t>
            </a:r>
            <a:endParaRPr lang="pt-BR" sz="2800" b="1" dirty="0">
              <a:solidFill>
                <a:schemeClr val="tx2"/>
              </a:solidFill>
              <a:effectLst>
                <a:outerShdw blurRad="38100" dist="38100" dir="2700000" algn="tl">
                  <a:srgbClr val="000000">
                    <a:alpha val="43137"/>
                  </a:srgbClr>
                </a:outerShdw>
              </a:effectLst>
            </a:endParaRPr>
          </a:p>
        </p:txBody>
      </p:sp>
      <p:pic>
        <p:nvPicPr>
          <p:cNvPr id="11" name="Picture 3"/>
          <p:cNvPicPr>
            <a:picLocks noChangeAspect="1" noChangeArrowheads="1"/>
          </p:cNvPicPr>
          <p:nvPr/>
        </p:nvPicPr>
        <p:blipFill>
          <a:blip r:embed="rId6" cstate="print"/>
          <a:srcRect/>
          <a:stretch>
            <a:fillRect/>
          </a:stretch>
        </p:blipFill>
        <p:spPr bwMode="auto">
          <a:xfrm>
            <a:off x="8152595" y="908720"/>
            <a:ext cx="883901" cy="936104"/>
          </a:xfrm>
          <a:prstGeom prst="rect">
            <a:avLst/>
          </a:prstGeom>
          <a:noFill/>
          <a:ln w="9525">
            <a:noFill/>
            <a:miter lim="800000"/>
            <a:headEnd/>
            <a:tailEnd/>
          </a:ln>
        </p:spPr>
      </p:pic>
      <p:pic>
        <p:nvPicPr>
          <p:cNvPr id="12" name="Picture 4"/>
          <p:cNvPicPr>
            <a:picLocks noChangeAspect="1" noChangeArrowheads="1"/>
          </p:cNvPicPr>
          <p:nvPr/>
        </p:nvPicPr>
        <p:blipFill>
          <a:blip r:embed="rId7" cstate="print"/>
          <a:srcRect/>
          <a:stretch>
            <a:fillRect/>
          </a:stretch>
        </p:blipFill>
        <p:spPr bwMode="auto">
          <a:xfrm>
            <a:off x="3347864" y="5229200"/>
            <a:ext cx="1708900" cy="1363215"/>
          </a:xfrm>
          <a:prstGeom prst="rect">
            <a:avLst/>
          </a:prstGeom>
          <a:noFill/>
          <a:ln w="9525">
            <a:noFill/>
            <a:miter lim="800000"/>
            <a:headEnd/>
            <a:tailEnd/>
          </a:ln>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112642" name="Picture 2"/>
          <p:cNvPicPr>
            <a:picLocks noChangeAspect="1" noChangeArrowheads="1"/>
          </p:cNvPicPr>
          <p:nvPr/>
        </p:nvPicPr>
        <p:blipFill>
          <a:blip r:embed="rId2" cstate="print"/>
          <a:srcRect/>
          <a:stretch>
            <a:fillRect/>
          </a:stretch>
        </p:blipFill>
        <p:spPr bwMode="auto">
          <a:xfrm>
            <a:off x="167208" y="1988841"/>
            <a:ext cx="8797280" cy="4608512"/>
          </a:xfrm>
          <a:prstGeom prst="rect">
            <a:avLst/>
          </a:prstGeom>
          <a:noFill/>
          <a:ln w="9525">
            <a:noFill/>
            <a:miter lim="800000"/>
            <a:headEnd/>
            <a:tailEnd/>
          </a:ln>
        </p:spPr>
      </p:pic>
      <p:pic>
        <p:nvPicPr>
          <p:cNvPr id="112643" name="Picture 3"/>
          <p:cNvPicPr>
            <a:picLocks noChangeAspect="1" noChangeArrowheads="1"/>
          </p:cNvPicPr>
          <p:nvPr/>
        </p:nvPicPr>
        <p:blipFill>
          <a:blip r:embed="rId3" cstate="print"/>
          <a:srcRect/>
          <a:stretch>
            <a:fillRect/>
          </a:stretch>
        </p:blipFill>
        <p:spPr bwMode="auto">
          <a:xfrm>
            <a:off x="6948264" y="1031521"/>
            <a:ext cx="2046300" cy="1443414"/>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9" name="Retângulo 8"/>
          <p:cNvSpPr/>
          <p:nvPr/>
        </p:nvSpPr>
        <p:spPr>
          <a:xfrm>
            <a:off x="971600" y="1268760"/>
            <a:ext cx="5745034"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Ocorrências no Contrato de Trabalho:</a:t>
            </a:r>
            <a:endParaRPr lang="pt-BR" sz="2800" b="1" dirty="0">
              <a:solidFill>
                <a:schemeClr val="tx2"/>
              </a:solidFill>
              <a:effectLst>
                <a:outerShdw blurRad="38100" dist="38100" dir="2700000" algn="tl">
                  <a:srgbClr val="000000">
                    <a:alpha val="43137"/>
                  </a:srgbClr>
                </a:outerShdw>
              </a:effectLst>
            </a:endParaRPr>
          </a:p>
        </p:txBody>
      </p:sp>
      <p:pic>
        <p:nvPicPr>
          <p:cNvPr id="10" name="Picture 3"/>
          <p:cNvPicPr>
            <a:picLocks noChangeAspect="1" noChangeArrowheads="1"/>
          </p:cNvPicPr>
          <p:nvPr/>
        </p:nvPicPr>
        <p:blipFill>
          <a:blip r:embed="rId4" cstate="print"/>
          <a:srcRect/>
          <a:stretch>
            <a:fillRect/>
          </a:stretch>
        </p:blipFill>
        <p:spPr bwMode="auto">
          <a:xfrm>
            <a:off x="0" y="1124744"/>
            <a:ext cx="720080" cy="762608"/>
          </a:xfrm>
          <a:prstGeom prst="rect">
            <a:avLst/>
          </a:prstGeom>
          <a:noFill/>
          <a:ln w="9525">
            <a:noFill/>
            <a:miter lim="800000"/>
            <a:headEnd/>
            <a:tailEnd/>
          </a:ln>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5496" y="980728"/>
            <a:ext cx="3734484" cy="584775"/>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Salário X Remuneração</a:t>
            </a:r>
            <a:r>
              <a:rPr lang="pt-BR" sz="32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endParaRPr lang="pt-BR" sz="3200" b="1" dirty="0">
              <a:solidFill>
                <a:schemeClr val="bg1"/>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2" cstate="print"/>
          <a:srcRect/>
          <a:stretch>
            <a:fillRect/>
          </a:stretch>
        </p:blipFill>
        <p:spPr bwMode="auto">
          <a:xfrm>
            <a:off x="7880625" y="908720"/>
            <a:ext cx="1155871" cy="1224136"/>
          </a:xfrm>
          <a:prstGeom prst="rect">
            <a:avLst/>
          </a:prstGeom>
          <a:noFill/>
          <a:ln w="9525">
            <a:noFill/>
            <a:miter lim="800000"/>
            <a:headEnd/>
            <a:tailEnd/>
          </a:ln>
        </p:spPr>
      </p:pic>
      <p:sp>
        <p:nvSpPr>
          <p:cNvPr id="7" name="Retângulo 6"/>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8" name="Retângulo 7"/>
          <p:cNvSpPr/>
          <p:nvPr/>
        </p:nvSpPr>
        <p:spPr>
          <a:xfrm>
            <a:off x="72008" y="1466775"/>
            <a:ext cx="8964488" cy="4770537"/>
          </a:xfrm>
          <a:prstGeom prst="rect">
            <a:avLst/>
          </a:prstGeom>
        </p:spPr>
        <p:txBody>
          <a:bodyPr wrap="square">
            <a:spAutoFit/>
          </a:bodyPr>
          <a:lstStyle/>
          <a:p>
            <a:pPr algn="just" fontAlgn="base"/>
            <a:r>
              <a:rPr lang="pt-BR" sz="2800" b="1" dirty="0" smtClean="0">
                <a:solidFill>
                  <a:srgbClr val="C00000"/>
                </a:solidFill>
                <a:effectLst>
                  <a:outerShdw blurRad="38100" dist="38100" dir="2700000" algn="tl">
                    <a:srgbClr val="000000">
                      <a:alpha val="43137"/>
                    </a:srgbClr>
                  </a:outerShdw>
                </a:effectLst>
              </a:rPr>
              <a:t>Qual a diferença entre salário e remuneração?</a:t>
            </a:r>
          </a:p>
          <a:p>
            <a:pPr algn="just" fontAlgn="base"/>
            <a:endParaRPr lang="pt-BR" b="1" dirty="0" smtClean="0"/>
          </a:p>
          <a:p>
            <a:pPr algn="just" fontAlgn="base"/>
            <a:r>
              <a:rPr lang="pt-BR" sz="2000" dirty="0" smtClean="0"/>
              <a:t>Pouca gente sabe, mas existe diferença entre o que é definido por lei dos termos </a:t>
            </a:r>
            <a:r>
              <a:rPr lang="pt-BR" sz="2000" b="1" dirty="0" smtClean="0"/>
              <a:t>salário </a:t>
            </a:r>
            <a:r>
              <a:rPr lang="pt-BR" sz="2000" dirty="0" smtClean="0"/>
              <a:t>e </a:t>
            </a:r>
            <a:r>
              <a:rPr lang="pt-BR" sz="2000" b="1" dirty="0" smtClean="0"/>
              <a:t>remuneração</a:t>
            </a:r>
            <a:r>
              <a:rPr lang="pt-BR" sz="2000" dirty="0" smtClean="0"/>
              <a:t>.</a:t>
            </a:r>
          </a:p>
          <a:p>
            <a:pPr algn="just" fontAlgn="base"/>
            <a:endParaRPr lang="pt-BR" sz="2000" b="1" dirty="0" smtClean="0"/>
          </a:p>
          <a:p>
            <a:pPr algn="just" fontAlgn="base">
              <a:buFont typeface="Wingdings" pitchFamily="2" charset="2"/>
              <a:buChar char="v"/>
            </a:pPr>
            <a:r>
              <a:rPr lang="pt-BR" sz="2000" b="1" dirty="0" smtClean="0"/>
              <a:t> Salário</a:t>
            </a:r>
            <a:r>
              <a:rPr lang="pt-BR" sz="2000" dirty="0" smtClean="0"/>
              <a:t> é o valor estipulado para retribuição pelo trabalho prestado e é pago diretamente para o trabalhador, não envolvendo terceiros.</a:t>
            </a:r>
          </a:p>
          <a:p>
            <a:pPr algn="just" fontAlgn="base"/>
            <a:endParaRPr lang="pt-BR" sz="2000" dirty="0" smtClean="0"/>
          </a:p>
          <a:p>
            <a:pPr algn="just" fontAlgn="base"/>
            <a:endParaRPr lang="pt-BR" sz="2000" dirty="0" smtClean="0"/>
          </a:p>
          <a:p>
            <a:pPr algn="just" fontAlgn="base">
              <a:buFont typeface="Wingdings" pitchFamily="2" charset="2"/>
              <a:buChar char="v"/>
            </a:pPr>
            <a:r>
              <a:rPr lang="pt-BR" sz="2000" b="1" dirty="0" smtClean="0"/>
              <a:t> Remuneração</a:t>
            </a:r>
            <a:r>
              <a:rPr lang="pt-BR" sz="2000" dirty="0" smtClean="0"/>
              <a:t>, segundo o Art. 457 da Consolidação das Leis Trabalhistas (CLT), é o total de bens fornecidos ao empregado pelo trabalho prestado, ou seja, o resultado da somatória do salário adicionado de comissões, porcentagens, horas extras, gratificações, gorjetas e abonos pagos pelo empregador.</a:t>
            </a:r>
          </a:p>
          <a:p>
            <a:pPr algn="just" fontAlgn="base"/>
            <a:endParaRPr lang="pt-BR" dirty="0" smtClean="0"/>
          </a:p>
        </p:txBody>
      </p:sp>
      <p:pic>
        <p:nvPicPr>
          <p:cNvPr id="117761" name="Picture 1"/>
          <p:cNvPicPr>
            <a:picLocks noChangeAspect="1" noChangeArrowheads="1"/>
          </p:cNvPicPr>
          <p:nvPr/>
        </p:nvPicPr>
        <p:blipFill>
          <a:blip r:embed="rId3" cstate="print"/>
          <a:srcRect/>
          <a:stretch>
            <a:fillRect/>
          </a:stretch>
        </p:blipFill>
        <p:spPr bwMode="auto">
          <a:xfrm>
            <a:off x="7081008" y="5373216"/>
            <a:ext cx="1914164" cy="1113632"/>
          </a:xfrm>
          <a:prstGeom prst="rect">
            <a:avLst/>
          </a:prstGeom>
          <a:noFill/>
          <a:ln w="9525">
            <a:noFill/>
            <a:miter lim="800000"/>
            <a:headEnd/>
            <a:tailEnd/>
          </a:ln>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0" name="Picture 2"/>
          <p:cNvPicPr>
            <a:picLocks noChangeAspect="1" noChangeArrowheads="1"/>
          </p:cNvPicPr>
          <p:nvPr/>
        </p:nvPicPr>
        <p:blipFill>
          <a:blip r:embed="rId4" cstate="print"/>
          <a:srcRect/>
          <a:stretch>
            <a:fillRect/>
          </a:stretch>
        </p:blipFill>
        <p:spPr bwMode="auto">
          <a:xfrm>
            <a:off x="251520" y="5661248"/>
            <a:ext cx="1410398" cy="936104"/>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a:off x="4817786" y="5661248"/>
            <a:ext cx="1410398" cy="936104"/>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2513530" y="5661248"/>
            <a:ext cx="1410398" cy="936104"/>
          </a:xfrm>
          <a:prstGeom prst="rect">
            <a:avLst/>
          </a:prstGeom>
          <a:noFill/>
          <a:ln w="9525">
            <a:noFill/>
            <a:miter lim="800000"/>
            <a:headEnd/>
            <a:tailEnd/>
          </a:ln>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9" name="Retângulo 8"/>
          <p:cNvSpPr/>
          <p:nvPr/>
        </p:nvSpPr>
        <p:spPr>
          <a:xfrm>
            <a:off x="107504" y="1574790"/>
            <a:ext cx="8856984" cy="2862322"/>
          </a:xfrm>
          <a:prstGeom prst="rect">
            <a:avLst/>
          </a:prstGeom>
        </p:spPr>
        <p:txBody>
          <a:bodyPr wrap="square">
            <a:spAutoFit/>
          </a:bodyPr>
          <a:lstStyle/>
          <a:p>
            <a:pPr algn="just" fontAlgn="base"/>
            <a:r>
              <a:rPr lang="pt-BR" sz="2000" dirty="0" smtClean="0"/>
              <a:t>O salário deve ser pago em períodos máximos de </a:t>
            </a:r>
            <a:r>
              <a:rPr lang="pt-BR" sz="2000" b="1" dirty="0" smtClean="0"/>
              <a:t>um mês</a:t>
            </a:r>
            <a:r>
              <a:rPr lang="pt-BR" sz="2000" dirty="0" smtClean="0"/>
              <a:t> e pode ser realizado em dinheiro, cheque, depósito bancário ou utilidades (nesse caso, pelo menos 30% do salário deverá ser pago em dinheiro).</a:t>
            </a:r>
          </a:p>
          <a:p>
            <a:pPr algn="just" fontAlgn="base"/>
            <a:endParaRPr lang="pt-BR" sz="2000" dirty="0" smtClean="0"/>
          </a:p>
          <a:p>
            <a:pPr algn="just" fontAlgn="base"/>
            <a:r>
              <a:rPr lang="pt-BR" sz="2000" dirty="0" smtClean="0"/>
              <a:t>A CLT fixa o </a:t>
            </a:r>
            <a:r>
              <a:rPr lang="pt-BR" sz="2000" b="1" dirty="0" smtClean="0"/>
              <a:t>quinto</a:t>
            </a:r>
            <a:r>
              <a:rPr lang="pt-BR" sz="2000" dirty="0" smtClean="0"/>
              <a:t> dia útil do mês subsequente ao do vencimento como o dia do pagamento. O salário pode ser estipulado com base no tempo que o empregado permaneceu à disposição do empregador ou pelo tempo no qual o serviço foi prestado. Também pode ser calculado em função da produção por unidade ou por tarefa.</a:t>
            </a:r>
            <a:endParaRPr lang="pt-BR" sz="2000" dirty="0"/>
          </a:p>
        </p:txBody>
      </p:sp>
      <p:sp>
        <p:nvSpPr>
          <p:cNvPr id="11" name="Retângulo 10"/>
          <p:cNvSpPr/>
          <p:nvPr/>
        </p:nvSpPr>
        <p:spPr>
          <a:xfrm>
            <a:off x="2232248" y="4293096"/>
            <a:ext cx="6911752" cy="2308324"/>
          </a:xfrm>
          <a:prstGeom prst="rect">
            <a:avLst/>
          </a:prstGeom>
        </p:spPr>
        <p:txBody>
          <a:bodyPr wrap="square">
            <a:spAutoFit/>
          </a:bodyPr>
          <a:lstStyle/>
          <a:p>
            <a:pPr lvl="1" algn="just" fontAlgn="base">
              <a:buFont typeface="Wingdings" pitchFamily="2" charset="2"/>
              <a:buChar char="v"/>
            </a:pPr>
            <a:r>
              <a:rPr lang="pt-BR" b="1" dirty="0" smtClean="0">
                <a:solidFill>
                  <a:srgbClr val="C00000"/>
                </a:solidFill>
                <a:effectLst>
                  <a:outerShdw blurRad="38100" dist="38100" dir="2700000" algn="tl">
                    <a:srgbClr val="000000">
                      <a:alpha val="43137"/>
                    </a:srgbClr>
                  </a:outerShdw>
                </a:effectLst>
              </a:rPr>
              <a:t>Salário Mínimo</a:t>
            </a:r>
          </a:p>
          <a:p>
            <a:pPr algn="just" fontAlgn="base"/>
            <a:endParaRPr lang="pt-BR" dirty="0" smtClean="0"/>
          </a:p>
          <a:p>
            <a:pPr algn="just" fontAlgn="base"/>
            <a:r>
              <a:rPr lang="pt-BR" dirty="0" smtClean="0"/>
              <a:t>Criado na Austrália no século XIX, o </a:t>
            </a:r>
            <a:r>
              <a:rPr lang="pt-BR" b="1" dirty="0" smtClean="0"/>
              <a:t>salário mínimo</a:t>
            </a:r>
            <a:r>
              <a:rPr lang="pt-BR" dirty="0" smtClean="0"/>
              <a:t> só foi chegar ao Brasil na década de 30, pelo presidente Getúlio Vargas. Nessa época, existiam 14 salários mínimos diferentes no país, de forma que na capital, Rio de Janeiro, o mínimo valia quase três vezes mais que no Nordeste. A unificação total do salário mínimo no Brasil só foi estabelecida em 1984.</a:t>
            </a:r>
          </a:p>
        </p:txBody>
      </p:sp>
      <p:pic>
        <p:nvPicPr>
          <p:cNvPr id="116737" name="Picture 1"/>
          <p:cNvPicPr>
            <a:picLocks noChangeAspect="1" noChangeArrowheads="1"/>
          </p:cNvPicPr>
          <p:nvPr/>
        </p:nvPicPr>
        <p:blipFill>
          <a:blip r:embed="rId2" cstate="print"/>
          <a:srcRect/>
          <a:stretch>
            <a:fillRect/>
          </a:stretch>
        </p:blipFill>
        <p:spPr bwMode="auto">
          <a:xfrm>
            <a:off x="179512" y="4437112"/>
            <a:ext cx="1744208" cy="981230"/>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2" name="Retângulo 11"/>
          <p:cNvSpPr/>
          <p:nvPr/>
        </p:nvSpPr>
        <p:spPr>
          <a:xfrm>
            <a:off x="35496" y="980728"/>
            <a:ext cx="3734484" cy="584775"/>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Salário X Remuneração</a:t>
            </a:r>
            <a:r>
              <a:rPr lang="pt-BR" sz="32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a:t>
            </a:r>
            <a:endParaRPr lang="pt-BR" sz="3200" b="1" dirty="0">
              <a:solidFill>
                <a:schemeClr val="bg1"/>
              </a:solidFill>
              <a:effectLst>
                <a:outerShdw blurRad="38100" dist="38100" dir="2700000" algn="tl">
                  <a:srgbClr val="000000">
                    <a:alpha val="43137"/>
                  </a:srgbClr>
                </a:outerShdw>
              </a:effectLst>
            </a:endParaRPr>
          </a:p>
        </p:txBody>
      </p:sp>
      <p:pic>
        <p:nvPicPr>
          <p:cNvPr id="13" name="Picture 3"/>
          <p:cNvPicPr>
            <a:picLocks noChangeAspect="1" noChangeArrowheads="1"/>
          </p:cNvPicPr>
          <p:nvPr/>
        </p:nvPicPr>
        <p:blipFill>
          <a:blip r:embed="rId3" cstate="print"/>
          <a:srcRect/>
          <a:stretch>
            <a:fillRect/>
          </a:stretch>
        </p:blipFill>
        <p:spPr bwMode="auto">
          <a:xfrm>
            <a:off x="8244408" y="908720"/>
            <a:ext cx="792088" cy="838868"/>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rcRect/>
          <a:stretch>
            <a:fillRect/>
          </a:stretch>
        </p:blipFill>
        <p:spPr bwMode="auto">
          <a:xfrm>
            <a:off x="323528" y="5445224"/>
            <a:ext cx="1698430" cy="1127276"/>
          </a:xfrm>
          <a:prstGeom prst="rect">
            <a:avLst/>
          </a:prstGeom>
          <a:noFill/>
          <a:ln w="9525">
            <a:noFill/>
            <a:miter lim="800000"/>
            <a:headEnd/>
            <a:tailEnd/>
          </a:ln>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rvicosweb.cnpq.br/wspessoa/servletrecuperafoto?tipo=1&amp;id=K4755251Z8"/>
          <p:cNvPicPr>
            <a:picLocks noChangeAspect="1" noChangeArrowheads="1"/>
          </p:cNvPicPr>
          <p:nvPr/>
        </p:nvPicPr>
        <p:blipFill>
          <a:blip r:embed="rId2" cstate="print"/>
          <a:srcRect/>
          <a:stretch>
            <a:fillRect/>
          </a:stretch>
        </p:blipFill>
        <p:spPr bwMode="auto">
          <a:xfrm>
            <a:off x="6507163" y="98425"/>
            <a:ext cx="2520950" cy="1836738"/>
          </a:xfrm>
          <a:prstGeom prst="rect">
            <a:avLst/>
          </a:prstGeom>
          <a:noFill/>
          <a:ln w="9525">
            <a:noFill/>
            <a:miter lim="800000"/>
            <a:headEnd/>
            <a:tailEnd/>
          </a:ln>
        </p:spPr>
      </p:pic>
      <p:sp>
        <p:nvSpPr>
          <p:cNvPr id="8" name="Retângulo 3"/>
          <p:cNvSpPr>
            <a:spLocks noChangeArrowheads="1"/>
          </p:cNvSpPr>
          <p:nvPr/>
        </p:nvSpPr>
        <p:spPr bwMode="auto">
          <a:xfrm>
            <a:off x="5795963" y="5516563"/>
            <a:ext cx="3348037" cy="339725"/>
          </a:xfrm>
          <a:prstGeom prst="rect">
            <a:avLst/>
          </a:prstGeom>
          <a:noFill/>
          <a:ln>
            <a:noFill/>
          </a:ln>
          <a:extLst>
            <a:ext uri="{909E8E84-426E-40DD-AFC4-6F175D3DCCD1}"/>
            <a:ext uri="{91240B29-F687-4F45-9708-019B960494DF}"/>
          </a:extLst>
        </p:spPr>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rPr>
              <a:t>e-mail: </a:t>
            </a:r>
            <a:r>
              <a:rPr lang="pt-BR" sz="1600" b="1" dirty="0">
                <a:solidFill>
                  <a:schemeClr val="tx2"/>
                </a:solidFill>
                <a:effectLst>
                  <a:outerShdw blurRad="38100" dist="38100" dir="2700000" algn="tl">
                    <a:srgbClr val="000000">
                      <a:alpha val="43137"/>
                    </a:srgbClr>
                  </a:outerShdw>
                </a:effectLst>
                <a:hlinkClick r:id="rId3"/>
              </a:rPr>
              <a:t>luizlobato0101@gmail.com</a:t>
            </a:r>
            <a:endParaRPr lang="pt-BR" sz="1600" b="1" dirty="0">
              <a:solidFill>
                <a:schemeClr val="tx2"/>
              </a:solidFill>
              <a:effectLst>
                <a:outerShdw blurRad="38100" dist="38100" dir="2700000" algn="tl">
                  <a:srgbClr val="000000">
                    <a:alpha val="43137"/>
                  </a:srgbClr>
                </a:outerShdw>
              </a:effectLst>
            </a:endParaRPr>
          </a:p>
        </p:txBody>
      </p:sp>
      <p:sp>
        <p:nvSpPr>
          <p:cNvPr id="9" name="Retângulo 8"/>
          <p:cNvSpPr/>
          <p:nvPr/>
        </p:nvSpPr>
        <p:spPr>
          <a:xfrm>
            <a:off x="34925" y="2565400"/>
            <a:ext cx="8964613" cy="151923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ea typeface="MS PGothic" pitchFamily="34" charset="-128"/>
              </a:rPr>
              <a:t>Atuação:</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Diretor Executivo do SINAERJ – (</a:t>
            </a:r>
            <a:r>
              <a:rPr lang="pt-BR" sz="1000" b="1" kern="0" dirty="0">
                <a:solidFill>
                  <a:schemeClr val="tx2"/>
                </a:solidFill>
                <a:effectLst>
                  <a:outerShdw blurRad="38100" dist="38100" dir="2700000" algn="tl">
                    <a:srgbClr val="000000">
                      <a:alpha val="43137"/>
                    </a:srgbClr>
                  </a:outerShdw>
                </a:effectLst>
              </a:rPr>
              <a:t>SINDICATO DOS ADMINISTRADORES DO ESTADO DO RIO DE JANEIRO</a:t>
            </a:r>
            <a:r>
              <a:rPr lang="pt-BR" sz="1600" b="1" kern="0" dirty="0">
                <a:solidFill>
                  <a:schemeClr val="tx2"/>
                </a:solidFill>
                <a:effectLst>
                  <a:outerShdw blurRad="38100" dist="38100" dir="2700000" algn="tl">
                    <a:srgbClr val="000000">
                      <a:alpha val="43137"/>
                    </a:srgbClr>
                  </a:outerShdw>
                </a:effectLst>
              </a:rPr>
              <a:t>)</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Coordenador da Comissão de Relações de Trabalho do Conselho Regional de administração – CRA-RJ</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Presidente do Conselho Municipal de Trabalho Emprego e Renda – Nova Iguaçu - PMNI</a:t>
            </a:r>
          </a:p>
          <a:p>
            <a:pPr algn="l" eaLnBrk="0" hangingPunct="0">
              <a:spcBef>
                <a:spcPct val="20000"/>
              </a:spcBef>
              <a:buFontTx/>
              <a:buNone/>
              <a:defRPr/>
            </a:pPr>
            <a:r>
              <a:rPr lang="pt-BR" sz="1600" b="1" kern="0" dirty="0">
                <a:solidFill>
                  <a:schemeClr val="tx2"/>
                </a:solidFill>
                <a:effectLst>
                  <a:outerShdw blurRad="38100" dist="38100" dir="2700000" algn="tl">
                    <a:srgbClr val="000000">
                      <a:alpha val="43137"/>
                    </a:srgbClr>
                  </a:outerShdw>
                </a:effectLst>
              </a:rPr>
              <a:t>Diretor Executivo da Assertiva Inteligência Empresarial .</a:t>
            </a:r>
            <a:endParaRPr lang="pt-BR" sz="1600" dirty="0">
              <a:solidFill>
                <a:schemeClr val="tx2"/>
              </a:solidFill>
              <a:effectLst>
                <a:outerShdw blurRad="38100" dist="38100" dir="2700000" algn="tl">
                  <a:srgbClr val="000000">
                    <a:alpha val="43137"/>
                  </a:srgbClr>
                </a:outerShdw>
              </a:effectLst>
              <a:ea typeface="MS PGothic" pitchFamily="34" charset="-128"/>
            </a:endParaRPr>
          </a:p>
        </p:txBody>
      </p:sp>
      <p:sp>
        <p:nvSpPr>
          <p:cNvPr id="11" name="Retângulo 10"/>
          <p:cNvSpPr/>
          <p:nvPr/>
        </p:nvSpPr>
        <p:spPr>
          <a:xfrm>
            <a:off x="539750" y="4148138"/>
            <a:ext cx="5040313" cy="1584325"/>
          </a:xfrm>
          <a:prstGeom prst="rect">
            <a:avLst/>
          </a:prstGeom>
        </p:spPr>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ea typeface="MS PGothic" pitchFamily="34" charset="-128"/>
              </a:rPr>
              <a:t>Formação:</a:t>
            </a:r>
          </a:p>
          <a:p>
            <a:pPr algn="l">
              <a:buFontTx/>
              <a:buNone/>
              <a:defRPr/>
            </a:pPr>
            <a:r>
              <a:rPr lang="pt-BR" sz="1600" b="1" dirty="0">
                <a:solidFill>
                  <a:schemeClr val="tx2"/>
                </a:solidFill>
                <a:effectLst>
                  <a:outerShdw blurRad="38100" dist="38100" dir="2700000" algn="tl">
                    <a:srgbClr val="000000">
                      <a:alpha val="43137"/>
                    </a:srgbClr>
                  </a:outerShdw>
                </a:effectLst>
              </a:rPr>
              <a:t>Administrador e Economista – UFRRJ / UNESA</a:t>
            </a:r>
          </a:p>
          <a:p>
            <a:pPr algn="l">
              <a:buFontTx/>
              <a:buNone/>
              <a:defRPr/>
            </a:pPr>
            <a:r>
              <a:rPr lang="pt-BR" sz="1600" b="1" dirty="0">
                <a:solidFill>
                  <a:schemeClr val="tx2"/>
                </a:solidFill>
                <a:effectLst>
                  <a:outerShdw blurRad="38100" dist="38100" dir="2700000" algn="tl">
                    <a:srgbClr val="000000">
                      <a:alpha val="43137"/>
                    </a:srgbClr>
                  </a:outerShdw>
                </a:effectLst>
              </a:rPr>
              <a:t>Especialista em Auditoria e Perícia Contábil - UNESA</a:t>
            </a:r>
          </a:p>
          <a:p>
            <a:pPr algn="l">
              <a:buFontTx/>
              <a:buNone/>
              <a:defRPr/>
            </a:pPr>
            <a:r>
              <a:rPr lang="pt-BR" sz="1600" b="1" dirty="0">
                <a:solidFill>
                  <a:schemeClr val="tx2"/>
                </a:solidFill>
                <a:effectLst>
                  <a:outerShdw blurRad="38100" dist="38100" dir="2700000" algn="tl">
                    <a:srgbClr val="000000">
                      <a:alpha val="43137"/>
                    </a:srgbClr>
                  </a:outerShdw>
                </a:effectLst>
              </a:rPr>
              <a:t>Mestre em Planejamento Urbano e Educação – UFRJ</a:t>
            </a:r>
          </a:p>
          <a:p>
            <a:pPr algn="l">
              <a:buFontTx/>
              <a:buNone/>
              <a:defRPr/>
            </a:pPr>
            <a:r>
              <a:rPr lang="pt-BR" sz="1600" b="1" dirty="0">
                <a:solidFill>
                  <a:schemeClr val="tx2"/>
                </a:solidFill>
                <a:effectLst>
                  <a:outerShdw blurRad="38100" dist="38100" dir="2700000" algn="tl">
                    <a:srgbClr val="000000">
                      <a:alpha val="43137"/>
                    </a:srgbClr>
                  </a:outerShdw>
                </a:effectLst>
              </a:rPr>
              <a:t>Diversas Especializações nas áreas de:</a:t>
            </a:r>
          </a:p>
          <a:p>
            <a:pPr lvl="1" algn="l">
              <a:buFontTx/>
              <a:buNone/>
              <a:defRPr/>
            </a:pPr>
            <a:r>
              <a:rPr lang="pt-BR" sz="1600" b="1" dirty="0">
                <a:solidFill>
                  <a:schemeClr val="tx2"/>
                </a:solidFill>
                <a:effectLst>
                  <a:outerShdw blurRad="38100" dist="38100" dir="2700000" algn="tl">
                    <a:srgbClr val="000000">
                      <a:alpha val="43137"/>
                    </a:srgbClr>
                  </a:outerShdw>
                </a:effectLst>
              </a:rPr>
              <a:t> Auditoria,  Perícia,  Contabilidade e  Educação</a:t>
            </a:r>
            <a:r>
              <a:rPr lang="pt-BR" sz="1700" b="1" dirty="0">
                <a:solidFill>
                  <a:schemeClr val="tx2"/>
                </a:solidFill>
                <a:effectLst>
                  <a:outerShdw blurRad="38100" dist="38100" dir="2700000" algn="tl">
                    <a:srgbClr val="000000">
                      <a:alpha val="43137"/>
                    </a:srgbClr>
                  </a:outerShdw>
                </a:effectLst>
              </a:rPr>
              <a:t>. </a:t>
            </a:r>
          </a:p>
        </p:txBody>
      </p:sp>
      <p:sp>
        <p:nvSpPr>
          <p:cNvPr id="12" name="TextBox 6"/>
          <p:cNvSpPr txBox="1">
            <a:spLocks noChangeArrowheads="1"/>
          </p:cNvSpPr>
          <p:nvPr/>
        </p:nvSpPr>
        <p:spPr bwMode="auto">
          <a:xfrm>
            <a:off x="0" y="-26988"/>
            <a:ext cx="4859338" cy="708026"/>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buFontTx/>
              <a:buNone/>
              <a:defRPr/>
            </a:pPr>
            <a:r>
              <a:rPr lang="pt-BR" sz="4000" b="1" dirty="0" smtClean="0">
                <a:solidFill>
                  <a:schemeClr val="tx2"/>
                </a:solidFill>
                <a:effectLst>
                  <a:outerShdw blurRad="38100" dist="38100" dir="2700000" algn="tl">
                    <a:srgbClr val="000000">
                      <a:alpha val="43137"/>
                    </a:srgbClr>
                  </a:outerShdw>
                </a:effectLst>
                <a:latin typeface="Broadway" pitchFamily="82" charset="0"/>
              </a:rPr>
              <a:t>APRESENTAÇÃO</a:t>
            </a:r>
            <a:endParaRPr lang="pt-BR" sz="4000" dirty="0">
              <a:solidFill>
                <a:schemeClr val="tx2"/>
              </a:solidFill>
              <a:effectLst>
                <a:outerShdw blurRad="38100" dist="38100" dir="2700000" algn="tl">
                  <a:srgbClr val="000000">
                    <a:alpha val="43137"/>
                  </a:srgbClr>
                </a:outerShdw>
              </a:effectLst>
              <a:latin typeface="Broadway" pitchFamily="82" charset="0"/>
            </a:endParaRPr>
          </a:p>
        </p:txBody>
      </p:sp>
      <p:sp>
        <p:nvSpPr>
          <p:cNvPr id="14" name="Retângulo 13"/>
          <p:cNvSpPr/>
          <p:nvPr/>
        </p:nvSpPr>
        <p:spPr>
          <a:xfrm>
            <a:off x="0" y="1844675"/>
            <a:ext cx="5508625" cy="708025"/>
          </a:xfrm>
          <a:prstGeom prst="rect">
            <a:avLst/>
          </a:prstGeom>
        </p:spPr>
        <p:txBody>
          <a:bodyPr>
            <a:spAutoFit/>
          </a:bodyPr>
          <a:lstStyle/>
          <a:p>
            <a:pPr algn="l">
              <a:buFontTx/>
              <a:buNone/>
              <a:defRPr/>
            </a:pPr>
            <a:r>
              <a:rPr lang="pt-BR" sz="1600" b="1" dirty="0">
                <a:solidFill>
                  <a:schemeClr val="tx2"/>
                </a:solidFill>
                <a:effectLst>
                  <a:outerShdw blurRad="38100" dist="38100" dir="2700000" algn="tl">
                    <a:srgbClr val="000000">
                      <a:alpha val="43137"/>
                    </a:srgbClr>
                  </a:outerShdw>
                </a:effectLst>
              </a:rPr>
              <a:t>MINI CURRÍCULO DO PROFESSOR</a:t>
            </a:r>
          </a:p>
          <a:p>
            <a:pPr algn="l">
              <a:buFontTx/>
              <a:buNone/>
              <a:defRPr/>
            </a:pPr>
            <a:r>
              <a:rPr lang="pt-BR" b="1" dirty="0">
                <a:solidFill>
                  <a:schemeClr val="tx2"/>
                </a:solidFill>
                <a:effectLst>
                  <a:outerShdw blurRad="38100" dist="38100" dir="2700000" algn="tl">
                    <a:srgbClr val="000000">
                      <a:alpha val="43137"/>
                    </a:srgbClr>
                  </a:outerShdw>
                </a:effectLst>
              </a:rPr>
              <a:t>Adm. Msc. Luiz Cláudio Brites Lobato</a:t>
            </a:r>
          </a:p>
        </p:txBody>
      </p:sp>
      <p:pic>
        <p:nvPicPr>
          <p:cNvPr id="11272" name="Picture 2" descr="C:\Users\maq\Desktop\FOTOS PARA O BLOG\LOGO 01.png"/>
          <p:cNvPicPr>
            <a:picLocks noChangeAspect="1" noChangeArrowheads="1"/>
          </p:cNvPicPr>
          <p:nvPr/>
        </p:nvPicPr>
        <p:blipFill>
          <a:blip r:embed="rId4" cstate="print"/>
          <a:srcRect/>
          <a:stretch>
            <a:fillRect/>
          </a:stretch>
        </p:blipFill>
        <p:spPr bwMode="auto">
          <a:xfrm>
            <a:off x="6948488" y="3906838"/>
            <a:ext cx="2016125" cy="15382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755576" y="1052736"/>
            <a:ext cx="5920980"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DSR - Descanso Semanal Remunerado:</a:t>
            </a:r>
            <a:endParaRPr lang="pt-BR" sz="2800" b="1" dirty="0">
              <a:solidFill>
                <a:schemeClr val="tx2"/>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7" name="Retângulo 6"/>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graphicFrame>
        <p:nvGraphicFramePr>
          <p:cNvPr id="8" name="Tabela 7"/>
          <p:cNvGraphicFramePr>
            <a:graphicFrameLocks noGrp="1"/>
          </p:cNvGraphicFramePr>
          <p:nvPr/>
        </p:nvGraphicFramePr>
        <p:xfrm>
          <a:off x="251520" y="1702326"/>
          <a:ext cx="5832648" cy="430530"/>
        </p:xfrm>
        <a:graphic>
          <a:graphicData uri="http://schemas.openxmlformats.org/drawingml/2006/table">
            <a:tbl>
              <a:tblPr/>
              <a:tblGrid>
                <a:gridCol w="5832648"/>
              </a:tblGrid>
              <a:tr h="0">
                <a:tc>
                  <a:txBody>
                    <a:bodyPr/>
                    <a:lstStyle/>
                    <a:p>
                      <a:r>
                        <a:rPr lang="pt-BR" sz="2200" b="1" u="sng" dirty="0" smtClean="0">
                          <a:solidFill>
                            <a:srgbClr val="CC3F5F"/>
                          </a:solidFill>
                          <a:effectLst>
                            <a:outerShdw blurRad="38100" dist="38100" dir="2700000" algn="tl">
                              <a:srgbClr val="000000">
                                <a:alpha val="43137"/>
                              </a:srgbClr>
                            </a:outerShdw>
                          </a:effectLst>
                          <a:latin typeface="Arial"/>
                        </a:rPr>
                        <a:t>Descanso Semanal Remunerado – DSR.</a:t>
                      </a:r>
                      <a:endParaRPr lang="pt-BR" sz="2200" b="1" u="sng" dirty="0">
                        <a:solidFill>
                          <a:srgbClr val="CC3F5F"/>
                        </a:solidFill>
                        <a:effectLst>
                          <a:outerShdw blurRad="38100" dist="38100" dir="2700000" algn="tl">
                            <a:srgbClr val="000000">
                              <a:alpha val="43137"/>
                            </a:srgbClr>
                          </a:outerShdw>
                        </a:effectLst>
                        <a:latin typeface="Arial"/>
                      </a:endParaRPr>
                    </a:p>
                  </a:txBody>
                  <a:tcPr marT="47625" marB="47625" anchor="ctr">
                    <a:lnL>
                      <a:noFill/>
                    </a:lnL>
                    <a:lnR>
                      <a:noFill/>
                    </a:lnR>
                    <a:lnT>
                      <a:noFill/>
                    </a:lnT>
                    <a:lnB>
                      <a:noFill/>
                    </a:lnB>
                    <a:solidFill>
                      <a:srgbClr val="FFFFFF"/>
                    </a:solidFill>
                  </a:tcPr>
                </a:tc>
              </a:tr>
            </a:tbl>
          </a:graphicData>
        </a:graphic>
      </p:graphicFrame>
      <p:sp>
        <p:nvSpPr>
          <p:cNvPr id="10" name="Retângulo 9"/>
          <p:cNvSpPr/>
          <p:nvPr/>
        </p:nvSpPr>
        <p:spPr>
          <a:xfrm>
            <a:off x="107504" y="2122978"/>
            <a:ext cx="9036496" cy="3970318"/>
          </a:xfrm>
          <a:prstGeom prst="rect">
            <a:avLst/>
          </a:prstGeom>
        </p:spPr>
        <p:txBody>
          <a:bodyPr wrap="square">
            <a:spAutoFit/>
          </a:bodyPr>
          <a:lstStyle/>
          <a:p>
            <a:pPr algn="just"/>
            <a:r>
              <a:rPr lang="pt-BR" b="1" dirty="0" smtClean="0"/>
              <a:t>O que é:</a:t>
            </a:r>
            <a:r>
              <a:rPr lang="pt-BR" dirty="0" smtClean="0"/>
              <a:t> </a:t>
            </a:r>
          </a:p>
          <a:p>
            <a:pPr algn="just"/>
            <a:endParaRPr lang="pt-BR" dirty="0" smtClean="0"/>
          </a:p>
          <a:p>
            <a:pPr algn="just"/>
            <a:r>
              <a:rPr lang="pt-BR" dirty="0" smtClean="0"/>
              <a:t>Repouso semanal é uma medida sócio-recreativa que visa à recuperação física e mental do trabalhador. O repouso semanal é remunerado e pago pelo empregador.</a:t>
            </a:r>
          </a:p>
          <a:p>
            <a:pPr algn="just"/>
            <a:endParaRPr lang="pt-BR" b="1" dirty="0" smtClean="0"/>
          </a:p>
          <a:p>
            <a:pPr algn="just"/>
            <a:r>
              <a:rPr lang="pt-BR" b="1" dirty="0" smtClean="0"/>
              <a:t>Como funciona:</a:t>
            </a:r>
            <a:r>
              <a:rPr lang="pt-BR" dirty="0" smtClean="0"/>
              <a:t> </a:t>
            </a:r>
          </a:p>
          <a:p>
            <a:pPr algn="just"/>
            <a:endParaRPr lang="pt-BR" dirty="0" smtClean="0"/>
          </a:p>
          <a:p>
            <a:pPr algn="just"/>
            <a:r>
              <a:rPr lang="pt-BR" dirty="0" smtClean="0"/>
              <a:t>Para cada período de 24 horas consecutivas, o trabalhador passa a ter direito ao repouso semanal remunerado que deve coincidir, preferencialmente, no todo ou em parte, com o domingo.</a:t>
            </a:r>
          </a:p>
          <a:p>
            <a:pPr algn="just"/>
            <a:r>
              <a:rPr lang="pt-BR" dirty="0" smtClean="0"/>
              <a:t/>
            </a:r>
            <a:br>
              <a:rPr lang="pt-BR" dirty="0" smtClean="0"/>
            </a:br>
            <a:r>
              <a:rPr lang="pt-BR" b="1" dirty="0" smtClean="0"/>
              <a:t>Quem tem direito:</a:t>
            </a:r>
          </a:p>
          <a:p>
            <a:pPr algn="just"/>
            <a:endParaRPr lang="pt-BR" b="1" dirty="0" smtClean="0"/>
          </a:p>
          <a:p>
            <a:pPr algn="just"/>
            <a:r>
              <a:rPr lang="pt-BR" dirty="0" smtClean="0"/>
              <a:t>Todo o trabalhador com carteira de trabalho assinada.</a:t>
            </a:r>
          </a:p>
        </p:txBody>
      </p:sp>
      <p:pic>
        <p:nvPicPr>
          <p:cNvPr id="114689" name="Picture 1"/>
          <p:cNvPicPr>
            <a:picLocks noChangeAspect="1" noChangeArrowheads="1"/>
          </p:cNvPicPr>
          <p:nvPr/>
        </p:nvPicPr>
        <p:blipFill>
          <a:blip r:embed="rId3" cstate="print"/>
          <a:srcRect/>
          <a:stretch>
            <a:fillRect/>
          </a:stretch>
        </p:blipFill>
        <p:spPr bwMode="auto">
          <a:xfrm>
            <a:off x="6180250" y="4797152"/>
            <a:ext cx="2640222" cy="1800200"/>
          </a:xfrm>
          <a:prstGeom prst="rect">
            <a:avLst/>
          </a:prstGeom>
          <a:noFill/>
          <a:ln w="9525">
            <a:noFill/>
            <a:miter lim="800000"/>
            <a:headEnd/>
            <a:tailEnd/>
          </a:ln>
        </p:spPr>
      </p:pic>
      <p:pic>
        <p:nvPicPr>
          <p:cNvPr id="114691" name="Picture 3" descr="http://www.premiumcontabil.com.br/images/img-repousoSemanalRemunerado.png"/>
          <p:cNvPicPr>
            <a:picLocks noChangeAspect="1" noChangeArrowheads="1"/>
          </p:cNvPicPr>
          <p:nvPr/>
        </p:nvPicPr>
        <p:blipFill>
          <a:blip r:embed="rId4" cstate="print"/>
          <a:srcRect/>
          <a:stretch>
            <a:fillRect/>
          </a:stretch>
        </p:blipFill>
        <p:spPr bwMode="auto">
          <a:xfrm>
            <a:off x="6876256" y="1124744"/>
            <a:ext cx="2193032" cy="1447402"/>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8" name="Retângulo 7"/>
          <p:cNvSpPr/>
          <p:nvPr/>
        </p:nvSpPr>
        <p:spPr>
          <a:xfrm>
            <a:off x="72008" y="2294870"/>
            <a:ext cx="8892480" cy="2585323"/>
          </a:xfrm>
          <a:prstGeom prst="rect">
            <a:avLst/>
          </a:prstGeom>
        </p:spPr>
        <p:txBody>
          <a:bodyPr wrap="square">
            <a:spAutoFit/>
          </a:bodyPr>
          <a:lstStyle/>
          <a:p>
            <a:pPr algn="just"/>
            <a:r>
              <a:rPr lang="pt-BR" dirty="0" smtClean="0"/>
              <a:t>Nos serviços que exigirem trabalho aos domingos (exceção feita aos elencos de teatro e congêneres), o descanso semanal deverá ser realizado em sistema de revezamento constante, fixada em escala mensalmente organizada e sujeita à fiscalização. </a:t>
            </a:r>
          </a:p>
          <a:p>
            <a:pPr algn="just"/>
            <a:endParaRPr lang="pt-BR" dirty="0" smtClean="0"/>
          </a:p>
          <a:p>
            <a:pPr algn="just"/>
            <a:r>
              <a:rPr lang="pt-BR" dirty="0" smtClean="0"/>
              <a:t>Para isso, é ainda necessária autorização prévia da autoridade trabalhista competente.</a:t>
            </a:r>
          </a:p>
          <a:p>
            <a:pPr algn="just"/>
            <a:r>
              <a:rPr lang="pt-BR" dirty="0" smtClean="0"/>
              <a:t/>
            </a:r>
            <a:br>
              <a:rPr lang="pt-BR" dirty="0" smtClean="0"/>
            </a:br>
            <a:r>
              <a:rPr lang="pt-BR" dirty="0" smtClean="0"/>
              <a:t>Se não houver remanejamento, e o trabalhador não tiver acesso a um dia semanal de repouso, este deve ser pago com o dobro do valor do dia normal, além do valor do repouso.</a:t>
            </a:r>
          </a:p>
          <a:p>
            <a:pPr algn="just"/>
            <a:endParaRPr lang="pt-BR" dirty="0"/>
          </a:p>
        </p:txBody>
      </p:sp>
      <p:graphicFrame>
        <p:nvGraphicFramePr>
          <p:cNvPr id="9" name="Tabela 8"/>
          <p:cNvGraphicFramePr>
            <a:graphicFrameLocks noGrp="1"/>
          </p:cNvGraphicFramePr>
          <p:nvPr/>
        </p:nvGraphicFramePr>
        <p:xfrm>
          <a:off x="179512" y="1700808"/>
          <a:ext cx="5832648" cy="430530"/>
        </p:xfrm>
        <a:graphic>
          <a:graphicData uri="http://schemas.openxmlformats.org/drawingml/2006/table">
            <a:tbl>
              <a:tblPr/>
              <a:tblGrid>
                <a:gridCol w="5832648"/>
              </a:tblGrid>
              <a:tr h="0">
                <a:tc>
                  <a:txBody>
                    <a:bodyPr/>
                    <a:lstStyle/>
                    <a:p>
                      <a:r>
                        <a:rPr lang="pt-BR" sz="2200" b="1" u="sng" dirty="0" smtClean="0">
                          <a:solidFill>
                            <a:srgbClr val="CC3F5F"/>
                          </a:solidFill>
                          <a:effectLst>
                            <a:outerShdw blurRad="38100" dist="38100" dir="2700000" algn="tl">
                              <a:srgbClr val="000000">
                                <a:alpha val="43137"/>
                              </a:srgbClr>
                            </a:outerShdw>
                          </a:effectLst>
                          <a:latin typeface="Arial"/>
                        </a:rPr>
                        <a:t>Descanso Semanal Remunerado – DSR.</a:t>
                      </a:r>
                      <a:endParaRPr lang="pt-BR" sz="2200" b="1" u="sng" dirty="0">
                        <a:solidFill>
                          <a:srgbClr val="CC3F5F"/>
                        </a:solidFill>
                        <a:effectLst>
                          <a:outerShdw blurRad="38100" dist="38100" dir="2700000" algn="tl">
                            <a:srgbClr val="000000">
                              <a:alpha val="43137"/>
                            </a:srgbClr>
                          </a:outerShdw>
                        </a:effectLst>
                        <a:latin typeface="Arial"/>
                      </a:endParaRPr>
                    </a:p>
                  </a:txBody>
                  <a:tcPr marT="47625" marB="47625" anchor="ctr">
                    <a:lnL>
                      <a:noFill/>
                    </a:lnL>
                    <a:lnR>
                      <a:noFill/>
                    </a:lnR>
                    <a:lnT>
                      <a:noFill/>
                    </a:lnT>
                    <a:lnB>
                      <a:noFill/>
                    </a:lnB>
                    <a:solidFill>
                      <a:srgbClr val="FFFFFF"/>
                    </a:solidFill>
                  </a:tcPr>
                </a:tc>
              </a:tr>
            </a:tbl>
          </a:graphicData>
        </a:graphic>
      </p:graphicFrame>
      <p:pic>
        <p:nvPicPr>
          <p:cNvPr id="10" name="Picture 3" descr="http://www.premiumcontabil.com.br/images/img-repousoSemanalRemunerado.png"/>
          <p:cNvPicPr>
            <a:picLocks noChangeAspect="1" noChangeArrowheads="1"/>
          </p:cNvPicPr>
          <p:nvPr/>
        </p:nvPicPr>
        <p:blipFill>
          <a:blip r:embed="rId2" cstate="print"/>
          <a:srcRect/>
          <a:stretch>
            <a:fillRect/>
          </a:stretch>
        </p:blipFill>
        <p:spPr bwMode="auto">
          <a:xfrm>
            <a:off x="7236296" y="1124744"/>
            <a:ext cx="1728192" cy="114060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3" name="Retângulo 12"/>
          <p:cNvSpPr/>
          <p:nvPr/>
        </p:nvSpPr>
        <p:spPr>
          <a:xfrm>
            <a:off x="755576" y="1052736"/>
            <a:ext cx="5920980"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DSR - Descanso Semanal Remunerado:</a:t>
            </a:r>
            <a:endParaRPr lang="pt-BR" sz="2800" b="1" dirty="0">
              <a:solidFill>
                <a:schemeClr val="tx2"/>
              </a:solidFill>
              <a:effectLst>
                <a:outerShdw blurRad="38100" dist="38100" dir="2700000" algn="tl">
                  <a:srgbClr val="000000">
                    <a:alpha val="43137"/>
                  </a:srgbClr>
                </a:outerShdw>
              </a:effectLst>
            </a:endParaRPr>
          </a:p>
        </p:txBody>
      </p:sp>
      <p:pic>
        <p:nvPicPr>
          <p:cNvPr id="14" name="Picture 3"/>
          <p:cNvPicPr>
            <a:picLocks noChangeAspect="1" noChangeArrowheads="1"/>
          </p:cNvPicPr>
          <p:nvPr/>
        </p:nvPicPr>
        <p:blipFill>
          <a:blip r:embed="rId3" cstate="print"/>
          <a:srcRect/>
          <a:stretch>
            <a:fillRect/>
          </a:stretch>
        </p:blipFill>
        <p:spPr bwMode="auto">
          <a:xfrm>
            <a:off x="0" y="1052736"/>
            <a:ext cx="539552" cy="571418"/>
          </a:xfrm>
          <a:prstGeom prst="rect">
            <a:avLst/>
          </a:prstGeom>
          <a:noFill/>
          <a:ln w="9525">
            <a:noFill/>
            <a:miter lim="800000"/>
            <a:headEnd/>
            <a:tailEnd/>
          </a:ln>
        </p:spPr>
      </p:pic>
      <p:pic>
        <p:nvPicPr>
          <p:cNvPr id="16" name="Picture 1"/>
          <p:cNvPicPr>
            <a:picLocks noChangeAspect="1" noChangeArrowheads="1"/>
          </p:cNvPicPr>
          <p:nvPr/>
        </p:nvPicPr>
        <p:blipFill>
          <a:blip r:embed="rId4" cstate="print"/>
          <a:srcRect/>
          <a:stretch>
            <a:fillRect/>
          </a:stretch>
        </p:blipFill>
        <p:spPr bwMode="auto">
          <a:xfrm>
            <a:off x="93170" y="4725144"/>
            <a:ext cx="2534614" cy="1728192"/>
          </a:xfrm>
          <a:prstGeom prst="rect">
            <a:avLst/>
          </a:prstGeom>
          <a:noFill/>
          <a:ln w="9525">
            <a:noFill/>
            <a:miter lim="800000"/>
            <a:headEnd/>
            <a:tailEnd/>
          </a:ln>
        </p:spPr>
      </p:pic>
      <p:sp>
        <p:nvSpPr>
          <p:cNvPr id="17" name="Retângulo 16"/>
          <p:cNvSpPr/>
          <p:nvPr/>
        </p:nvSpPr>
        <p:spPr>
          <a:xfrm>
            <a:off x="2627784" y="4904000"/>
            <a:ext cx="6336704" cy="1477328"/>
          </a:xfrm>
          <a:prstGeom prst="rect">
            <a:avLst/>
          </a:prstGeom>
        </p:spPr>
        <p:txBody>
          <a:bodyPr wrap="square">
            <a:spAutoFit/>
          </a:bodyPr>
          <a:lstStyle/>
          <a:p>
            <a:pPr algn="just"/>
            <a:r>
              <a:rPr lang="pt-BR" dirty="0" smtClean="0"/>
              <a:t>Faltas injustificadas nos dias que antecedem ao repouso semanal não implica na perda do direito à ele. </a:t>
            </a:r>
          </a:p>
          <a:p>
            <a:pPr algn="just"/>
            <a:endParaRPr lang="pt-BR" dirty="0" smtClean="0"/>
          </a:p>
          <a:p>
            <a:pPr algn="just"/>
            <a:r>
              <a:rPr lang="pt-BR" dirty="0" smtClean="0"/>
              <a:t>Mas, neste caso perderá o direito à remuneração pelo dia de descanso semanal.</a:t>
            </a:r>
            <a:endParaRPr lang="pt-BR" dirty="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5713" name="Rectangle 1"/>
          <p:cNvSpPr>
            <a:spLocks noChangeArrowheads="1"/>
          </p:cNvSpPr>
          <p:nvPr/>
        </p:nvSpPr>
        <p:spPr bwMode="auto">
          <a:xfrm>
            <a:off x="107505" y="2196147"/>
            <a:ext cx="9036495"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dirty="0" smtClean="0">
                <a:ln>
                  <a:noFill/>
                </a:ln>
                <a:solidFill>
                  <a:srgbClr val="000000"/>
                </a:solidFill>
                <a:effectLst/>
                <a:latin typeface="Times New Roman" pitchFamily="18" charset="0"/>
                <a:cs typeface="Times New Roman" pitchFamily="18" charset="0"/>
              </a:rPr>
              <a:t>O Descanso Semanal Remunerada tem sua previsão legal sustentada no art. 1º a Lei 605/49.</a:t>
            </a:r>
          </a:p>
          <a:p>
            <a:pPr marL="0" marR="0" lvl="0" indent="0" algn="just" defTabSz="914400" rtl="0" eaLnBrk="1" fontAlgn="base" latinLnBrk="0" hangingPunct="1">
              <a:lnSpc>
                <a:spcPct val="100000"/>
              </a:lnSpc>
              <a:spcBef>
                <a:spcPct val="0"/>
              </a:spcBef>
              <a:spcAft>
                <a:spcPct val="0"/>
              </a:spcAft>
              <a:buClrTx/>
              <a:buSzTx/>
              <a:buFontTx/>
              <a:buNone/>
              <a:tabLst/>
            </a:pPr>
            <a:r>
              <a:rPr kumimoji="0" lang="pt-BR" sz="20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pt-BR" sz="2000" b="1" i="1" u="none" strike="noStrike" cap="none" normalizeH="0" baseline="0" dirty="0" smtClean="0">
                <a:ln>
                  <a:noFill/>
                </a:ln>
                <a:solidFill>
                  <a:srgbClr val="0000FF"/>
                </a:solidFill>
                <a:effectLst/>
                <a:latin typeface="Times New Roman" pitchFamily="18" charset="0"/>
                <a:cs typeface="Times New Roman" pitchFamily="18" charset="0"/>
              </a:rPr>
              <a:t>Todo empregado tem direito ao repouso semanal remunerado de vinte e quatro horas consecutivas, preferentemente aos domingos e, nos limites das exigências técnicas das empresas, nos feriados civis e religiosos, de acordo com a tradição local".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pt-BR" sz="2000" b="1" i="1" u="none" strike="noStrike" cap="none" normalizeH="0" baseline="0" dirty="0" smtClean="0">
                <a:ln>
                  <a:noFill/>
                </a:ln>
                <a:solidFill>
                  <a:srgbClr val="0000FF"/>
                </a:solidFill>
                <a:effectLst/>
                <a:latin typeface="Times New Roman" pitchFamily="18" charset="0"/>
                <a:cs typeface="Times New Roman" pitchFamily="18" charset="0"/>
              </a:rPr>
              <a:t>  </a:t>
            </a: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rgbClr val="000000"/>
                </a:solidFill>
                <a:effectLst/>
                <a:latin typeface="Times New Roman" pitchFamily="18" charset="0"/>
                <a:cs typeface="Times New Roman" pitchFamily="18" charset="0"/>
              </a:rPr>
              <a:t>	No inciso XV da CF/88.</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1" i="1" u="none" strike="noStrike" cap="none" normalizeH="0" baseline="0" dirty="0" smtClean="0">
                <a:ln>
                  <a:noFill/>
                </a:ln>
                <a:solidFill>
                  <a:srgbClr val="0000FF"/>
                </a:solidFill>
                <a:effectLst/>
                <a:latin typeface="Times New Roman" pitchFamily="18" charset="0"/>
                <a:cs typeface="Times New Roman" pitchFamily="18" charset="0"/>
              </a:rPr>
              <a:t> 	" repouso semanal remunerado, preferencialmente aos domingos".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rgbClr val="000000"/>
                </a:solidFill>
                <a:effectLst/>
                <a:latin typeface="Times New Roman" pitchFamily="18" charset="0"/>
                <a:cs typeface="Times New Roman" pitchFamily="18" charset="0"/>
              </a:rPr>
              <a:t>Na CLT </a:t>
            </a:r>
            <a:r>
              <a:rPr kumimoji="0" lang="pt-BR" sz="2000" b="1" i="0" u="none" strike="noStrike" cap="none" normalizeH="0" baseline="0" dirty="0" smtClean="0">
                <a:ln>
                  <a:noFill/>
                </a:ln>
                <a:solidFill>
                  <a:srgbClr val="000000"/>
                </a:solidFill>
                <a:effectLst/>
                <a:latin typeface="Times New Roman" pitchFamily="18" charset="0"/>
                <a:cs typeface="Times New Roman" pitchFamily="18" charset="0"/>
              </a:rPr>
              <a:t>Art. 67.</a:t>
            </a: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2000" b="0" i="0" u="none" strike="noStrike" cap="none" normalizeH="0" baseline="0" dirty="0" smtClean="0">
                <a:ln>
                  <a:noFill/>
                </a:ln>
                <a:solidFill>
                  <a:srgbClr val="000000"/>
                </a:solidFill>
                <a:effectLst/>
                <a:latin typeface="Times New Roman" pitchFamily="18" charset="0"/>
                <a:cs typeface="Times New Roman" pitchFamily="18" charset="0"/>
              </a:rPr>
              <a:t> </a:t>
            </a:r>
            <a:r>
              <a:rPr kumimoji="0" lang="pt-BR" sz="2000" b="0" i="0" u="none" strike="noStrike" cap="none" normalizeH="0" baseline="0" dirty="0" smtClean="0">
                <a:ln>
                  <a:noFill/>
                </a:ln>
                <a:solidFill>
                  <a:srgbClr val="0000FF"/>
                </a:solidFill>
                <a:effectLst/>
                <a:latin typeface="Times New Roman" pitchFamily="18" charset="0"/>
                <a:cs typeface="Times New Roman" pitchFamily="18" charset="0"/>
              </a:rPr>
              <a:t>"</a:t>
            </a:r>
            <a:r>
              <a:rPr kumimoji="0" lang="pt-BR" sz="2000" b="1" i="1" u="none" strike="noStrike" cap="none" normalizeH="0" baseline="0" dirty="0" smtClean="0">
                <a:ln>
                  <a:noFill/>
                </a:ln>
                <a:solidFill>
                  <a:srgbClr val="0000FF"/>
                </a:solidFill>
                <a:effectLst/>
                <a:latin typeface="Times New Roman" pitchFamily="18" charset="0"/>
                <a:cs typeface="Times New Roman" pitchFamily="18" charset="0"/>
              </a:rPr>
              <a:t>Será assegurado a todo empregado um descanso semanal de 24 (vinte e quatro) horas consecutivas, o qual, salvo motivo de conveniência pública ou necessidade imperiosa do serviço, deverá coincidir com o domingo, no todo ou em parte</a:t>
            </a:r>
            <a:r>
              <a:rPr kumimoji="0" lang="pt-BR" sz="2000" b="1" i="1" u="none" strike="noStrike" cap="none" normalizeH="0" baseline="0" dirty="0" smtClean="0">
                <a:ln>
                  <a:noFill/>
                </a:ln>
                <a:solidFill>
                  <a:srgbClr val="000000"/>
                </a:solidFill>
                <a:effectLst/>
                <a:latin typeface="Times New Roman" pitchFamily="18" charset="0"/>
                <a:cs typeface="Times New Roman" pitchFamily="18" charset="0"/>
              </a:rPr>
              <a:t>".</a:t>
            </a:r>
            <a:r>
              <a:rPr kumimoji="0" lang="pt-BR" sz="2000" b="0" i="0" u="none" strike="noStrike" cap="none" normalizeH="0" baseline="0" dirty="0" smtClean="0">
                <a:ln>
                  <a:noFill/>
                </a:ln>
                <a:solidFill>
                  <a:srgbClr val="0000FF"/>
                </a:solidFill>
                <a:effectLst/>
                <a:latin typeface="Arial" pitchFamily="34" charset="0"/>
                <a:cs typeface="Arial" pitchFamily="34" charset="0"/>
              </a:rPr>
              <a:t> </a:t>
            </a:r>
            <a:r>
              <a:rPr kumimoji="0" lang="pt-BR" b="0" i="0" u="none" strike="noStrike" cap="none" normalizeH="0" baseline="0" dirty="0" smtClean="0">
                <a:ln>
                  <a:noFill/>
                </a:ln>
                <a:solidFill>
                  <a:srgbClr val="0000FF"/>
                </a:solidFill>
                <a:effectLst/>
                <a:latin typeface="Arial" pitchFamily="34" charset="0"/>
                <a:cs typeface="Arial" pitchFamily="34" charset="0"/>
              </a:rPr>
              <a:t> </a:t>
            </a:r>
            <a:endParaRPr kumimoji="0" lang="pt-BR" b="1" i="1" u="none" strike="noStrike" cap="none" normalizeH="0" baseline="0" dirty="0" smtClean="0">
              <a:ln>
                <a:noFill/>
              </a:ln>
              <a:solidFill>
                <a:srgbClr val="0000FF"/>
              </a:solidFill>
              <a:effectLst/>
              <a:latin typeface="Times New Roman" pitchFamily="18" charset="0"/>
              <a:cs typeface="Times New Roman" pitchFamily="18" charset="0"/>
            </a:endParaRPr>
          </a:p>
        </p:txBody>
      </p:sp>
      <p:graphicFrame>
        <p:nvGraphicFramePr>
          <p:cNvPr id="8" name="Tabela 7"/>
          <p:cNvGraphicFramePr>
            <a:graphicFrameLocks noGrp="1"/>
          </p:cNvGraphicFramePr>
          <p:nvPr/>
        </p:nvGraphicFramePr>
        <p:xfrm>
          <a:off x="467544" y="1630318"/>
          <a:ext cx="5832648" cy="430530"/>
        </p:xfrm>
        <a:graphic>
          <a:graphicData uri="http://schemas.openxmlformats.org/drawingml/2006/table">
            <a:tbl>
              <a:tblPr/>
              <a:tblGrid>
                <a:gridCol w="5832648"/>
              </a:tblGrid>
              <a:tr h="0">
                <a:tc>
                  <a:txBody>
                    <a:bodyPr/>
                    <a:lstStyle/>
                    <a:p>
                      <a:r>
                        <a:rPr lang="pt-BR" sz="2200" b="1" u="sng" dirty="0" smtClean="0">
                          <a:solidFill>
                            <a:srgbClr val="CC3F5F"/>
                          </a:solidFill>
                          <a:effectLst>
                            <a:outerShdw blurRad="38100" dist="38100" dir="2700000" algn="tl">
                              <a:srgbClr val="000000">
                                <a:alpha val="43137"/>
                              </a:srgbClr>
                            </a:outerShdw>
                          </a:effectLst>
                          <a:latin typeface="Arial"/>
                        </a:rPr>
                        <a:t>Descanso Semanal Remunerado – DSR.</a:t>
                      </a:r>
                      <a:endParaRPr lang="pt-BR" sz="2200" b="1" u="sng" dirty="0">
                        <a:solidFill>
                          <a:srgbClr val="CC3F5F"/>
                        </a:solidFill>
                        <a:effectLst>
                          <a:outerShdw blurRad="38100" dist="38100" dir="2700000" algn="tl">
                            <a:srgbClr val="000000">
                              <a:alpha val="43137"/>
                            </a:srgbClr>
                          </a:outerShdw>
                        </a:effectLst>
                        <a:latin typeface="Arial"/>
                      </a:endParaRPr>
                    </a:p>
                  </a:txBody>
                  <a:tcPr marT="47625" marB="47625" anchor="ctr">
                    <a:lnL>
                      <a:noFill/>
                    </a:lnL>
                    <a:lnR>
                      <a:noFill/>
                    </a:lnR>
                    <a:lnT>
                      <a:noFill/>
                    </a:lnT>
                    <a:lnB>
                      <a:noFill/>
                    </a:lnB>
                    <a:solidFill>
                      <a:srgbClr val="FFFFFF"/>
                    </a:solidFill>
                  </a:tcPr>
                </a:tc>
              </a:tr>
            </a:tbl>
          </a:graphicData>
        </a:graphic>
      </p:graphicFrame>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2" name="Retângulo 11"/>
          <p:cNvSpPr/>
          <p:nvPr/>
        </p:nvSpPr>
        <p:spPr>
          <a:xfrm>
            <a:off x="755576" y="1052736"/>
            <a:ext cx="5920980" cy="523220"/>
          </a:xfrm>
          <a:prstGeom prst="rect">
            <a:avLst/>
          </a:prstGeom>
        </p:spPr>
        <p:txBody>
          <a:bodyPr wrap="none">
            <a:spAutoFit/>
          </a:bodyPr>
          <a:lstStyle/>
          <a:p>
            <a:r>
              <a:rPr lang="pt-BR" sz="2800" b="1" dirty="0" smtClean="0">
                <a:solidFill>
                  <a:schemeClr val="tx2"/>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DSR - Descanso Semanal Remunerado:</a:t>
            </a:r>
            <a:endParaRPr lang="pt-BR" sz="2800" b="1" dirty="0">
              <a:solidFill>
                <a:schemeClr val="tx2"/>
              </a:solidFill>
              <a:effectLst>
                <a:outerShdw blurRad="38100" dist="38100" dir="2700000" algn="tl">
                  <a:srgbClr val="000000">
                    <a:alpha val="43137"/>
                  </a:srgbClr>
                </a:outerShdw>
              </a:effectLst>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pic>
        <p:nvPicPr>
          <p:cNvPr id="14" name="Picture 3" descr="http://www.premiumcontabil.com.br/images/img-repousoSemanalRemunerado.png"/>
          <p:cNvPicPr>
            <a:picLocks noChangeAspect="1" noChangeArrowheads="1"/>
          </p:cNvPicPr>
          <p:nvPr/>
        </p:nvPicPr>
        <p:blipFill>
          <a:blip r:embed="rId3" cstate="print"/>
          <a:srcRect/>
          <a:stretch>
            <a:fillRect/>
          </a:stretch>
        </p:blipFill>
        <p:spPr bwMode="auto">
          <a:xfrm>
            <a:off x="7142529" y="980728"/>
            <a:ext cx="1854751" cy="1224136"/>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p:cNvPicPr>
            <a:picLocks noChangeAspect="1" noChangeArrowheads="1"/>
          </p:cNvPicPr>
          <p:nvPr/>
        </p:nvPicPr>
        <p:blipFill>
          <a:blip r:embed="rId2" cstate="print"/>
          <a:srcRect/>
          <a:stretch>
            <a:fillRect/>
          </a:stretch>
        </p:blipFill>
        <p:spPr bwMode="auto">
          <a:xfrm>
            <a:off x="5364088" y="3749456"/>
            <a:ext cx="3528392" cy="2814649"/>
          </a:xfrm>
          <a:prstGeom prst="rect">
            <a:avLst/>
          </a:prstGeom>
          <a:noFill/>
          <a:ln w="9525">
            <a:noFill/>
            <a:miter lim="800000"/>
            <a:headEnd/>
            <a:tailEnd/>
          </a:ln>
        </p:spPr>
      </p:pic>
      <p:pic>
        <p:nvPicPr>
          <p:cNvPr id="2" name="Picture 3"/>
          <p:cNvPicPr>
            <a:picLocks noChangeAspect="1" noChangeArrowheads="1"/>
          </p:cNvPicPr>
          <p:nvPr/>
        </p:nvPicPr>
        <p:blipFill>
          <a:blip r:embed="rId3" cstate="print"/>
          <a:srcRect/>
          <a:stretch>
            <a:fillRect/>
          </a:stretch>
        </p:blipFill>
        <p:spPr bwMode="auto">
          <a:xfrm>
            <a:off x="3059832" y="4293096"/>
            <a:ext cx="1944216" cy="205904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4" name="Retângulo 3"/>
          <p:cNvSpPr/>
          <p:nvPr/>
        </p:nvSpPr>
        <p:spPr>
          <a:xfrm>
            <a:off x="107504" y="1902311"/>
            <a:ext cx="6984776" cy="3785652"/>
          </a:xfrm>
          <a:prstGeom prst="rect">
            <a:avLst/>
          </a:prstGeom>
        </p:spPr>
        <p:txBody>
          <a:bodyPr wrap="square">
            <a:spAutoFit/>
          </a:bodyPr>
          <a:lstStyle/>
          <a:p>
            <a:r>
              <a:rPr lang="pt-BR" sz="2000" b="1" dirty="0" smtClean="0"/>
              <a:t>2. Conceitos Gerais sobre Folha de Pagamento</a:t>
            </a:r>
          </a:p>
          <a:p>
            <a:endParaRPr lang="pt-BR" sz="2000" b="1" dirty="0" smtClean="0"/>
          </a:p>
          <a:p>
            <a:r>
              <a:rPr lang="pt-BR" sz="2000" dirty="0" smtClean="0"/>
              <a:t>2.1 Folha de Pagamento e suas Implicações</a:t>
            </a:r>
          </a:p>
          <a:p>
            <a:r>
              <a:rPr lang="pt-BR" sz="2000" dirty="0" smtClean="0"/>
              <a:t>2.2 Entendendo Salários e Conceitos Complementares</a:t>
            </a:r>
          </a:p>
          <a:p>
            <a:r>
              <a:rPr lang="pt-BR" sz="2000" dirty="0" smtClean="0"/>
              <a:t>2.3 Remuneração Fixa e Variável</a:t>
            </a:r>
          </a:p>
          <a:p>
            <a:r>
              <a:rPr lang="pt-BR" sz="2000" dirty="0" smtClean="0"/>
              <a:t>2.4 Entidades Públicas</a:t>
            </a:r>
          </a:p>
          <a:p>
            <a:r>
              <a:rPr lang="pt-BR" sz="2000" dirty="0" smtClean="0"/>
              <a:t>2.5 O Departamento Pessoal</a:t>
            </a:r>
          </a:p>
          <a:p>
            <a:r>
              <a:rPr lang="pt-BR" sz="2000" dirty="0" smtClean="0"/>
              <a:t>2.6 Cálculos Diversos no Contracheque ou Holerite</a:t>
            </a:r>
          </a:p>
          <a:p>
            <a:r>
              <a:rPr lang="pt-BR" sz="2000" dirty="0" smtClean="0"/>
              <a:t>2.7 Holerite</a:t>
            </a:r>
          </a:p>
          <a:p>
            <a:r>
              <a:rPr lang="pt-BR" sz="2000" dirty="0" smtClean="0"/>
              <a:t>2.8 Pensão Judicial</a:t>
            </a:r>
          </a:p>
          <a:p>
            <a:r>
              <a:rPr lang="pt-BR" sz="2000" dirty="0" smtClean="0"/>
              <a:t>2.9 Previdência Privada</a:t>
            </a:r>
          </a:p>
          <a:p>
            <a:r>
              <a:rPr lang="pt-BR" sz="2000" dirty="0" smtClean="0"/>
              <a:t>2.10 Assistência Médica</a:t>
            </a:r>
            <a:endParaRPr lang="pt-BR" sz="2000" dirty="0" smtClean="0">
              <a:latin typeface="Arial" pitchFamily="34" charset="0"/>
              <a:cs typeface="Arial" pitchFamily="34" charset="0"/>
            </a:endParaRPr>
          </a:p>
        </p:txBody>
      </p:sp>
      <p:pic>
        <p:nvPicPr>
          <p:cNvPr id="5" name="Picture 9" descr="http://blog.opovo.com.br/correiotrabalhista/wp-content/uploads/sites/18/2013/08/esocial-1374759873.png?c1c247"/>
          <p:cNvPicPr>
            <a:picLocks noChangeAspect="1" noChangeArrowheads="1"/>
          </p:cNvPicPr>
          <p:nvPr/>
        </p:nvPicPr>
        <p:blipFill>
          <a:blip r:embed="rId4" cstate="print"/>
          <a:srcRect/>
          <a:stretch>
            <a:fillRect/>
          </a:stretch>
        </p:blipFill>
        <p:spPr bwMode="auto">
          <a:xfrm>
            <a:off x="6012160" y="1268760"/>
            <a:ext cx="2952328" cy="2279816"/>
          </a:xfrm>
          <a:prstGeom prst="rect">
            <a:avLst/>
          </a:prstGeom>
          <a:noFill/>
        </p:spPr>
      </p:pic>
      <p:sp>
        <p:nvSpPr>
          <p:cNvPr id="7" name="Título 1"/>
          <p:cNvSpPr>
            <a:spLocks noGrp="1"/>
          </p:cNvSpPr>
          <p:nvPr>
            <p:ph type="title" idx="4294967295"/>
          </p:nvPr>
        </p:nvSpPr>
        <p:spPr>
          <a:xfrm>
            <a:off x="0" y="1052736"/>
            <a:ext cx="3600450" cy="561975"/>
          </a:xfrm>
          <a:prstGeom prst="rect">
            <a:avLst/>
          </a:prstGeom>
        </p:spPr>
        <p:txBody>
          <a:bodyPr/>
          <a:lstStyle/>
          <a:p>
            <a:pPr algn="ctr"/>
            <a:r>
              <a:rPr lang="pt-BR" sz="4800" u="sng" dirty="0" smtClean="0">
                <a:solidFill>
                  <a:srgbClr val="C00000"/>
                </a:solidFill>
                <a:effectLst>
                  <a:outerShdw blurRad="38100" dist="38100" dir="2700000" algn="tl">
                    <a:srgbClr val="000000">
                      <a:alpha val="43137"/>
                    </a:srgbClr>
                  </a:outerShdw>
                </a:effectLst>
                <a:latin typeface="Algerian" pitchFamily="82" charset="0"/>
              </a:rPr>
              <a:t>AULA 02</a:t>
            </a:r>
            <a:r>
              <a:rPr lang="pt-BR" sz="3600" u="sng" dirty="0" smtClean="0">
                <a:solidFill>
                  <a:srgbClr val="C00000"/>
                </a:solidFill>
                <a:effectLst>
                  <a:outerShdw blurRad="38100" dist="38100" dir="2700000" algn="tl">
                    <a:srgbClr val="000000">
                      <a:alpha val="43137"/>
                    </a:srgbClr>
                  </a:outerShdw>
                </a:effectLst>
                <a:latin typeface="Algerian" pitchFamily="82" charset="0"/>
              </a:rPr>
              <a:t>:</a:t>
            </a:r>
            <a:endParaRPr lang="pt-BR" sz="3600" u="sng" dirty="0">
              <a:solidFill>
                <a:srgbClr val="C00000"/>
              </a:solidFill>
              <a:effectLst>
                <a:outerShdw blurRad="38100" dist="38100" dir="2700000" algn="tl">
                  <a:srgbClr val="000000">
                    <a:alpha val="43137"/>
                  </a:srgbClr>
                </a:outerShdw>
              </a:effectLst>
              <a:latin typeface="Algerian" pitchFamily="82" charset="0"/>
            </a:endParaRPr>
          </a:p>
        </p:txBody>
      </p:sp>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9" name="Retângulo 8"/>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10" name="Retângulo 9"/>
          <p:cNvSpPr/>
          <p:nvPr/>
        </p:nvSpPr>
        <p:spPr>
          <a:xfrm>
            <a:off x="1043608" y="1340768"/>
            <a:ext cx="4572000" cy="369332"/>
          </a:xfrm>
          <a:prstGeom prst="rect">
            <a:avLst/>
          </a:prstGeom>
        </p:spPr>
        <p:txBody>
          <a:bodyPr>
            <a:spAutoFit/>
          </a:bodyPr>
          <a:lstStyle/>
          <a:p>
            <a:r>
              <a:rPr lang="pt-BR" b="1" dirty="0" smtClean="0">
                <a:solidFill>
                  <a:schemeClr val="accent4">
                    <a:lumMod val="75000"/>
                  </a:schemeClr>
                </a:solidFill>
              </a:rPr>
              <a:t>Folha de Pagamento e suas Implicações</a:t>
            </a:r>
          </a:p>
        </p:txBody>
      </p:sp>
      <p:sp>
        <p:nvSpPr>
          <p:cNvPr id="15" name="Retângulo 14"/>
          <p:cNvSpPr/>
          <p:nvPr/>
        </p:nvSpPr>
        <p:spPr>
          <a:xfrm>
            <a:off x="179512" y="2699042"/>
            <a:ext cx="8856984" cy="3970318"/>
          </a:xfrm>
          <a:prstGeom prst="rect">
            <a:avLst/>
          </a:prstGeom>
        </p:spPr>
        <p:txBody>
          <a:bodyPr wrap="square">
            <a:spAutoFit/>
          </a:bodyPr>
          <a:lstStyle/>
          <a:p>
            <a:pPr algn="just"/>
            <a:r>
              <a:rPr lang="pt-BR" dirty="0" smtClean="0"/>
              <a:t>A partir desta necessidade básica que é estabelecida a relação entre o empregador e o empregado, celebrada por meio de um contrato de trabalho.</a:t>
            </a:r>
          </a:p>
          <a:p>
            <a:pPr algn="just"/>
            <a:endParaRPr lang="pt-BR" dirty="0" smtClean="0"/>
          </a:p>
          <a:p>
            <a:pPr algn="just"/>
            <a:r>
              <a:rPr lang="pt-BR" dirty="0" smtClean="0"/>
              <a:t>O Contrato de Trabalho passa a existir a partir do momento em que é formalizada a relação entre empregador e empregado, por meio de um documento oficial contendo cláusulas de deveres e direitos para ambos. Uma vez firmado o contrato de trabalho, o empregado faz jus ao salário em contrapartida ao trabalho desempenhado. </a:t>
            </a:r>
          </a:p>
          <a:p>
            <a:pPr algn="just"/>
            <a:endParaRPr lang="pt-BR" dirty="0" smtClean="0"/>
          </a:p>
          <a:p>
            <a:pPr algn="just"/>
            <a:r>
              <a:rPr lang="pt-BR" dirty="0" smtClean="0"/>
              <a:t>Mensalmente e, especialmente no Brasil, as empresas precisam pagar os seus funcionários e uma série de implicações surge em meio a esta demanda. </a:t>
            </a:r>
          </a:p>
          <a:p>
            <a:pPr algn="just"/>
            <a:endParaRPr lang="pt-BR" dirty="0" smtClean="0"/>
          </a:p>
          <a:p>
            <a:pPr algn="just"/>
            <a:r>
              <a:rPr lang="pt-BR" dirty="0" smtClean="0"/>
              <a:t>É certo que muitas empresas não contratam seus funcionários apenas como mensalistas, outras contratam por horas de trabalho, outras empresas remuneram por dia, e assim sucessivamente. </a:t>
            </a:r>
            <a:endParaRPr lang="pt-BR" dirty="0"/>
          </a:p>
        </p:txBody>
      </p:sp>
      <p:pic>
        <p:nvPicPr>
          <p:cNvPr id="16" name="Picture 2" descr="Imagem relacionada"/>
          <p:cNvPicPr>
            <a:picLocks noChangeAspect="1" noChangeArrowheads="1"/>
          </p:cNvPicPr>
          <p:nvPr/>
        </p:nvPicPr>
        <p:blipFill>
          <a:blip r:embed="rId3" cstate="print"/>
          <a:srcRect/>
          <a:stretch>
            <a:fillRect/>
          </a:stretch>
        </p:blipFill>
        <p:spPr bwMode="auto">
          <a:xfrm>
            <a:off x="7624337" y="979158"/>
            <a:ext cx="1423868" cy="1297714"/>
          </a:xfrm>
          <a:prstGeom prst="rect">
            <a:avLst/>
          </a:prstGeom>
          <a:noFill/>
        </p:spPr>
      </p:pic>
      <p:sp>
        <p:nvSpPr>
          <p:cNvPr id="17" name="Retângulo 16"/>
          <p:cNvSpPr/>
          <p:nvPr/>
        </p:nvSpPr>
        <p:spPr>
          <a:xfrm>
            <a:off x="179512" y="1700808"/>
            <a:ext cx="7488832" cy="923330"/>
          </a:xfrm>
          <a:prstGeom prst="rect">
            <a:avLst/>
          </a:prstGeom>
        </p:spPr>
        <p:txBody>
          <a:bodyPr wrap="square">
            <a:spAutoFit/>
          </a:bodyPr>
          <a:lstStyle/>
          <a:p>
            <a:pPr algn="just"/>
            <a:r>
              <a:rPr lang="pt-BR" dirty="0" smtClean="0"/>
              <a:t>As empresas, de forma geral, necessitam da mão de obra de seus colaboradores para que possam ser executadas tarefas diárias e o negócio possa ser operacionalizado. </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9" name="Retângulo 8"/>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10" name="Retângulo 9"/>
          <p:cNvSpPr/>
          <p:nvPr/>
        </p:nvSpPr>
        <p:spPr>
          <a:xfrm>
            <a:off x="1043608" y="1340768"/>
            <a:ext cx="4572000" cy="369332"/>
          </a:xfrm>
          <a:prstGeom prst="rect">
            <a:avLst/>
          </a:prstGeom>
        </p:spPr>
        <p:txBody>
          <a:bodyPr>
            <a:spAutoFit/>
          </a:bodyPr>
          <a:lstStyle/>
          <a:p>
            <a:r>
              <a:rPr lang="pt-BR" b="1" dirty="0" smtClean="0">
                <a:solidFill>
                  <a:schemeClr val="accent4">
                    <a:lumMod val="75000"/>
                  </a:schemeClr>
                </a:solidFill>
              </a:rPr>
              <a:t>Folha de Pagamento e suas Implicações</a:t>
            </a:r>
          </a:p>
        </p:txBody>
      </p:sp>
      <p:sp>
        <p:nvSpPr>
          <p:cNvPr id="15" name="Retângulo 14"/>
          <p:cNvSpPr/>
          <p:nvPr/>
        </p:nvSpPr>
        <p:spPr>
          <a:xfrm>
            <a:off x="179512" y="2555026"/>
            <a:ext cx="8856984" cy="3970318"/>
          </a:xfrm>
          <a:prstGeom prst="rect">
            <a:avLst/>
          </a:prstGeom>
        </p:spPr>
        <p:txBody>
          <a:bodyPr wrap="square">
            <a:spAutoFit/>
          </a:bodyPr>
          <a:lstStyle/>
          <a:p>
            <a:pPr algn="just"/>
            <a:r>
              <a:rPr lang="pt-BR" dirty="0" smtClean="0"/>
              <a:t>Para que a empresa possa efetuar o pagamento do salário ao seu quadro funcional, é necessário que seja processada uma rotina de cálculos referente à “Folha de Pagamentos”.</a:t>
            </a:r>
          </a:p>
          <a:p>
            <a:pPr algn="just"/>
            <a:endParaRPr lang="pt-BR" dirty="0" smtClean="0"/>
          </a:p>
          <a:p>
            <a:pPr algn="just"/>
            <a:r>
              <a:rPr lang="pt-BR" dirty="0" smtClean="0"/>
              <a:t>Esta rotina é responsável por efetuar cálculos de vencimentos e descontos dos colaboradores, além de evidenciar de tributos incidentes no processo. A folha de pagamentos é obrigatória para fins trabalhistas e previdenciários e a sua ausência (ou existência de erros e inconsistências) é passível de penalidades.</a:t>
            </a:r>
          </a:p>
          <a:p>
            <a:pPr algn="just"/>
            <a:endParaRPr lang="pt-BR" dirty="0" smtClean="0"/>
          </a:p>
          <a:p>
            <a:pPr algn="just"/>
            <a:r>
              <a:rPr lang="pt-BR" dirty="0" smtClean="0"/>
              <a:t>Neste contexto, para que ocorra o fechamento da rotina de folha, é necessário formalizar um processo de fechamento. </a:t>
            </a:r>
          </a:p>
          <a:p>
            <a:pPr algn="just"/>
            <a:endParaRPr lang="pt-BR" dirty="0" smtClean="0"/>
          </a:p>
          <a:p>
            <a:pPr algn="just"/>
            <a:r>
              <a:rPr lang="pt-BR" dirty="0" smtClean="0"/>
              <a:t>Neste processo, o primeiro passo já ocorreu – que é a realização do contrato, já os próximos passos estão relacionados a uma série de documentações e providências a serem tomadas para conclusão do fechamento. </a:t>
            </a:r>
            <a:endParaRPr lang="pt-BR" dirty="0"/>
          </a:p>
        </p:txBody>
      </p:sp>
      <p:sp>
        <p:nvSpPr>
          <p:cNvPr id="12" name="Retângulo 11"/>
          <p:cNvSpPr/>
          <p:nvPr/>
        </p:nvSpPr>
        <p:spPr>
          <a:xfrm>
            <a:off x="251520" y="1844824"/>
            <a:ext cx="7416824" cy="646331"/>
          </a:xfrm>
          <a:prstGeom prst="rect">
            <a:avLst/>
          </a:prstGeom>
        </p:spPr>
        <p:txBody>
          <a:bodyPr wrap="square">
            <a:spAutoFit/>
          </a:bodyPr>
          <a:lstStyle/>
          <a:p>
            <a:pPr algn="just"/>
            <a:r>
              <a:rPr lang="pt-BR" dirty="0" smtClean="0"/>
              <a:t>No tocante à forma de pagamento, muitas companhias efetuam pagamentos semanais, outras apenas fazem o pagamento dos adiantamentos salariais.</a:t>
            </a:r>
          </a:p>
        </p:txBody>
      </p:sp>
      <p:pic>
        <p:nvPicPr>
          <p:cNvPr id="14" name="Picture 2" descr="Imagem relacionada"/>
          <p:cNvPicPr>
            <a:picLocks noChangeAspect="1" noChangeArrowheads="1"/>
          </p:cNvPicPr>
          <p:nvPr/>
        </p:nvPicPr>
        <p:blipFill>
          <a:blip r:embed="rId3" cstate="print"/>
          <a:srcRect/>
          <a:stretch>
            <a:fillRect/>
          </a:stretch>
        </p:blipFill>
        <p:spPr bwMode="auto">
          <a:xfrm>
            <a:off x="7624337" y="979158"/>
            <a:ext cx="1423868" cy="1297714"/>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8" name="Picture 2" descr="Imagem relacionada"/>
          <p:cNvPicPr>
            <a:picLocks noChangeAspect="1" noChangeArrowheads="1"/>
          </p:cNvPicPr>
          <p:nvPr/>
        </p:nvPicPr>
        <p:blipFill>
          <a:blip r:embed="rId3" cstate="print"/>
          <a:srcRect/>
          <a:stretch>
            <a:fillRect/>
          </a:stretch>
        </p:blipFill>
        <p:spPr bwMode="auto">
          <a:xfrm>
            <a:off x="7884369" y="908720"/>
            <a:ext cx="1163836" cy="863837"/>
          </a:xfrm>
          <a:prstGeom prst="rect">
            <a:avLst/>
          </a:prstGeom>
          <a:noFill/>
        </p:spPr>
      </p:pic>
      <p:sp>
        <p:nvSpPr>
          <p:cNvPr id="9" name="Retângulo 8"/>
          <p:cNvSpPr/>
          <p:nvPr/>
        </p:nvSpPr>
        <p:spPr>
          <a:xfrm>
            <a:off x="1043608" y="1340768"/>
            <a:ext cx="6264696" cy="369332"/>
          </a:xfrm>
          <a:prstGeom prst="rect">
            <a:avLst/>
          </a:prstGeom>
        </p:spPr>
        <p:txBody>
          <a:bodyPr wrap="square">
            <a:spAutoFit/>
          </a:bodyPr>
          <a:lstStyle/>
          <a:p>
            <a:r>
              <a:rPr lang="pt-BR" b="1" dirty="0" smtClean="0">
                <a:solidFill>
                  <a:schemeClr val="accent4">
                    <a:lumMod val="75000"/>
                  </a:schemeClr>
                </a:solidFill>
              </a:rPr>
              <a:t>Entendendo Salários e Conceitos Complementares</a:t>
            </a:r>
          </a:p>
        </p:txBody>
      </p:sp>
      <p:sp>
        <p:nvSpPr>
          <p:cNvPr id="10" name="Retângulo 9"/>
          <p:cNvSpPr/>
          <p:nvPr/>
        </p:nvSpPr>
        <p:spPr>
          <a:xfrm>
            <a:off x="179512" y="1857013"/>
            <a:ext cx="8784976" cy="4524315"/>
          </a:xfrm>
          <a:prstGeom prst="rect">
            <a:avLst/>
          </a:prstGeom>
        </p:spPr>
        <p:txBody>
          <a:bodyPr wrap="square">
            <a:spAutoFit/>
          </a:bodyPr>
          <a:lstStyle/>
          <a:p>
            <a:pPr algn="just"/>
            <a:r>
              <a:rPr lang="pt-BR" dirty="0" smtClean="0"/>
              <a:t>O salário pode ser mensurado de formas distintas: por horas de trabalho, por dia, por semana, por mês – caracterizando proporções relacionadas a unidades de tempo. </a:t>
            </a:r>
          </a:p>
          <a:p>
            <a:pPr algn="just"/>
            <a:endParaRPr lang="pt-BR" dirty="0" smtClean="0"/>
          </a:p>
          <a:p>
            <a:pPr algn="just"/>
            <a:r>
              <a:rPr lang="pt-BR" dirty="0" smtClean="0"/>
              <a:t>Além desta medida, também pode ser mensurado com base em unidades produzidas ou por tarefa realizada. Há uma gama de verbas que incidem na ‘folha de pagamentos’. </a:t>
            </a:r>
          </a:p>
          <a:p>
            <a:pPr algn="just"/>
            <a:endParaRPr lang="pt-BR" dirty="0" smtClean="0"/>
          </a:p>
          <a:p>
            <a:pPr algn="just"/>
            <a:r>
              <a:rPr lang="pt-BR" dirty="0" smtClean="0"/>
              <a:t>Nesta seção, serão abordadas algumas delas, sua forma de cálculo e o impacto destas verbas nos impostos.</a:t>
            </a:r>
          </a:p>
          <a:p>
            <a:pPr algn="just"/>
            <a:endParaRPr lang="pt-BR" dirty="0" smtClean="0"/>
          </a:p>
          <a:p>
            <a:pPr algn="just"/>
            <a:r>
              <a:rPr lang="pt-BR" dirty="0" smtClean="0"/>
              <a:t>A metodologia mais comum de se calcular salários é a relacionada por tempo e, geralmente, mensal. Existem outros países em que as empresas remuneram seus empregados semanalmente, como o caso dos EUA (Estados Unidos). </a:t>
            </a:r>
          </a:p>
          <a:p>
            <a:pPr algn="just"/>
            <a:endParaRPr lang="pt-BR" dirty="0" smtClean="0"/>
          </a:p>
          <a:p>
            <a:pPr algn="just"/>
            <a:r>
              <a:rPr lang="pt-BR" dirty="0" smtClean="0"/>
              <a:t>Antes de se dar início ao cálculo de salários e apresentar as rotinas de fechamento de folha, é importante frisar que existem algumas diferenças conceituais, especialmente relacionadas a ‘salário’ e ‘remuneração’. </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8" name="Picture 2" descr="Imagem relacionada"/>
          <p:cNvPicPr>
            <a:picLocks noChangeAspect="1" noChangeArrowheads="1"/>
          </p:cNvPicPr>
          <p:nvPr/>
        </p:nvPicPr>
        <p:blipFill>
          <a:blip r:embed="rId3" cstate="print"/>
          <a:srcRect/>
          <a:stretch>
            <a:fillRect/>
          </a:stretch>
        </p:blipFill>
        <p:spPr bwMode="auto">
          <a:xfrm>
            <a:off x="7884369" y="908720"/>
            <a:ext cx="1163836" cy="863837"/>
          </a:xfrm>
          <a:prstGeom prst="rect">
            <a:avLst/>
          </a:prstGeom>
          <a:noFill/>
        </p:spPr>
      </p:pic>
      <p:sp>
        <p:nvSpPr>
          <p:cNvPr id="9" name="Retângulo 8"/>
          <p:cNvSpPr/>
          <p:nvPr/>
        </p:nvSpPr>
        <p:spPr>
          <a:xfrm>
            <a:off x="1043608" y="1340768"/>
            <a:ext cx="6264696" cy="369332"/>
          </a:xfrm>
          <a:prstGeom prst="rect">
            <a:avLst/>
          </a:prstGeom>
        </p:spPr>
        <p:txBody>
          <a:bodyPr wrap="square">
            <a:spAutoFit/>
          </a:bodyPr>
          <a:lstStyle/>
          <a:p>
            <a:r>
              <a:rPr lang="pt-BR" b="1" dirty="0" smtClean="0">
                <a:solidFill>
                  <a:schemeClr val="accent4">
                    <a:lumMod val="75000"/>
                  </a:schemeClr>
                </a:solidFill>
              </a:rPr>
              <a:t>Entendendo Salários e Conceitos Complementares</a:t>
            </a:r>
          </a:p>
        </p:txBody>
      </p:sp>
      <p:sp>
        <p:nvSpPr>
          <p:cNvPr id="10" name="Retângulo 9"/>
          <p:cNvSpPr/>
          <p:nvPr/>
        </p:nvSpPr>
        <p:spPr>
          <a:xfrm>
            <a:off x="107504" y="1796623"/>
            <a:ext cx="8928992" cy="3970318"/>
          </a:xfrm>
          <a:prstGeom prst="rect">
            <a:avLst/>
          </a:prstGeom>
        </p:spPr>
        <p:txBody>
          <a:bodyPr wrap="square">
            <a:spAutoFit/>
          </a:bodyPr>
          <a:lstStyle/>
          <a:p>
            <a:pPr algn="just"/>
            <a:r>
              <a:rPr lang="pt-BR" dirty="0" smtClean="0"/>
              <a:t>Entende-se como salário toda a contraprestação efetivamente devida ao empregado pelo trabalho ora desempenhado. Já a remuneração se refere a qualquer outra forma de pagamento como benefícios, adicionais, etc. </a:t>
            </a:r>
          </a:p>
          <a:p>
            <a:pPr algn="just"/>
            <a:endParaRPr lang="pt-BR" dirty="0" smtClean="0"/>
          </a:p>
          <a:p>
            <a:pPr algn="just"/>
            <a:r>
              <a:rPr lang="pt-BR" dirty="0" smtClean="0"/>
              <a:t>Portanto, pode-se dizer que todo salário é uma remuneração, contudo, nem toda remuneração é salário.</a:t>
            </a:r>
          </a:p>
          <a:p>
            <a:pPr algn="just"/>
            <a:endParaRPr lang="pt-BR" dirty="0" smtClean="0"/>
          </a:p>
          <a:p>
            <a:pPr algn="just"/>
            <a:r>
              <a:rPr lang="pt-BR" dirty="0" smtClean="0"/>
              <a:t>Além do salário, o empregado também pode receber outras remunerações atreladas ao desempenho de tarefas específicas, performance, ou a título benefícios. Em meio a estas remunerações, merecem destaque ‘as comissões’ e também as ‘horas extras’. </a:t>
            </a:r>
          </a:p>
          <a:p>
            <a:pPr algn="just"/>
            <a:endParaRPr lang="pt-BR" dirty="0" smtClean="0"/>
          </a:p>
          <a:p>
            <a:pPr algn="just"/>
            <a:r>
              <a:rPr lang="pt-BR" dirty="0" smtClean="0"/>
              <a:t>O pagamento de comissões está vinculado ao cumprimento, em geral, de metas de vendas – geralmente vendas líquidas recebidas. As comissões são calculadas e adicionadas do descanso semanal remunerado – DSR.</a:t>
            </a:r>
            <a:endParaRPr lang="pt-BR" dirty="0"/>
          </a:p>
        </p:txBody>
      </p:sp>
      <p:graphicFrame>
        <p:nvGraphicFramePr>
          <p:cNvPr id="12" name="Tabela 11"/>
          <p:cNvGraphicFramePr>
            <a:graphicFrameLocks noGrp="1"/>
          </p:cNvGraphicFramePr>
          <p:nvPr/>
        </p:nvGraphicFramePr>
        <p:xfrm>
          <a:off x="251520" y="5949280"/>
          <a:ext cx="8712968" cy="430530"/>
        </p:xfrm>
        <a:graphic>
          <a:graphicData uri="http://schemas.openxmlformats.org/drawingml/2006/table">
            <a:tbl>
              <a:tblPr/>
              <a:tblGrid>
                <a:gridCol w="8712968"/>
              </a:tblGrid>
              <a:tr h="0">
                <a:tc>
                  <a:txBody>
                    <a:bodyPr/>
                    <a:lstStyle/>
                    <a:p>
                      <a:pPr algn="ctr"/>
                      <a:r>
                        <a:rPr lang="pt-BR" sz="2200" b="1" u="sng" dirty="0" smtClean="0">
                          <a:solidFill>
                            <a:srgbClr val="CC3F5F"/>
                          </a:solidFill>
                          <a:effectLst>
                            <a:outerShdw blurRad="38100" dist="38100" dir="2700000" algn="tl">
                              <a:srgbClr val="000000">
                                <a:alpha val="43137"/>
                              </a:srgbClr>
                            </a:outerShdw>
                          </a:effectLst>
                          <a:latin typeface="Arial"/>
                        </a:rPr>
                        <a:t>O Descanso Semanal Remunerado já foi visto anteriormente.</a:t>
                      </a:r>
                      <a:endParaRPr lang="pt-BR" sz="2200" b="1" u="sng" dirty="0">
                        <a:solidFill>
                          <a:srgbClr val="CC3F5F"/>
                        </a:solidFill>
                        <a:effectLst>
                          <a:outerShdw blurRad="38100" dist="38100" dir="2700000" algn="tl">
                            <a:srgbClr val="000000">
                              <a:alpha val="43137"/>
                            </a:srgbClr>
                          </a:outerShdw>
                        </a:effectLst>
                        <a:latin typeface="Arial"/>
                      </a:endParaRPr>
                    </a:p>
                  </a:txBody>
                  <a:tcPr marT="47625" marB="476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9" name="Retângulo 8"/>
          <p:cNvSpPr/>
          <p:nvPr/>
        </p:nvSpPr>
        <p:spPr>
          <a:xfrm>
            <a:off x="1043608" y="1340768"/>
            <a:ext cx="6264696" cy="369332"/>
          </a:xfrm>
          <a:prstGeom prst="rect">
            <a:avLst/>
          </a:prstGeom>
        </p:spPr>
        <p:txBody>
          <a:bodyPr wrap="square">
            <a:spAutoFit/>
          </a:bodyPr>
          <a:lstStyle/>
          <a:p>
            <a:r>
              <a:rPr lang="pt-BR" b="1" dirty="0" smtClean="0">
                <a:solidFill>
                  <a:schemeClr val="accent4">
                    <a:lumMod val="75000"/>
                  </a:schemeClr>
                </a:solidFill>
              </a:rPr>
              <a:t>Entendendo Salários e Conceitos Complementares</a:t>
            </a:r>
          </a:p>
        </p:txBody>
      </p:sp>
      <p:sp>
        <p:nvSpPr>
          <p:cNvPr id="10" name="Retângulo 9"/>
          <p:cNvSpPr/>
          <p:nvPr/>
        </p:nvSpPr>
        <p:spPr>
          <a:xfrm>
            <a:off x="107504" y="4221088"/>
            <a:ext cx="8928992" cy="2031325"/>
          </a:xfrm>
          <a:prstGeom prst="rect">
            <a:avLst/>
          </a:prstGeom>
        </p:spPr>
        <p:txBody>
          <a:bodyPr wrap="square">
            <a:spAutoFit/>
          </a:bodyPr>
          <a:lstStyle/>
          <a:p>
            <a:pPr algn="just"/>
            <a:r>
              <a:rPr lang="pt-BR" dirty="0" smtClean="0"/>
              <a:t>As horas extras, por sua vez, representam a mão de obra suplementar ou extraordinária relacionada ao excedente de trabalho contratado. </a:t>
            </a:r>
          </a:p>
          <a:p>
            <a:pPr algn="just"/>
            <a:endParaRPr lang="pt-BR" dirty="0" smtClean="0"/>
          </a:p>
          <a:p>
            <a:pPr algn="just"/>
            <a:r>
              <a:rPr lang="pt-BR" dirty="0" smtClean="0"/>
              <a:t>É importante destacar que não se faz necessária a realização do trabalho, apenas a disponibilidade do empregado para o empregador já configura a hora extra.</a:t>
            </a:r>
          </a:p>
          <a:p>
            <a:pPr algn="just"/>
            <a:endParaRPr lang="pt-BR" dirty="0" smtClean="0"/>
          </a:p>
          <a:p>
            <a:pPr algn="just"/>
            <a:r>
              <a:rPr lang="pt-BR" dirty="0" smtClean="0"/>
              <a:t>Em meio ao grupo de remunerações existe uma verba conhecida como salário família. </a:t>
            </a:r>
          </a:p>
        </p:txBody>
      </p:sp>
      <p:pic>
        <p:nvPicPr>
          <p:cNvPr id="12" name="Picture 2" descr="Imagem relacionada"/>
          <p:cNvPicPr>
            <a:picLocks noChangeAspect="1" noChangeArrowheads="1"/>
          </p:cNvPicPr>
          <p:nvPr/>
        </p:nvPicPr>
        <p:blipFill>
          <a:blip r:embed="rId3" cstate="print"/>
          <a:srcRect/>
          <a:stretch>
            <a:fillRect/>
          </a:stretch>
        </p:blipFill>
        <p:spPr bwMode="auto">
          <a:xfrm>
            <a:off x="7236296" y="908720"/>
            <a:ext cx="1811909" cy="1344858"/>
          </a:xfrm>
          <a:prstGeom prst="rect">
            <a:avLst/>
          </a:prstGeom>
          <a:noFill/>
        </p:spPr>
      </p:pic>
      <p:sp>
        <p:nvSpPr>
          <p:cNvPr id="14" name="Retângulo 13"/>
          <p:cNvSpPr/>
          <p:nvPr/>
        </p:nvSpPr>
        <p:spPr>
          <a:xfrm>
            <a:off x="179512" y="2276872"/>
            <a:ext cx="8784976" cy="1754326"/>
          </a:xfrm>
          <a:prstGeom prst="rect">
            <a:avLst/>
          </a:prstGeom>
          <a:solidFill>
            <a:schemeClr val="tx2">
              <a:lumMod val="20000"/>
              <a:lumOff val="80000"/>
            </a:schemeClr>
          </a:solidFill>
          <a:ln w="12700">
            <a:solidFill>
              <a:schemeClr val="tx1"/>
            </a:solidFill>
          </a:ln>
        </p:spPr>
        <p:txBody>
          <a:bodyPr wrap="square">
            <a:spAutoFit/>
          </a:bodyPr>
          <a:lstStyle/>
          <a:p>
            <a:pPr algn="just"/>
            <a:r>
              <a:rPr lang="pt-BR" dirty="0" smtClean="0"/>
              <a:t>Esta verba é extremamente importante no cálculo dos salários, uma vez que a mesma representa uma remuneração do empregado ainda que ele não esteja trabalhando. Por exemplo, quando uma empresa contrata um funcionário por um salário de $10.000 reais mensais, ela o remunera, inclusive, nos momentos em que ele estiver em descanso, por isso o termo ‘descanso semanal remunerado’. Esta verba possui efeitos sobre as comissões e também sobre as horas extras.	</a:t>
            </a:r>
          </a:p>
        </p:txBody>
      </p:sp>
      <p:graphicFrame>
        <p:nvGraphicFramePr>
          <p:cNvPr id="15" name="Tabela 14"/>
          <p:cNvGraphicFramePr>
            <a:graphicFrameLocks noGrp="1"/>
          </p:cNvGraphicFramePr>
          <p:nvPr/>
        </p:nvGraphicFramePr>
        <p:xfrm>
          <a:off x="467544" y="1700808"/>
          <a:ext cx="4680520" cy="430530"/>
        </p:xfrm>
        <a:graphic>
          <a:graphicData uri="http://schemas.openxmlformats.org/drawingml/2006/table">
            <a:tbl>
              <a:tblPr/>
              <a:tblGrid>
                <a:gridCol w="4680520"/>
              </a:tblGrid>
              <a:tr h="0">
                <a:tc>
                  <a:txBody>
                    <a:bodyPr/>
                    <a:lstStyle/>
                    <a:p>
                      <a:pPr algn="ctr"/>
                      <a:r>
                        <a:rPr lang="pt-BR" sz="2200" b="1" u="sng" dirty="0" smtClean="0">
                          <a:solidFill>
                            <a:srgbClr val="CC3F5F"/>
                          </a:solidFill>
                          <a:effectLst>
                            <a:outerShdw blurRad="38100" dist="38100" dir="2700000" algn="tl">
                              <a:srgbClr val="000000">
                                <a:alpha val="43137"/>
                              </a:srgbClr>
                            </a:outerShdw>
                          </a:effectLst>
                          <a:latin typeface="Arial"/>
                        </a:rPr>
                        <a:t>Descanso Semanal Remunerado.</a:t>
                      </a:r>
                      <a:endParaRPr lang="pt-BR" sz="2200" b="1" u="sng" dirty="0">
                        <a:solidFill>
                          <a:srgbClr val="CC3F5F"/>
                        </a:solidFill>
                        <a:effectLst>
                          <a:outerShdw blurRad="38100" dist="38100" dir="2700000" algn="tl">
                            <a:srgbClr val="000000">
                              <a:alpha val="43137"/>
                            </a:srgbClr>
                          </a:outerShdw>
                        </a:effectLst>
                        <a:latin typeface="Arial"/>
                      </a:endParaRPr>
                    </a:p>
                  </a:txBody>
                  <a:tcPr marT="47625" marB="47625" anchor="ctr">
                    <a:lnL>
                      <a:noFill/>
                    </a:lnL>
                    <a:lnR>
                      <a:noFill/>
                    </a:lnR>
                    <a:lnT>
                      <a:noFill/>
                    </a:lnT>
                    <a:lnB>
                      <a:noFill/>
                    </a:lnB>
                    <a:noFill/>
                  </a:tcPr>
                </a:tc>
              </a:tr>
            </a:tbl>
          </a:graphicData>
        </a:graphic>
      </p:graphicFrame>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9" name="Retângulo 8"/>
          <p:cNvSpPr/>
          <p:nvPr/>
        </p:nvSpPr>
        <p:spPr>
          <a:xfrm>
            <a:off x="1043608" y="1340768"/>
            <a:ext cx="6264696" cy="369332"/>
          </a:xfrm>
          <a:prstGeom prst="rect">
            <a:avLst/>
          </a:prstGeom>
        </p:spPr>
        <p:txBody>
          <a:bodyPr wrap="square">
            <a:spAutoFit/>
          </a:bodyPr>
          <a:lstStyle/>
          <a:p>
            <a:r>
              <a:rPr lang="pt-BR" b="1" dirty="0" smtClean="0">
                <a:solidFill>
                  <a:schemeClr val="accent4">
                    <a:lumMod val="75000"/>
                  </a:schemeClr>
                </a:solidFill>
              </a:rPr>
              <a:t>Entendendo Salários e Conceitos Complementares</a:t>
            </a:r>
          </a:p>
        </p:txBody>
      </p:sp>
      <p:sp>
        <p:nvSpPr>
          <p:cNvPr id="10" name="Retângulo 9"/>
          <p:cNvSpPr/>
          <p:nvPr/>
        </p:nvSpPr>
        <p:spPr>
          <a:xfrm>
            <a:off x="107504" y="1700808"/>
            <a:ext cx="8928992" cy="2616101"/>
          </a:xfrm>
          <a:prstGeom prst="rect">
            <a:avLst/>
          </a:prstGeom>
        </p:spPr>
        <p:txBody>
          <a:bodyPr wrap="square">
            <a:spAutoFit/>
          </a:bodyPr>
          <a:lstStyle/>
          <a:p>
            <a:pPr algn="just"/>
            <a:r>
              <a:rPr lang="pt-BR" dirty="0" smtClean="0"/>
              <a:t>O salário família é um benefício concedido pelo governo brasileiro desde a década de 60 para aqueles trabalhadores que possuem salários dentro de um valor limite estabelecido por lei, que varia conforme o número de filhos. É importante destacar que o trabalhador recebe o benefício até que os filhos completem 14 anos, conforme previsão legal.</a:t>
            </a:r>
          </a:p>
          <a:p>
            <a:pPr algn="just"/>
            <a:endParaRPr lang="pt-BR" sz="1000" dirty="0" smtClean="0"/>
          </a:p>
          <a:p>
            <a:pPr algn="just"/>
            <a:r>
              <a:rPr lang="pt-BR" dirty="0" smtClean="0"/>
              <a:t>Esta verba é paga pelo empregador juntamente com o salário e é deduzida na guia de INSS do mesmo exercício. Pode-se notar, neste caso, que o governo não desembolsa, efetivamente o benefício, apenas deixa de receber o valor correspondente na guia de arrecadação.</a:t>
            </a:r>
          </a:p>
          <a:p>
            <a:pPr algn="just"/>
            <a:endParaRPr lang="pt-BR" sz="1000" dirty="0" smtClean="0"/>
          </a:p>
          <a:p>
            <a:pPr algn="just">
              <a:buFont typeface="Wingdings" pitchFamily="2" charset="2"/>
              <a:buChar char="ü"/>
            </a:pPr>
            <a:r>
              <a:rPr lang="pt-BR" b="1" dirty="0" smtClean="0">
                <a:solidFill>
                  <a:schemeClr val="accent4">
                    <a:lumMod val="75000"/>
                  </a:schemeClr>
                </a:solidFill>
                <a:effectLst>
                  <a:outerShdw blurRad="38100" dist="38100" dir="2700000" algn="tl">
                    <a:srgbClr val="000000">
                      <a:alpha val="43137"/>
                    </a:srgbClr>
                  </a:outerShdw>
                </a:effectLst>
              </a:rPr>
              <a:t>A tabela atualizada para pagamento de salário família:</a:t>
            </a:r>
            <a:endParaRPr lang="pt-BR" b="1" dirty="0">
              <a:solidFill>
                <a:schemeClr val="accent4">
                  <a:lumMod val="75000"/>
                </a:schemeClr>
              </a:solidFill>
              <a:effectLst>
                <a:outerShdw blurRad="38100" dist="38100" dir="2700000" algn="tl">
                  <a:srgbClr val="000000">
                    <a:alpha val="43137"/>
                  </a:srgbClr>
                </a:outerShdw>
              </a:effectLst>
            </a:endParaRPr>
          </a:p>
        </p:txBody>
      </p:sp>
      <p:pic>
        <p:nvPicPr>
          <p:cNvPr id="12" name="Picture 2" descr="Imagem relacionada"/>
          <p:cNvPicPr>
            <a:picLocks noChangeAspect="1" noChangeArrowheads="1"/>
          </p:cNvPicPr>
          <p:nvPr/>
        </p:nvPicPr>
        <p:blipFill>
          <a:blip r:embed="rId3" cstate="print"/>
          <a:srcRect/>
          <a:stretch>
            <a:fillRect/>
          </a:stretch>
        </p:blipFill>
        <p:spPr bwMode="auto">
          <a:xfrm>
            <a:off x="7884369" y="908720"/>
            <a:ext cx="1163836" cy="863837"/>
          </a:xfrm>
          <a:prstGeom prst="rect">
            <a:avLst/>
          </a:prstGeom>
          <a:noFill/>
        </p:spPr>
      </p:pic>
      <p:graphicFrame>
        <p:nvGraphicFramePr>
          <p:cNvPr id="15" name="Tabela 14"/>
          <p:cNvGraphicFramePr>
            <a:graphicFrameLocks noGrp="1"/>
          </p:cNvGraphicFramePr>
          <p:nvPr/>
        </p:nvGraphicFramePr>
        <p:xfrm>
          <a:off x="107504" y="4293095"/>
          <a:ext cx="8856984" cy="2277351"/>
        </p:xfrm>
        <a:graphic>
          <a:graphicData uri="http://schemas.openxmlformats.org/drawingml/2006/table">
            <a:tbl>
              <a:tblPr/>
              <a:tblGrid>
                <a:gridCol w="4025497"/>
                <a:gridCol w="2814285"/>
                <a:gridCol w="2017202"/>
              </a:tblGrid>
              <a:tr h="250400">
                <a:tc>
                  <a:txBody>
                    <a:bodyPr/>
                    <a:lstStyle/>
                    <a:p>
                      <a:pPr algn="ctr" fontAlgn="b"/>
                      <a:r>
                        <a:rPr lang="pt-BR" sz="1600" b="1" i="0" u="none" strike="noStrike" dirty="0">
                          <a:solidFill>
                            <a:srgbClr val="000000"/>
                          </a:solidFill>
                          <a:latin typeface="Times New Roman"/>
                        </a:rPr>
                        <a:t>VIGÊNCIA</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pt-BR" sz="1600" b="1" i="0" u="none" strike="noStrike">
                          <a:solidFill>
                            <a:srgbClr val="000000"/>
                          </a:solidFill>
                          <a:latin typeface="Times New Roman"/>
                        </a:rPr>
                        <a:t>REMUNERAÇÃO</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algn="ctr" fontAlgn="b"/>
                      <a:r>
                        <a:rPr lang="pt-BR" sz="1600" b="1" i="0" u="none" strike="noStrike">
                          <a:solidFill>
                            <a:srgbClr val="000000"/>
                          </a:solidFill>
                          <a:latin typeface="Times New Roman"/>
                        </a:rPr>
                        <a:t>SALÁRIO FAMÍLIA</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38477">
                <a:tc>
                  <a:txBody>
                    <a:bodyPr/>
                    <a:lstStyle/>
                    <a:p>
                      <a:pPr algn="ctr" fontAlgn="b"/>
                      <a:r>
                        <a:rPr lang="pt-BR" sz="1600" b="1" i="0" u="none" strike="noStrike" dirty="0">
                          <a:solidFill>
                            <a:srgbClr val="000000"/>
                          </a:solidFill>
                          <a:latin typeface="Times New Roman"/>
                        </a:rPr>
                        <a:t>A Partir de 01/01/2018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0" u="none" strike="noStrike">
                          <a:solidFill>
                            <a:srgbClr val="000000"/>
                          </a:solidFill>
                          <a:latin typeface="Times New Roman"/>
                        </a:rPr>
                        <a:t>R$ 877,67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0" u="none" strike="noStrike">
                          <a:solidFill>
                            <a:srgbClr val="000000"/>
                          </a:solidFill>
                          <a:latin typeface="Times New Roman"/>
                        </a:rPr>
                        <a:t>R$ 45,00</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0400">
                <a:tc>
                  <a:txBody>
                    <a:bodyPr/>
                    <a:lstStyle/>
                    <a:p>
                      <a:pPr algn="ctr" fontAlgn="b"/>
                      <a:r>
                        <a:rPr lang="pt-BR" sz="1600" b="1" i="0" u="sng" strike="noStrike" dirty="0">
                          <a:solidFill>
                            <a:srgbClr val="0000FF"/>
                          </a:solidFill>
                          <a:latin typeface="Calibri"/>
                          <a:hlinkClick r:id="rId4" tooltip="Portaria Interministerial MPS/MF 19/2014"/>
                        </a:rPr>
                        <a:t>(Portaria Interministerial MTPS/MF 15/2018)</a:t>
                      </a:r>
                      <a:endParaRPr lang="pt-BR" sz="1600" b="1" i="0" u="sng" strike="noStrike" dirty="0">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0" u="none" strike="noStrike">
                          <a:solidFill>
                            <a:srgbClr val="000000"/>
                          </a:solidFill>
                          <a:latin typeface="Times New Roman"/>
                        </a:rPr>
                        <a:t>R$ 877,68 a R$ 1.319,18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0" u="none" strike="noStrike">
                          <a:solidFill>
                            <a:srgbClr val="000000"/>
                          </a:solidFill>
                          <a:latin typeface="Times New Roman"/>
                        </a:rPr>
                        <a:t>R$ 31,71</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8477">
                <a:tc>
                  <a:txBody>
                    <a:bodyPr/>
                    <a:lstStyle/>
                    <a:p>
                      <a:pPr algn="ctr" fontAlgn="b"/>
                      <a:r>
                        <a:rPr lang="pt-BR" sz="1600" b="1" i="1" u="none" strike="noStrike" dirty="0">
                          <a:solidFill>
                            <a:srgbClr val="000000"/>
                          </a:solidFill>
                          <a:latin typeface="Times New Roman"/>
                        </a:rPr>
                        <a:t>A Partir de 01/01/2017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1" u="none" strike="noStrike">
                          <a:solidFill>
                            <a:srgbClr val="000000"/>
                          </a:solidFill>
                          <a:latin typeface="Times New Roman"/>
                        </a:rPr>
                        <a:t>R$ 859,88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R$ 44,09</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0400">
                <a:tc>
                  <a:txBody>
                    <a:bodyPr/>
                    <a:lstStyle/>
                    <a:p>
                      <a:pPr algn="ctr" fontAlgn="b"/>
                      <a:r>
                        <a:rPr lang="pt-BR" sz="1600" b="1" i="0" u="sng" strike="noStrike" dirty="0">
                          <a:solidFill>
                            <a:srgbClr val="0000FF"/>
                          </a:solidFill>
                          <a:latin typeface="Calibri"/>
                          <a:hlinkClick r:id="rId5" tooltip="Portaria Interministerial MPS/MF 19/2014"/>
                        </a:rPr>
                        <a:t>(Portaria Interministerial MTPS/MF 8/2017)</a:t>
                      </a:r>
                      <a:endParaRPr lang="pt-BR" sz="1600" b="1" i="0" u="sng" strike="noStrike" dirty="0">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R$ 859,89 a R$ 1.292,43</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R$ 31,07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8477">
                <a:tc>
                  <a:txBody>
                    <a:bodyPr/>
                    <a:lstStyle/>
                    <a:p>
                      <a:pPr algn="ctr" fontAlgn="b"/>
                      <a:r>
                        <a:rPr lang="pt-BR" sz="1600" b="1" i="1" u="none" strike="noStrike">
                          <a:solidFill>
                            <a:srgbClr val="000000"/>
                          </a:solidFill>
                          <a:latin typeface="Times New Roman"/>
                        </a:rPr>
                        <a:t>A Partir de 01/01/2016</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1" u="none" strike="noStrike" dirty="0">
                          <a:solidFill>
                            <a:srgbClr val="000000"/>
                          </a:solidFill>
                          <a:latin typeface="Times New Roman"/>
                        </a:rPr>
                        <a:t>R$ 806,80</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R$ 41,37</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0400">
                <a:tc>
                  <a:txBody>
                    <a:bodyPr/>
                    <a:lstStyle/>
                    <a:p>
                      <a:pPr algn="ctr" fontAlgn="b"/>
                      <a:r>
                        <a:rPr lang="pt-BR" sz="1600" b="1" i="0" u="sng" strike="noStrike">
                          <a:solidFill>
                            <a:srgbClr val="0000FF"/>
                          </a:solidFill>
                          <a:latin typeface="Calibri"/>
                          <a:hlinkClick r:id="rId6" tooltip="Portaria Interministerial MPS/MF 19/2014"/>
                        </a:rPr>
                        <a:t>(Portaria Interministerial MTPS/MF 1/2016)</a:t>
                      </a:r>
                      <a:endParaRPr lang="pt-BR" sz="1600" b="1" i="0" u="sng" strike="noStrike">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R$ 806,81 a R$ 1.212,64</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R$ 29,16</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8477">
                <a:tc>
                  <a:txBody>
                    <a:bodyPr/>
                    <a:lstStyle/>
                    <a:p>
                      <a:pPr algn="ctr" fontAlgn="b"/>
                      <a:r>
                        <a:rPr lang="pt-BR" sz="1600" b="1" i="1" u="none" strike="noStrike">
                          <a:solidFill>
                            <a:srgbClr val="000000"/>
                          </a:solidFill>
                          <a:latin typeface="Times New Roman"/>
                        </a:rPr>
                        <a:t>A Partir de 01/01/2015</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pt-BR" sz="1600" b="1" i="1" u="none" strike="noStrike" dirty="0">
                          <a:solidFill>
                            <a:srgbClr val="000000"/>
                          </a:solidFill>
                          <a:latin typeface="Times New Roman"/>
                        </a:rPr>
                        <a:t>R$ 725,02</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a:solidFill>
                            <a:srgbClr val="000000"/>
                          </a:solidFill>
                          <a:latin typeface="Times New Roman"/>
                        </a:rPr>
                        <a:t>R$ 37,18</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0400">
                <a:tc>
                  <a:txBody>
                    <a:bodyPr/>
                    <a:lstStyle/>
                    <a:p>
                      <a:pPr algn="ctr" fontAlgn="b"/>
                      <a:r>
                        <a:rPr lang="pt-BR" sz="1600" b="1" i="0" u="sng" strike="noStrike">
                          <a:solidFill>
                            <a:srgbClr val="0000FF"/>
                          </a:solidFill>
                          <a:latin typeface="Calibri"/>
                          <a:hlinkClick r:id="rId7" tooltip="Portaria Interministerial MPS/MF 2/2012"/>
                        </a:rPr>
                        <a:t>(Portaria Interministerial MPS/MF 13/2015)</a:t>
                      </a:r>
                      <a:endParaRPr lang="pt-BR" sz="1600" b="1" i="0" u="sng" strike="noStrike">
                        <a:solidFill>
                          <a:srgbClr val="0000FF"/>
                        </a:solidFill>
                        <a:latin typeface="Calibri"/>
                      </a:endParaRP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R$ 725,03 a R$ 1.089,72</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b"/>
                      <a:r>
                        <a:rPr lang="pt-BR" sz="1600" b="1" i="1" u="none" strike="noStrike" dirty="0">
                          <a:solidFill>
                            <a:srgbClr val="000000"/>
                          </a:solidFill>
                          <a:latin typeface="Times New Roman"/>
                        </a:rPr>
                        <a:t>R$ 26,20</a:t>
                      </a:r>
                    </a:p>
                  </a:txBody>
                  <a:tcPr marL="9199" marR="9199" marT="9199"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7796213" y="1196975"/>
            <a:ext cx="1187450" cy="1511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5" name="Retângulo 4"/>
          <p:cNvSpPr/>
          <p:nvPr/>
        </p:nvSpPr>
        <p:spPr>
          <a:xfrm>
            <a:off x="0" y="6618288"/>
            <a:ext cx="3995738"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CaixaDeTexto 5"/>
          <p:cNvSpPr txBox="1"/>
          <p:nvPr/>
        </p:nvSpPr>
        <p:spPr>
          <a:xfrm>
            <a:off x="34925" y="1284734"/>
            <a:ext cx="4032250" cy="2000250"/>
          </a:xfrm>
          <a:prstGeom prst="rect">
            <a:avLst/>
          </a:prstGeom>
          <a:noFill/>
        </p:spPr>
        <p:txBody>
          <a:bodyPr>
            <a:spAutoFit/>
          </a:bodyPr>
          <a:lstStyle/>
          <a:p>
            <a:pPr algn="l" fontAlgn="auto">
              <a:spcBef>
                <a:spcPts val="0"/>
              </a:spcBef>
              <a:spcAft>
                <a:spcPts val="0"/>
              </a:spcAft>
              <a:buFontTx/>
              <a:buNone/>
              <a:defRPr/>
            </a:pPr>
            <a:r>
              <a:rPr lang="pt-BR" b="1" dirty="0">
                <a:solidFill>
                  <a:schemeClr val="bg1"/>
                </a:solidFill>
                <a:latin typeface="+mj-lt"/>
                <a:cs typeface="Arial" pitchFamily="34" charset="0"/>
              </a:rPr>
              <a:t> </a:t>
            </a:r>
            <a:r>
              <a:rPr lang="pt-BR" b="1" u="sng" dirty="0">
                <a:solidFill>
                  <a:schemeClr val="tx2"/>
                </a:solidFill>
                <a:effectLst>
                  <a:outerShdw blurRad="38100" dist="38100" dir="2700000" algn="tl">
                    <a:srgbClr val="000000">
                      <a:alpha val="43137"/>
                    </a:srgbClr>
                  </a:outerShdw>
                </a:effectLst>
                <a:latin typeface="+mj-lt"/>
                <a:cs typeface="Arial" pitchFamily="34" charset="0"/>
              </a:rPr>
              <a:t>NO SAVA </a:t>
            </a:r>
          </a:p>
          <a:p>
            <a:pPr algn="l" fontAlgn="auto">
              <a:spcBef>
                <a:spcPts val="0"/>
              </a:spcBef>
              <a:spcAft>
                <a:spcPts val="0"/>
              </a:spcAft>
              <a:buFontTx/>
              <a:buNone/>
              <a:defRPr/>
            </a:pPr>
            <a:endParaRPr lang="pt-BR" sz="1000" b="1" dirty="0">
              <a:solidFill>
                <a:schemeClr val="tx2"/>
              </a:solidFill>
              <a:latin typeface="+mj-lt"/>
              <a:cs typeface="Arial" pitchFamily="34" charset="0"/>
            </a:endParaRPr>
          </a:p>
          <a:p>
            <a:pPr algn="l" fontAlgn="auto">
              <a:spcBef>
                <a:spcPts val="0"/>
              </a:spcBef>
              <a:spcAft>
                <a:spcPts val="0"/>
              </a:spcAft>
              <a:buFontTx/>
              <a:buNone/>
              <a:defRPr/>
            </a:pPr>
            <a:r>
              <a:rPr lang="pt-BR" sz="2000" b="1" dirty="0">
                <a:solidFill>
                  <a:schemeClr val="tx2"/>
                </a:solidFill>
                <a:latin typeface="+mj-lt"/>
                <a:cs typeface="Arial" pitchFamily="34" charset="0"/>
              </a:rPr>
              <a:t>AMBIENTE DE APOIO VIRTUAL</a:t>
            </a:r>
          </a:p>
          <a:p>
            <a:pPr algn="l" fontAlgn="auto">
              <a:spcBef>
                <a:spcPts val="0"/>
              </a:spcBef>
              <a:spcAft>
                <a:spcPts val="0"/>
              </a:spcAft>
              <a:buFontTx/>
              <a:buNone/>
              <a:defRPr/>
            </a:pPr>
            <a:endParaRPr lang="pt-BR" sz="2000" b="1" dirty="0">
              <a:solidFill>
                <a:schemeClr val="tx2"/>
              </a:solidFill>
              <a:latin typeface="+mj-lt"/>
              <a:cs typeface="Arial" pitchFamily="34" charset="0"/>
            </a:endParaRPr>
          </a:p>
          <a:p>
            <a:pPr algn="l" fontAlgn="auto">
              <a:spcBef>
                <a:spcPts val="0"/>
              </a:spcBef>
              <a:spcAft>
                <a:spcPts val="0"/>
              </a:spcAft>
              <a:buFontTx/>
              <a:buNone/>
              <a:defRPr/>
            </a:pPr>
            <a:endParaRPr lang="pt-BR" sz="2000" b="1" dirty="0">
              <a:solidFill>
                <a:schemeClr val="tx2"/>
              </a:solidFill>
              <a:latin typeface="+mj-lt"/>
              <a:cs typeface="Arial" pitchFamily="34" charset="0"/>
            </a:endParaRPr>
          </a:p>
          <a:p>
            <a:pPr algn="l" fontAlgn="auto">
              <a:spcBef>
                <a:spcPts val="0"/>
              </a:spcBef>
              <a:spcAft>
                <a:spcPts val="0"/>
              </a:spcAft>
              <a:buFontTx/>
              <a:buNone/>
              <a:defRPr/>
            </a:pPr>
            <a:endParaRPr lang="pt-BR" sz="1000" b="1" dirty="0">
              <a:solidFill>
                <a:schemeClr val="tx2"/>
              </a:solidFill>
              <a:latin typeface="+mj-lt"/>
              <a:cs typeface="Arial" pitchFamily="34" charset="0"/>
            </a:endParaRPr>
          </a:p>
          <a:p>
            <a:pPr algn="l" fontAlgn="auto">
              <a:spcBef>
                <a:spcPts val="0"/>
              </a:spcBef>
              <a:spcAft>
                <a:spcPts val="0"/>
              </a:spcAft>
              <a:buFontTx/>
              <a:buNone/>
              <a:defRPr/>
            </a:pPr>
            <a:r>
              <a:rPr lang="pt-BR" sz="2000" b="1" dirty="0">
                <a:solidFill>
                  <a:schemeClr val="tx2"/>
                </a:solidFill>
                <a:latin typeface="+mj-lt"/>
                <a:cs typeface="Arial" pitchFamily="34" charset="0"/>
              </a:rPr>
              <a:t>NA PASTA DO PROFESSOR</a:t>
            </a:r>
          </a:p>
        </p:txBody>
      </p:sp>
      <p:pic>
        <p:nvPicPr>
          <p:cNvPr id="12294" name="Picture 6"/>
          <p:cNvPicPr>
            <a:picLocks noChangeAspect="1" noChangeArrowheads="1"/>
          </p:cNvPicPr>
          <p:nvPr/>
        </p:nvPicPr>
        <p:blipFill>
          <a:blip r:embed="rId2" cstate="print"/>
          <a:srcRect/>
          <a:stretch>
            <a:fillRect/>
          </a:stretch>
        </p:blipFill>
        <p:spPr bwMode="auto">
          <a:xfrm>
            <a:off x="0" y="3898900"/>
            <a:ext cx="4500563" cy="2554288"/>
          </a:xfrm>
          <a:prstGeom prst="rect">
            <a:avLst/>
          </a:prstGeom>
          <a:noFill/>
          <a:ln w="9525">
            <a:noFill/>
            <a:miter lim="800000"/>
            <a:headEnd/>
            <a:tailEnd/>
          </a:ln>
        </p:spPr>
      </p:pic>
      <p:pic>
        <p:nvPicPr>
          <p:cNvPr id="12295" name="Picture 11"/>
          <p:cNvPicPr>
            <a:picLocks noChangeAspect="1" noChangeArrowheads="1"/>
          </p:cNvPicPr>
          <p:nvPr/>
        </p:nvPicPr>
        <p:blipFill>
          <a:blip r:embed="rId3" cstate="print"/>
          <a:srcRect/>
          <a:stretch>
            <a:fillRect/>
          </a:stretch>
        </p:blipFill>
        <p:spPr bwMode="auto">
          <a:xfrm>
            <a:off x="5148263" y="5373688"/>
            <a:ext cx="3311525" cy="1150937"/>
          </a:xfrm>
          <a:prstGeom prst="rect">
            <a:avLst/>
          </a:prstGeom>
          <a:noFill/>
          <a:ln w="9525">
            <a:noFill/>
            <a:miter lim="800000"/>
            <a:headEnd/>
            <a:tailEnd/>
          </a:ln>
        </p:spPr>
      </p:pic>
      <p:sp>
        <p:nvSpPr>
          <p:cNvPr id="9" name="Seta para a direita 8"/>
          <p:cNvSpPr/>
          <p:nvPr/>
        </p:nvSpPr>
        <p:spPr>
          <a:xfrm>
            <a:off x="2411363" y="2060575"/>
            <a:ext cx="1152525"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0" name="Seta para baixo 9"/>
          <p:cNvSpPr/>
          <p:nvPr/>
        </p:nvSpPr>
        <p:spPr>
          <a:xfrm>
            <a:off x="900113" y="3212976"/>
            <a:ext cx="647700"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pic>
        <p:nvPicPr>
          <p:cNvPr id="12298" name="Picture 2"/>
          <p:cNvPicPr>
            <a:picLocks noChangeAspect="1" noChangeArrowheads="1"/>
          </p:cNvPicPr>
          <p:nvPr/>
        </p:nvPicPr>
        <p:blipFill>
          <a:blip r:embed="rId4" cstate="print"/>
          <a:srcRect/>
          <a:stretch>
            <a:fillRect/>
          </a:stretch>
        </p:blipFill>
        <p:spPr bwMode="auto">
          <a:xfrm>
            <a:off x="3779912" y="1378637"/>
            <a:ext cx="5268838" cy="3699776"/>
          </a:xfrm>
          <a:prstGeom prst="rect">
            <a:avLst/>
          </a:prstGeom>
          <a:noFill/>
          <a:ln w="9525">
            <a:noFill/>
            <a:miter lim="800000"/>
            <a:headEnd/>
            <a:tailEnd/>
          </a:ln>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smtClean="0">
                <a:ln>
                  <a:noFill/>
                </a:ln>
                <a:solidFill>
                  <a:schemeClr val="bg1"/>
                </a:solidFill>
                <a:effectLst/>
                <a:uLnTx/>
                <a:uFillTx/>
                <a:latin typeface="+mj-lt"/>
                <a:ea typeface="+mj-ea"/>
                <a:cs typeface="+mj-cs"/>
              </a:rPr>
            </a:br>
            <a:r>
              <a:rPr kumimoji="0" lang="pt-BR" sz="2400" b="1" i="0" u="none" strike="noStrike" kern="1200" cap="none" spc="0" normalizeH="0" baseline="0" noProof="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3" name="CaixaDeTexto 12"/>
          <p:cNvSpPr txBox="1"/>
          <p:nvPr/>
        </p:nvSpPr>
        <p:spPr>
          <a:xfrm>
            <a:off x="0" y="980728"/>
            <a:ext cx="6408738" cy="369332"/>
          </a:xfrm>
          <a:prstGeom prst="rect">
            <a:avLst/>
          </a:prstGeom>
          <a:noFill/>
        </p:spPr>
        <p:txBody>
          <a:bodyPr>
            <a:spAutoFit/>
          </a:bodyPr>
          <a:lstStyle/>
          <a:p>
            <a:pPr algn="l" fontAlgn="auto">
              <a:spcBef>
                <a:spcPts val="0"/>
              </a:spcBef>
              <a:spcAft>
                <a:spcPts val="0"/>
              </a:spcAft>
              <a:buFontTx/>
              <a:buNone/>
              <a:defRPr/>
            </a:pPr>
            <a:r>
              <a:rPr lang="pt-BR" b="1" dirty="0">
                <a:solidFill>
                  <a:schemeClr val="bg1"/>
                </a:solidFill>
                <a:latin typeface="+mj-lt"/>
                <a:cs typeface="Arial" pitchFamily="34" charset="0"/>
              </a:rPr>
              <a:t> </a:t>
            </a:r>
            <a:r>
              <a:rPr lang="pt-BR" b="1" dirty="0">
                <a:solidFill>
                  <a:schemeClr val="tx2"/>
                </a:solidFill>
                <a:latin typeface="+mj-lt"/>
                <a:cs typeface="Arial" pitchFamily="34" charset="0"/>
              </a:rPr>
              <a:t>ACESSO AO MATERIAL DE APOIO À DISCIPLINA</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6" name="Retângulo 5"/>
          <p:cNvSpPr/>
          <p:nvPr/>
        </p:nvSpPr>
        <p:spPr>
          <a:xfrm>
            <a:off x="827584" y="1340768"/>
            <a:ext cx="4572000" cy="369332"/>
          </a:xfrm>
          <a:prstGeom prst="rect">
            <a:avLst/>
          </a:prstGeom>
        </p:spPr>
        <p:txBody>
          <a:bodyPr>
            <a:spAutoFit/>
          </a:bodyPr>
          <a:lstStyle/>
          <a:p>
            <a:r>
              <a:rPr lang="pt-BR" b="1" dirty="0" smtClean="0">
                <a:solidFill>
                  <a:schemeClr val="accent6">
                    <a:lumMod val="50000"/>
                  </a:schemeClr>
                </a:solidFill>
              </a:rPr>
              <a:t>Remuneração Fixa e Variável</a:t>
            </a:r>
          </a:p>
        </p:txBody>
      </p:sp>
      <p:sp>
        <p:nvSpPr>
          <p:cNvPr id="8" name="Retângulo 7"/>
          <p:cNvSpPr/>
          <p:nvPr/>
        </p:nvSpPr>
        <p:spPr>
          <a:xfrm>
            <a:off x="179512" y="1918573"/>
            <a:ext cx="8856984" cy="646331"/>
          </a:xfrm>
          <a:prstGeom prst="rect">
            <a:avLst/>
          </a:prstGeom>
        </p:spPr>
        <p:txBody>
          <a:bodyPr wrap="square">
            <a:spAutoFit/>
          </a:bodyPr>
          <a:lstStyle/>
          <a:p>
            <a:pPr algn="just"/>
            <a:r>
              <a:rPr lang="pt-BR" dirty="0" smtClean="0"/>
              <a:t>Ainda em relação aos conceitos de remuneração, coexistem conceitos relacionados à remuneração fixa e remuneração variável. </a:t>
            </a:r>
          </a:p>
        </p:txBody>
      </p:sp>
      <p:pic>
        <p:nvPicPr>
          <p:cNvPr id="9" name="Picture 2" descr="Imagem relacionada"/>
          <p:cNvPicPr>
            <a:picLocks noChangeAspect="1" noChangeArrowheads="1"/>
          </p:cNvPicPr>
          <p:nvPr/>
        </p:nvPicPr>
        <p:blipFill>
          <a:blip r:embed="rId3" cstate="print"/>
          <a:srcRect/>
          <a:stretch>
            <a:fillRect/>
          </a:stretch>
        </p:blipFill>
        <p:spPr bwMode="auto">
          <a:xfrm>
            <a:off x="7884369" y="908720"/>
            <a:ext cx="1163836" cy="863837"/>
          </a:xfrm>
          <a:prstGeom prst="rect">
            <a:avLst/>
          </a:prstGeom>
          <a:noFill/>
        </p:spPr>
      </p:pic>
      <p:pic>
        <p:nvPicPr>
          <p:cNvPr id="9217" name="Picture 1"/>
          <p:cNvPicPr>
            <a:picLocks noChangeAspect="1" noChangeArrowheads="1"/>
          </p:cNvPicPr>
          <p:nvPr/>
        </p:nvPicPr>
        <p:blipFill>
          <a:blip r:embed="rId4" cstate="print"/>
          <a:srcRect/>
          <a:stretch>
            <a:fillRect/>
          </a:stretch>
        </p:blipFill>
        <p:spPr bwMode="auto">
          <a:xfrm>
            <a:off x="6948264" y="4437112"/>
            <a:ext cx="1872208" cy="1884058"/>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611560" y="2609254"/>
            <a:ext cx="1882523" cy="1827858"/>
          </a:xfrm>
          <a:prstGeom prst="rect">
            <a:avLst/>
          </a:prstGeom>
          <a:noFill/>
          <a:ln w="9525">
            <a:noFill/>
            <a:miter lim="800000"/>
            <a:headEnd/>
            <a:tailEnd/>
          </a:ln>
        </p:spPr>
      </p:pic>
      <p:sp>
        <p:nvSpPr>
          <p:cNvPr id="12" name="Retângulo 11"/>
          <p:cNvSpPr/>
          <p:nvPr/>
        </p:nvSpPr>
        <p:spPr>
          <a:xfrm>
            <a:off x="467544" y="4759984"/>
            <a:ext cx="6336704" cy="1477328"/>
          </a:xfrm>
          <a:prstGeom prst="rect">
            <a:avLst/>
          </a:prstGeom>
        </p:spPr>
        <p:txBody>
          <a:bodyPr wrap="square">
            <a:spAutoFit/>
          </a:bodyPr>
          <a:lstStyle/>
          <a:p>
            <a:pPr algn="just"/>
            <a:r>
              <a:rPr lang="pt-BR" dirty="0" smtClean="0"/>
              <a:t>A remuneração variável, como sugerido pela própria nomenclatura, é aquela que depende de outro fato gerador para ocorrer, como por exemplo: pagamentos por performance, gratificações, participação nos lucros, comissões, bônus, entre outros.</a:t>
            </a:r>
            <a:endParaRPr lang="pt-BR" dirty="0"/>
          </a:p>
        </p:txBody>
      </p:sp>
      <p:sp>
        <p:nvSpPr>
          <p:cNvPr id="14" name="Retângulo 13"/>
          <p:cNvSpPr/>
          <p:nvPr/>
        </p:nvSpPr>
        <p:spPr>
          <a:xfrm>
            <a:off x="2771800" y="3009726"/>
            <a:ext cx="6102424" cy="923330"/>
          </a:xfrm>
          <a:prstGeom prst="rect">
            <a:avLst/>
          </a:prstGeom>
        </p:spPr>
        <p:txBody>
          <a:bodyPr wrap="square">
            <a:spAutoFit/>
          </a:bodyPr>
          <a:lstStyle/>
          <a:p>
            <a:pPr algn="just"/>
            <a:r>
              <a:rPr lang="pt-BR" dirty="0" smtClean="0"/>
              <a:t>Entende-se por remuneração fixa todos os pagamentos efetuados em favor do trabalhador relacionados ao contrato de trabalho, como salário fixo e benefícios concedidos. </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899592" y="1340768"/>
            <a:ext cx="4572000" cy="369332"/>
          </a:xfrm>
          <a:prstGeom prst="rect">
            <a:avLst/>
          </a:prstGeom>
        </p:spPr>
        <p:txBody>
          <a:bodyPr>
            <a:spAutoFit/>
          </a:bodyPr>
          <a:lstStyle/>
          <a:p>
            <a:r>
              <a:rPr lang="pt-BR" b="1" dirty="0" smtClean="0">
                <a:solidFill>
                  <a:schemeClr val="tx2"/>
                </a:solidFill>
              </a:rPr>
              <a:t>Entidades Públicas</a:t>
            </a:r>
          </a:p>
        </p:txBody>
      </p:sp>
      <p:sp>
        <p:nvSpPr>
          <p:cNvPr id="9" name="Retângulo 8"/>
          <p:cNvSpPr/>
          <p:nvPr/>
        </p:nvSpPr>
        <p:spPr>
          <a:xfrm>
            <a:off x="179512" y="4000996"/>
            <a:ext cx="8784976" cy="2308324"/>
          </a:xfrm>
          <a:prstGeom prst="rect">
            <a:avLst/>
          </a:prstGeom>
        </p:spPr>
        <p:txBody>
          <a:bodyPr wrap="square">
            <a:spAutoFit/>
          </a:bodyPr>
          <a:lstStyle/>
          <a:p>
            <a:pPr algn="just"/>
            <a:r>
              <a:rPr lang="pt-BR" dirty="0" smtClean="0"/>
              <a:t>Mensalmente, as empresas efetuam o cálculo de suas ‘folhas de pagamento’ que compreendem uma rotina que vai muito além da geração de remessas de pagamentos. Após a realização de cálculos de salários e geração de informações dos valores líquidos para serem destinados aos colaboradores, os responsáveis pelo departamento pessoal geram uma série de obrigações associadas a cálculo de tributos, conciliações, geração de guias vinculadas ao Estado e União e, posteriormente, reportam estas informações por meio de sistemas internos que são interligados a softwares que coletam, validam e enviam informações a todos os órgãos responsáveis.</a:t>
            </a:r>
          </a:p>
        </p:txBody>
      </p:sp>
      <p:pic>
        <p:nvPicPr>
          <p:cNvPr id="8194" name="Picture 2" descr="Resultado de imagem para fgts"/>
          <p:cNvPicPr>
            <a:picLocks noChangeAspect="1" noChangeArrowheads="1"/>
          </p:cNvPicPr>
          <p:nvPr/>
        </p:nvPicPr>
        <p:blipFill>
          <a:blip r:embed="rId3" cstate="print"/>
          <a:srcRect/>
          <a:stretch>
            <a:fillRect/>
          </a:stretch>
        </p:blipFill>
        <p:spPr bwMode="auto">
          <a:xfrm>
            <a:off x="7164288" y="2636912"/>
            <a:ext cx="1872208" cy="1310546"/>
          </a:xfrm>
          <a:prstGeom prst="rect">
            <a:avLst/>
          </a:prstGeom>
          <a:noFill/>
        </p:spPr>
      </p:pic>
      <p:pic>
        <p:nvPicPr>
          <p:cNvPr id="8196" name="Picture 4" descr="Resultado de imagem para inss"/>
          <p:cNvPicPr>
            <a:picLocks noChangeAspect="1" noChangeArrowheads="1"/>
          </p:cNvPicPr>
          <p:nvPr/>
        </p:nvPicPr>
        <p:blipFill>
          <a:blip r:embed="rId4" cstate="print"/>
          <a:srcRect/>
          <a:stretch>
            <a:fillRect/>
          </a:stretch>
        </p:blipFill>
        <p:spPr bwMode="auto">
          <a:xfrm>
            <a:off x="7092280" y="2175795"/>
            <a:ext cx="1944216" cy="605133"/>
          </a:xfrm>
          <a:prstGeom prst="rect">
            <a:avLst/>
          </a:prstGeom>
          <a:noFill/>
        </p:spPr>
      </p:pic>
      <p:pic>
        <p:nvPicPr>
          <p:cNvPr id="8198" name="Picture 6" descr="Resultado de imagem para irrf"/>
          <p:cNvPicPr>
            <a:picLocks noChangeAspect="1" noChangeArrowheads="1"/>
          </p:cNvPicPr>
          <p:nvPr/>
        </p:nvPicPr>
        <p:blipFill>
          <a:blip r:embed="rId5" cstate="print"/>
          <a:srcRect/>
          <a:stretch>
            <a:fillRect/>
          </a:stretch>
        </p:blipFill>
        <p:spPr bwMode="auto">
          <a:xfrm>
            <a:off x="7164288" y="980728"/>
            <a:ext cx="1753799" cy="1106738"/>
          </a:xfrm>
          <a:prstGeom prst="rect">
            <a:avLst/>
          </a:prstGeom>
          <a:noFill/>
        </p:spPr>
      </p:pic>
      <p:sp>
        <p:nvSpPr>
          <p:cNvPr id="12" name="Retângulo 11"/>
          <p:cNvSpPr/>
          <p:nvPr/>
        </p:nvSpPr>
        <p:spPr>
          <a:xfrm>
            <a:off x="179512" y="1772816"/>
            <a:ext cx="6840760" cy="2031325"/>
          </a:xfrm>
          <a:prstGeom prst="rect">
            <a:avLst/>
          </a:prstGeom>
        </p:spPr>
        <p:txBody>
          <a:bodyPr wrap="square">
            <a:spAutoFit/>
          </a:bodyPr>
          <a:lstStyle/>
          <a:p>
            <a:pPr algn="just"/>
            <a:r>
              <a:rPr lang="pt-BR" dirty="0" smtClean="0"/>
              <a:t>O processo que envolve o fechamento de ‘folha de pagamentos’ está associado às rotinas estabelecidas pela legislação brasileira. </a:t>
            </a:r>
          </a:p>
          <a:p>
            <a:pPr algn="just"/>
            <a:endParaRPr lang="pt-BR" dirty="0" smtClean="0"/>
          </a:p>
          <a:p>
            <a:pPr algn="just"/>
            <a:r>
              <a:rPr lang="pt-BR" dirty="0" smtClean="0"/>
              <a:t>Em verdade, por conta de uma série de tributos incidirem sobre a folha, há entidades públicas, órgãos e instituições governamentais responsáveis pela fiscalização e recebimento das informações geradas pelo departamento pessoal. </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899592" y="1340768"/>
            <a:ext cx="4572000" cy="369332"/>
          </a:xfrm>
          <a:prstGeom prst="rect">
            <a:avLst/>
          </a:prstGeom>
        </p:spPr>
        <p:txBody>
          <a:bodyPr>
            <a:spAutoFit/>
          </a:bodyPr>
          <a:lstStyle/>
          <a:p>
            <a:r>
              <a:rPr lang="pt-BR" b="1" dirty="0" smtClean="0">
                <a:solidFill>
                  <a:schemeClr val="tx2"/>
                </a:solidFill>
              </a:rPr>
              <a:t>Entidades Públicas</a:t>
            </a:r>
          </a:p>
        </p:txBody>
      </p:sp>
      <p:sp>
        <p:nvSpPr>
          <p:cNvPr id="9" name="Retângulo 8"/>
          <p:cNvSpPr/>
          <p:nvPr/>
        </p:nvSpPr>
        <p:spPr>
          <a:xfrm>
            <a:off x="107504" y="1829137"/>
            <a:ext cx="6840760" cy="1754326"/>
          </a:xfrm>
          <a:prstGeom prst="rect">
            <a:avLst/>
          </a:prstGeom>
        </p:spPr>
        <p:txBody>
          <a:bodyPr wrap="square">
            <a:spAutoFit/>
          </a:bodyPr>
          <a:lstStyle/>
          <a:p>
            <a:pPr algn="just"/>
            <a:r>
              <a:rPr lang="pt-BR" dirty="0" smtClean="0"/>
              <a:t>O Brasil possui um conjunto de sistemas e procedimentos específicos que pesam sobre as atribuições burocráticas dos responsáveis pelo departamento pessoal. </a:t>
            </a:r>
          </a:p>
          <a:p>
            <a:pPr algn="just"/>
            <a:endParaRPr lang="pt-BR" dirty="0" smtClean="0"/>
          </a:p>
          <a:p>
            <a:pPr algn="just"/>
            <a:r>
              <a:rPr lang="pt-BR" dirty="0" smtClean="0"/>
              <a:t>Apesar das rotinas serem exaustivas, pode-se dizer que o sistema funciona e ampara, especialmente o trabalhador.</a:t>
            </a:r>
          </a:p>
        </p:txBody>
      </p:sp>
      <p:pic>
        <p:nvPicPr>
          <p:cNvPr id="8194" name="Picture 2" descr="Resultado de imagem para fgts"/>
          <p:cNvPicPr>
            <a:picLocks noChangeAspect="1" noChangeArrowheads="1"/>
          </p:cNvPicPr>
          <p:nvPr/>
        </p:nvPicPr>
        <p:blipFill>
          <a:blip r:embed="rId3" cstate="print"/>
          <a:srcRect/>
          <a:stretch>
            <a:fillRect/>
          </a:stretch>
        </p:blipFill>
        <p:spPr bwMode="auto">
          <a:xfrm>
            <a:off x="7164288" y="2636912"/>
            <a:ext cx="1872208" cy="1310546"/>
          </a:xfrm>
          <a:prstGeom prst="rect">
            <a:avLst/>
          </a:prstGeom>
          <a:noFill/>
        </p:spPr>
      </p:pic>
      <p:pic>
        <p:nvPicPr>
          <p:cNvPr id="8196" name="Picture 4" descr="Resultado de imagem para inss"/>
          <p:cNvPicPr>
            <a:picLocks noChangeAspect="1" noChangeArrowheads="1"/>
          </p:cNvPicPr>
          <p:nvPr/>
        </p:nvPicPr>
        <p:blipFill>
          <a:blip r:embed="rId4" cstate="print"/>
          <a:srcRect/>
          <a:stretch>
            <a:fillRect/>
          </a:stretch>
        </p:blipFill>
        <p:spPr bwMode="auto">
          <a:xfrm>
            <a:off x="7092280" y="2175795"/>
            <a:ext cx="1944216" cy="605133"/>
          </a:xfrm>
          <a:prstGeom prst="rect">
            <a:avLst/>
          </a:prstGeom>
          <a:noFill/>
        </p:spPr>
      </p:pic>
      <p:pic>
        <p:nvPicPr>
          <p:cNvPr id="8198" name="Picture 6" descr="Resultado de imagem para irrf"/>
          <p:cNvPicPr>
            <a:picLocks noChangeAspect="1" noChangeArrowheads="1"/>
          </p:cNvPicPr>
          <p:nvPr/>
        </p:nvPicPr>
        <p:blipFill>
          <a:blip r:embed="rId5" cstate="print"/>
          <a:srcRect/>
          <a:stretch>
            <a:fillRect/>
          </a:stretch>
        </p:blipFill>
        <p:spPr bwMode="auto">
          <a:xfrm>
            <a:off x="7164288" y="980728"/>
            <a:ext cx="1753799" cy="1106738"/>
          </a:xfrm>
          <a:prstGeom prst="rect">
            <a:avLst/>
          </a:prstGeom>
          <a:noFill/>
        </p:spPr>
      </p:pic>
      <p:sp>
        <p:nvSpPr>
          <p:cNvPr id="12" name="Retângulo 11"/>
          <p:cNvSpPr/>
          <p:nvPr/>
        </p:nvSpPr>
        <p:spPr>
          <a:xfrm>
            <a:off x="107505" y="3801814"/>
            <a:ext cx="8928992" cy="2031325"/>
          </a:xfrm>
          <a:prstGeom prst="rect">
            <a:avLst/>
          </a:prstGeom>
        </p:spPr>
        <p:txBody>
          <a:bodyPr wrap="square">
            <a:spAutoFit/>
          </a:bodyPr>
          <a:lstStyle/>
          <a:p>
            <a:pPr algn="just"/>
            <a:r>
              <a:rPr lang="pt-BR" dirty="0" smtClean="0"/>
              <a:t>Os principais tributos envolvidos neste processo são:</a:t>
            </a:r>
          </a:p>
          <a:p>
            <a:pPr algn="just"/>
            <a:endParaRPr lang="pt-BR" dirty="0" smtClean="0"/>
          </a:p>
          <a:p>
            <a:pPr algn="just">
              <a:buFont typeface="Wingdings" pitchFamily="2" charset="2"/>
              <a:buChar char="ü"/>
            </a:pPr>
            <a:r>
              <a:rPr lang="pt-BR" b="1" dirty="0" smtClean="0">
                <a:solidFill>
                  <a:schemeClr val="tx2"/>
                </a:solidFill>
              </a:rPr>
              <a:t>O INSS, de responsabilidade do Estado, </a:t>
            </a:r>
          </a:p>
          <a:p>
            <a:pPr algn="just">
              <a:buFont typeface="Wingdings" pitchFamily="2" charset="2"/>
              <a:buChar char="ü"/>
            </a:pPr>
            <a:endParaRPr lang="pt-BR" b="1" dirty="0" smtClean="0">
              <a:solidFill>
                <a:schemeClr val="tx2"/>
              </a:solidFill>
            </a:endParaRPr>
          </a:p>
          <a:p>
            <a:pPr algn="just">
              <a:buFont typeface="Wingdings" pitchFamily="2" charset="2"/>
              <a:buChar char="ü"/>
            </a:pPr>
            <a:r>
              <a:rPr lang="pt-BR" b="1" dirty="0" smtClean="0">
                <a:solidFill>
                  <a:schemeClr val="tx2"/>
                </a:solidFill>
              </a:rPr>
              <a:t>O FGTS – Fundo de Garantia por Tempo de Serviço, gerido pela Caixa Econômica Federal,</a:t>
            </a:r>
          </a:p>
          <a:p>
            <a:pPr algn="just"/>
            <a:r>
              <a:rPr lang="pt-BR" b="1" dirty="0" smtClean="0">
                <a:solidFill>
                  <a:schemeClr val="tx2"/>
                </a:solidFill>
              </a:rPr>
              <a:t> </a:t>
            </a:r>
          </a:p>
          <a:p>
            <a:pPr algn="just">
              <a:buFont typeface="Wingdings" pitchFamily="2" charset="2"/>
              <a:buChar char="ü"/>
            </a:pPr>
            <a:r>
              <a:rPr lang="pt-BR" b="1" dirty="0" smtClean="0">
                <a:solidFill>
                  <a:schemeClr val="tx2"/>
                </a:solidFill>
              </a:rPr>
              <a:t>O IRRF – Imposto de Renda Retido em Fonte, de responsabilidade da União. </a:t>
            </a:r>
            <a:endParaRPr lang="pt-BR" b="1" dirty="0">
              <a:solidFill>
                <a:schemeClr val="tx2"/>
              </a:solidFill>
            </a:endParaRP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6" name="Retângulo 5"/>
          <p:cNvSpPr/>
          <p:nvPr/>
        </p:nvSpPr>
        <p:spPr>
          <a:xfrm>
            <a:off x="755576" y="1403484"/>
            <a:ext cx="4572000" cy="369332"/>
          </a:xfrm>
          <a:prstGeom prst="rect">
            <a:avLst/>
          </a:prstGeom>
        </p:spPr>
        <p:txBody>
          <a:bodyPr>
            <a:spAutoFit/>
          </a:bodyPr>
          <a:lstStyle/>
          <a:p>
            <a:r>
              <a:rPr lang="pt-BR" b="1" dirty="0" smtClean="0">
                <a:solidFill>
                  <a:schemeClr val="tx2"/>
                </a:solidFill>
              </a:rPr>
              <a:t>FGTS e as Obrigações Acessórias Relacionadas</a:t>
            </a:r>
          </a:p>
        </p:txBody>
      </p:sp>
      <p:sp>
        <p:nvSpPr>
          <p:cNvPr id="8" name="Retângulo 7"/>
          <p:cNvSpPr/>
          <p:nvPr/>
        </p:nvSpPr>
        <p:spPr>
          <a:xfrm>
            <a:off x="179512" y="1916832"/>
            <a:ext cx="8784976" cy="4524315"/>
          </a:xfrm>
          <a:prstGeom prst="rect">
            <a:avLst/>
          </a:prstGeom>
        </p:spPr>
        <p:txBody>
          <a:bodyPr wrap="square">
            <a:spAutoFit/>
          </a:bodyPr>
          <a:lstStyle/>
          <a:p>
            <a:pPr algn="just"/>
            <a:r>
              <a:rPr lang="pt-BR" dirty="0" smtClean="0"/>
              <a:t>O FGTS – Fundo de Garantia por Tempo de Serviço, foi criado pelo Lei 5.107, de 13 Setembro (Brasil, 1966), e hoje é regido por força da Lei 8.036, de 11 de maio (Brasil, 1990), e suas alterações.</a:t>
            </a:r>
          </a:p>
          <a:p>
            <a:pPr algn="just"/>
            <a:endParaRPr lang="pt-BR" dirty="0" smtClean="0"/>
          </a:p>
          <a:p>
            <a:pPr algn="just"/>
            <a:r>
              <a:rPr lang="pt-BR" dirty="0" smtClean="0"/>
              <a:t>O percentual aplicado ao FGTS corresponde a 8% e deve ser recolhido todo o dia 07 de cada mês por meio da GFIP - Guia de Recolhimento do FGTS e de Informações à Previdência Social (INSS).</a:t>
            </a:r>
          </a:p>
          <a:p>
            <a:pPr algn="just"/>
            <a:endParaRPr lang="pt-BR" dirty="0" smtClean="0"/>
          </a:p>
          <a:p>
            <a:pPr algn="just"/>
            <a:r>
              <a:rPr lang="pt-BR" dirty="0" smtClean="0"/>
              <a:t>A base de cálculo do FGTS é toda a remuneração percebida pelo empregado, listadas conf. Art. 457 e 458 da CLT (Brasil, 1943).</a:t>
            </a:r>
          </a:p>
          <a:p>
            <a:pPr algn="just"/>
            <a:endParaRPr lang="pt-BR" dirty="0" smtClean="0"/>
          </a:p>
          <a:p>
            <a:pPr algn="just"/>
            <a:r>
              <a:rPr lang="pt-BR" dirty="0" smtClean="0"/>
              <a:t>Para recolher o FGTS, o empregador inicialmente alimenta um sistema denominado SEFIP - Sistema Empresa de Recolhimento do FGTS e Informações à Previdência Social. </a:t>
            </a:r>
          </a:p>
          <a:p>
            <a:pPr algn="just"/>
            <a:endParaRPr lang="pt-BR" dirty="0" smtClean="0"/>
          </a:p>
          <a:p>
            <a:pPr algn="just"/>
            <a:r>
              <a:rPr lang="pt-BR" dirty="0" smtClean="0"/>
              <a:t>Após as validações das informações inseridas neste sistema, a transmissão das mesmas é realizada por um sistema denominado Conectividade Social.</a:t>
            </a:r>
            <a:endParaRPr lang="pt-BR" dirty="0"/>
          </a:p>
        </p:txBody>
      </p:sp>
      <p:pic>
        <p:nvPicPr>
          <p:cNvPr id="9" name="Picture 2" descr="Resultado de imagem para fgts"/>
          <p:cNvPicPr>
            <a:picLocks noChangeAspect="1" noChangeArrowheads="1"/>
          </p:cNvPicPr>
          <p:nvPr/>
        </p:nvPicPr>
        <p:blipFill>
          <a:blip r:embed="rId3" cstate="print"/>
          <a:srcRect/>
          <a:stretch>
            <a:fillRect/>
          </a:stretch>
        </p:blipFill>
        <p:spPr bwMode="auto">
          <a:xfrm>
            <a:off x="6732240" y="663892"/>
            <a:ext cx="2304256" cy="1612980"/>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6" name="Retângulo 5"/>
          <p:cNvSpPr/>
          <p:nvPr/>
        </p:nvSpPr>
        <p:spPr>
          <a:xfrm>
            <a:off x="755576" y="1403484"/>
            <a:ext cx="4572000" cy="369332"/>
          </a:xfrm>
          <a:prstGeom prst="rect">
            <a:avLst/>
          </a:prstGeom>
        </p:spPr>
        <p:txBody>
          <a:bodyPr>
            <a:spAutoFit/>
          </a:bodyPr>
          <a:lstStyle/>
          <a:p>
            <a:r>
              <a:rPr lang="pt-BR" b="1" dirty="0" smtClean="0">
                <a:solidFill>
                  <a:schemeClr val="tx2"/>
                </a:solidFill>
              </a:rPr>
              <a:t>FGTS e as Obrigações Acessórias Relacionadas</a:t>
            </a:r>
          </a:p>
        </p:txBody>
      </p:sp>
      <p:sp>
        <p:nvSpPr>
          <p:cNvPr id="8" name="Retângulo 7"/>
          <p:cNvSpPr/>
          <p:nvPr/>
        </p:nvSpPr>
        <p:spPr>
          <a:xfrm>
            <a:off x="179512" y="1916832"/>
            <a:ext cx="8784976" cy="2862322"/>
          </a:xfrm>
          <a:prstGeom prst="rect">
            <a:avLst/>
          </a:prstGeom>
        </p:spPr>
        <p:txBody>
          <a:bodyPr wrap="square">
            <a:spAutoFit/>
          </a:bodyPr>
          <a:lstStyle/>
          <a:p>
            <a:pPr algn="just"/>
            <a:r>
              <a:rPr lang="pt-BR" dirty="0" smtClean="0"/>
              <a:t>Após o envio, o sistema Conectividade emite protocolos e a guia de recolhimento do FGTS e o SEFIP emite relatórios complementares como relação de trabalhadores, guias de INSS e outros relatórios de fechamento.</a:t>
            </a:r>
          </a:p>
          <a:p>
            <a:pPr algn="just"/>
            <a:endParaRPr lang="pt-BR" dirty="0" smtClean="0"/>
          </a:p>
          <a:p>
            <a:pPr algn="just"/>
            <a:r>
              <a:rPr lang="pt-BR" dirty="0" smtClean="0"/>
              <a:t>O SEFIP é o programa que deve ser baixado no site da Caixa Econômica Federal (CEF–www.cef.gov.br) conhecido como “Conectividade Social”. </a:t>
            </a:r>
          </a:p>
          <a:p>
            <a:pPr algn="just"/>
            <a:endParaRPr lang="pt-BR" dirty="0" smtClean="0"/>
          </a:p>
          <a:p>
            <a:pPr algn="just"/>
            <a:r>
              <a:rPr lang="pt-BR" dirty="0" smtClean="0"/>
              <a:t>O sistema Conectividade Social – </a:t>
            </a:r>
            <a:r>
              <a:rPr lang="pt-BR" dirty="0" err="1" smtClean="0"/>
              <a:t>Sefip</a:t>
            </a:r>
            <a:r>
              <a:rPr lang="pt-BR" dirty="0" smtClean="0"/>
              <a:t> tem muitas vantagens, é seguro e integrado com a Previdência Social, a Caixa Econômica Federal e com a Receita Federal, além de gerar a guia do GPS e FGTS.</a:t>
            </a:r>
            <a:endParaRPr lang="pt-BR" dirty="0"/>
          </a:p>
        </p:txBody>
      </p:sp>
      <p:pic>
        <p:nvPicPr>
          <p:cNvPr id="9" name="Picture 2" descr="Resultado de imagem para fgts"/>
          <p:cNvPicPr>
            <a:picLocks noChangeAspect="1" noChangeArrowheads="1"/>
          </p:cNvPicPr>
          <p:nvPr/>
        </p:nvPicPr>
        <p:blipFill>
          <a:blip r:embed="rId3" cstate="print"/>
          <a:srcRect/>
          <a:stretch>
            <a:fillRect/>
          </a:stretch>
        </p:blipFill>
        <p:spPr bwMode="auto">
          <a:xfrm>
            <a:off x="6732240" y="663892"/>
            <a:ext cx="2304256" cy="1612980"/>
          </a:xfrm>
          <a:prstGeom prst="rect">
            <a:avLst/>
          </a:prstGeom>
          <a:noFill/>
        </p:spPr>
      </p:pic>
      <p:sp>
        <p:nvSpPr>
          <p:cNvPr id="10" name="Retângulo 9"/>
          <p:cNvSpPr/>
          <p:nvPr/>
        </p:nvSpPr>
        <p:spPr>
          <a:xfrm>
            <a:off x="107504" y="5662989"/>
            <a:ext cx="8928992" cy="646331"/>
          </a:xfrm>
          <a:prstGeom prst="rect">
            <a:avLst/>
          </a:prstGeom>
        </p:spPr>
        <p:txBody>
          <a:bodyPr wrap="square">
            <a:spAutoFit/>
          </a:bodyPr>
          <a:lstStyle/>
          <a:p>
            <a:r>
              <a:rPr lang="pt-BR" dirty="0" smtClean="0"/>
              <a:t>Para saber mais sobre o FGTS e gerido pela Caixa Econômica Federal, acesso o portal da Caixa:</a:t>
            </a:r>
          </a:p>
          <a:p>
            <a:r>
              <a:rPr lang="pt-BR" b="1" dirty="0" smtClean="0">
                <a:solidFill>
                  <a:schemeClr val="tx2"/>
                </a:solidFill>
              </a:rPr>
              <a:t>	http://www.caixa.gov.br</a:t>
            </a:r>
            <a:endParaRPr lang="pt-BR" b="1" dirty="0">
              <a:solidFill>
                <a:schemeClr val="tx2"/>
              </a:solidFill>
            </a:endParaRPr>
          </a:p>
        </p:txBody>
      </p:sp>
      <p:pic>
        <p:nvPicPr>
          <p:cNvPr id="72706" name="Picture 2"/>
          <p:cNvPicPr>
            <a:picLocks noChangeAspect="1" noChangeArrowheads="1"/>
          </p:cNvPicPr>
          <p:nvPr/>
        </p:nvPicPr>
        <p:blipFill>
          <a:blip r:embed="rId4" cstate="print"/>
          <a:srcRect/>
          <a:stretch>
            <a:fillRect/>
          </a:stretch>
        </p:blipFill>
        <p:spPr bwMode="auto">
          <a:xfrm>
            <a:off x="179512" y="4941168"/>
            <a:ext cx="5314950" cy="453578"/>
          </a:xfrm>
          <a:prstGeom prst="rect">
            <a:avLst/>
          </a:prstGeom>
          <a:noFill/>
          <a:ln w="9525">
            <a:noFill/>
            <a:miter lim="800000"/>
            <a:headEnd/>
            <a:tailEnd/>
          </a:ln>
        </p:spPr>
      </p:pic>
      <p:pic>
        <p:nvPicPr>
          <p:cNvPr id="72708" name="Picture 4" descr="Resultado de imagem para caixa"/>
          <p:cNvPicPr>
            <a:picLocks noChangeAspect="1" noChangeArrowheads="1"/>
          </p:cNvPicPr>
          <p:nvPr/>
        </p:nvPicPr>
        <p:blipFill>
          <a:blip r:embed="rId5" cstate="print"/>
          <a:srcRect/>
          <a:stretch>
            <a:fillRect/>
          </a:stretch>
        </p:blipFill>
        <p:spPr bwMode="auto">
          <a:xfrm>
            <a:off x="5652120" y="4770980"/>
            <a:ext cx="3312368" cy="756167"/>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755576" y="1331476"/>
            <a:ext cx="4572000" cy="369332"/>
          </a:xfrm>
          <a:prstGeom prst="rect">
            <a:avLst/>
          </a:prstGeom>
        </p:spPr>
        <p:txBody>
          <a:bodyPr>
            <a:spAutoFit/>
          </a:bodyPr>
          <a:lstStyle/>
          <a:p>
            <a:r>
              <a:rPr lang="pt-BR" b="1" dirty="0" smtClean="0">
                <a:solidFill>
                  <a:schemeClr val="tx2"/>
                </a:solidFill>
              </a:rPr>
              <a:t>INSS e a GPS</a:t>
            </a:r>
          </a:p>
        </p:txBody>
      </p:sp>
      <p:pic>
        <p:nvPicPr>
          <p:cNvPr id="9" name="Picture 4" descr="Resultado de imagem para inss"/>
          <p:cNvPicPr>
            <a:picLocks noChangeAspect="1" noChangeArrowheads="1"/>
          </p:cNvPicPr>
          <p:nvPr/>
        </p:nvPicPr>
        <p:blipFill>
          <a:blip r:embed="rId3" cstate="print"/>
          <a:srcRect/>
          <a:stretch>
            <a:fillRect/>
          </a:stretch>
        </p:blipFill>
        <p:spPr bwMode="auto">
          <a:xfrm>
            <a:off x="6516216" y="1052736"/>
            <a:ext cx="2544879" cy="792088"/>
          </a:xfrm>
          <a:prstGeom prst="rect">
            <a:avLst/>
          </a:prstGeom>
          <a:noFill/>
        </p:spPr>
      </p:pic>
      <p:sp>
        <p:nvSpPr>
          <p:cNvPr id="10" name="Retângulo 9"/>
          <p:cNvSpPr/>
          <p:nvPr/>
        </p:nvSpPr>
        <p:spPr>
          <a:xfrm>
            <a:off x="179512" y="1916832"/>
            <a:ext cx="8712968" cy="4247317"/>
          </a:xfrm>
          <a:prstGeom prst="rect">
            <a:avLst/>
          </a:prstGeom>
        </p:spPr>
        <p:txBody>
          <a:bodyPr wrap="square">
            <a:spAutoFit/>
          </a:bodyPr>
          <a:lstStyle/>
          <a:p>
            <a:pPr algn="just"/>
            <a:r>
              <a:rPr lang="pt-BR" dirty="0" smtClean="0"/>
              <a:t>O INSS (Instituto Nacional Seguro Social) é uma autarquia do governo federal responsável pela administração e gestão da previdência social. </a:t>
            </a:r>
          </a:p>
          <a:p>
            <a:pPr algn="just"/>
            <a:endParaRPr lang="pt-BR" dirty="0" smtClean="0"/>
          </a:p>
          <a:p>
            <a:pPr algn="just"/>
            <a:r>
              <a:rPr lang="pt-BR" dirty="0" smtClean="0"/>
              <a:t>Este instituto possui as atribuições de prover o benefício da aposentadoria, pensão por morte, auxílio doença para os trabalhadores que contribuem com a previdência. </a:t>
            </a:r>
          </a:p>
          <a:p>
            <a:pPr algn="just"/>
            <a:endParaRPr lang="pt-BR" dirty="0" smtClean="0"/>
          </a:p>
          <a:p>
            <a:pPr algn="just"/>
            <a:r>
              <a:rPr lang="pt-BR" dirty="0" smtClean="0"/>
              <a:t>A previdência social é responsável, mediante as contribuições mensais dos assegurados, por cuidar do presente e futuro do trabalhador. </a:t>
            </a:r>
          </a:p>
          <a:p>
            <a:pPr algn="just"/>
            <a:endParaRPr lang="pt-BR" dirty="0" smtClean="0"/>
          </a:p>
          <a:p>
            <a:pPr algn="just"/>
            <a:r>
              <a:rPr lang="pt-BR" dirty="0" smtClean="0"/>
              <a:t>As contribuições ao INSS asseguram ao empregado a qualquer tempo (durante o trabalho ou não) que o mesmo seja amparado em caso de acidente, maternidade ou na aposentadoria.</a:t>
            </a:r>
          </a:p>
          <a:p>
            <a:pPr algn="just"/>
            <a:endParaRPr lang="pt-BR" dirty="0" smtClean="0"/>
          </a:p>
          <a:p>
            <a:pPr algn="just"/>
            <a:r>
              <a:rPr lang="pt-BR" b="1" dirty="0" smtClean="0"/>
              <a:t>O imposto associado ao INSS se apresenta de duas formas principais nas relações trabalhistas no Brasil:</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755576" y="1331476"/>
            <a:ext cx="4572000" cy="369332"/>
          </a:xfrm>
          <a:prstGeom prst="rect">
            <a:avLst/>
          </a:prstGeom>
        </p:spPr>
        <p:txBody>
          <a:bodyPr>
            <a:spAutoFit/>
          </a:bodyPr>
          <a:lstStyle/>
          <a:p>
            <a:r>
              <a:rPr lang="pt-BR" b="1" dirty="0" smtClean="0">
                <a:solidFill>
                  <a:schemeClr val="tx2"/>
                </a:solidFill>
              </a:rPr>
              <a:t>INSS e a GPS</a:t>
            </a:r>
          </a:p>
        </p:txBody>
      </p:sp>
      <p:pic>
        <p:nvPicPr>
          <p:cNvPr id="9" name="Picture 4" descr="Resultado de imagem para inss"/>
          <p:cNvPicPr>
            <a:picLocks noChangeAspect="1" noChangeArrowheads="1"/>
          </p:cNvPicPr>
          <p:nvPr/>
        </p:nvPicPr>
        <p:blipFill>
          <a:blip r:embed="rId3" cstate="print"/>
          <a:srcRect/>
          <a:stretch>
            <a:fillRect/>
          </a:stretch>
        </p:blipFill>
        <p:spPr bwMode="auto">
          <a:xfrm>
            <a:off x="6516216" y="1052736"/>
            <a:ext cx="2544879" cy="792088"/>
          </a:xfrm>
          <a:prstGeom prst="rect">
            <a:avLst/>
          </a:prstGeom>
          <a:noFill/>
        </p:spPr>
      </p:pic>
      <p:sp>
        <p:nvSpPr>
          <p:cNvPr id="10" name="Retângulo 9"/>
          <p:cNvSpPr/>
          <p:nvPr/>
        </p:nvSpPr>
        <p:spPr>
          <a:xfrm>
            <a:off x="107504" y="1772816"/>
            <a:ext cx="8928992" cy="5355312"/>
          </a:xfrm>
          <a:prstGeom prst="rect">
            <a:avLst/>
          </a:prstGeom>
        </p:spPr>
        <p:txBody>
          <a:bodyPr wrap="square">
            <a:spAutoFit/>
          </a:bodyPr>
          <a:lstStyle/>
          <a:p>
            <a:pPr algn="just">
              <a:buFont typeface="Wingdings" pitchFamily="2" charset="2"/>
              <a:buChar char="ü"/>
            </a:pPr>
            <a:r>
              <a:rPr lang="pt-BR" dirty="0" smtClean="0"/>
              <a:t>A parcela que é descontada do funcionário no momento de remuneração do mesmo, que ocorre como uma forma de retenção na fonte; </a:t>
            </a:r>
          </a:p>
          <a:p>
            <a:pPr algn="just"/>
            <a:endParaRPr lang="pt-BR" dirty="0" smtClean="0"/>
          </a:p>
          <a:p>
            <a:pPr algn="just">
              <a:buFont typeface="Wingdings" pitchFamily="2" charset="2"/>
              <a:buChar char="ü"/>
            </a:pPr>
            <a:r>
              <a:rPr lang="pt-BR" dirty="0" smtClean="0"/>
              <a:t>A parcela de contribuição realizada pela entidade empregadora, sobre o percentual fixo1 de 20% sobre o total da folha de pagamento, além de prestadores de serviços que porventura tenham fornecido serviços à entidade ao longo do período de apuração, conforme prevê a Lei nº 8.212, de 24 de julho de 1991.</a:t>
            </a:r>
          </a:p>
          <a:p>
            <a:pPr algn="just"/>
            <a:endParaRPr lang="pt-BR" dirty="0" smtClean="0"/>
          </a:p>
          <a:p>
            <a:pPr algn="just"/>
            <a:r>
              <a:rPr lang="pt-BR" dirty="0" smtClean="0"/>
              <a:t>Esta última parcela, comumente denominada patronal, é dispensada, como forma de incentivo, para algumas empresas a depender de suas opções tributárias e atividades em que estão inseridas. O INSS é pago por meio de uma guia denominada GPS (Guia de Pagamento da Previdência Social).</a:t>
            </a:r>
          </a:p>
          <a:p>
            <a:pPr algn="just"/>
            <a:endParaRPr lang="pt-BR" dirty="0" smtClean="0"/>
          </a:p>
          <a:p>
            <a:pPr algn="just"/>
            <a:r>
              <a:rPr lang="pt-BR" dirty="0" smtClean="0"/>
              <a:t>O Ministério da Previdência administra a previdência social por meio políticas, sempre visando a melhoria dos segurados, os empregados contribuintes. </a:t>
            </a:r>
          </a:p>
          <a:p>
            <a:pPr algn="just"/>
            <a:endParaRPr lang="pt-BR" dirty="0" smtClean="0"/>
          </a:p>
          <a:p>
            <a:pPr algn="just"/>
            <a:r>
              <a:rPr lang="pt-BR" dirty="0" smtClean="0"/>
              <a:t>O Art. 201 da Constituição Federal (Brasil, 1988) prevê o Regime Geral de Previdência Social. </a:t>
            </a:r>
          </a:p>
          <a:p>
            <a:pPr algn="just"/>
            <a:endParaRPr lang="pt-BR" dirty="0" smtClean="0"/>
          </a:p>
          <a:p>
            <a:pPr algn="just"/>
            <a:endParaRPr lang="pt-BR" dirty="0" smtClean="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9" name="Picture 4" descr="Resultado de imagem para inss"/>
          <p:cNvPicPr>
            <a:picLocks noChangeAspect="1" noChangeArrowheads="1"/>
          </p:cNvPicPr>
          <p:nvPr/>
        </p:nvPicPr>
        <p:blipFill>
          <a:blip r:embed="rId3" cstate="print"/>
          <a:srcRect/>
          <a:stretch>
            <a:fillRect/>
          </a:stretch>
        </p:blipFill>
        <p:spPr bwMode="auto">
          <a:xfrm>
            <a:off x="6516216" y="1052736"/>
            <a:ext cx="2544879" cy="792088"/>
          </a:xfrm>
          <a:prstGeom prst="rect">
            <a:avLst/>
          </a:prstGeom>
          <a:noFill/>
        </p:spPr>
      </p:pic>
      <p:sp>
        <p:nvSpPr>
          <p:cNvPr id="12" name="Retângulo 11"/>
          <p:cNvSpPr/>
          <p:nvPr/>
        </p:nvSpPr>
        <p:spPr>
          <a:xfrm>
            <a:off x="467544" y="6381328"/>
            <a:ext cx="8532440" cy="307777"/>
          </a:xfrm>
          <a:prstGeom prst="rect">
            <a:avLst/>
          </a:prstGeom>
        </p:spPr>
        <p:txBody>
          <a:bodyPr wrap="square">
            <a:spAutoFit/>
          </a:bodyPr>
          <a:lstStyle/>
          <a:p>
            <a:pPr algn="just"/>
            <a:r>
              <a:rPr lang="pt-BR" sz="1400" b="1" dirty="0" smtClean="0">
                <a:solidFill>
                  <a:srgbClr val="C00000"/>
                </a:solidFill>
              </a:rPr>
              <a:t>Tabela de Contribuição INSS dos segurados empregados, empregado doméstico e trabalhador avulso. Fonte: INSS </a:t>
            </a:r>
            <a:endParaRPr lang="pt-BR" sz="1400" b="1" dirty="0">
              <a:solidFill>
                <a:srgbClr val="C00000"/>
              </a:solidFill>
            </a:endParaRPr>
          </a:p>
        </p:txBody>
      </p:sp>
      <p:sp>
        <p:nvSpPr>
          <p:cNvPr id="14" name="Retângulo 13"/>
          <p:cNvSpPr/>
          <p:nvPr/>
        </p:nvSpPr>
        <p:spPr>
          <a:xfrm>
            <a:off x="611560" y="1340768"/>
            <a:ext cx="3453318" cy="369332"/>
          </a:xfrm>
          <a:prstGeom prst="rect">
            <a:avLst/>
          </a:prstGeom>
        </p:spPr>
        <p:txBody>
          <a:bodyPr wrap="none">
            <a:spAutoFit/>
          </a:bodyPr>
          <a:lstStyle/>
          <a:p>
            <a:r>
              <a:rPr lang="pt-BR" b="1" dirty="0" smtClean="0">
                <a:solidFill>
                  <a:schemeClr val="tx2"/>
                </a:solidFill>
              </a:rPr>
              <a:t>Tabelas de Contribuições do INSS: </a:t>
            </a:r>
            <a:endParaRPr lang="pt-BR" b="1" dirty="0">
              <a:solidFill>
                <a:schemeClr val="tx2"/>
              </a:solidFill>
            </a:endParaRPr>
          </a:p>
        </p:txBody>
      </p:sp>
      <p:graphicFrame>
        <p:nvGraphicFramePr>
          <p:cNvPr id="15" name="Tabela 14"/>
          <p:cNvGraphicFramePr>
            <a:graphicFrameLocks noGrp="1"/>
          </p:cNvGraphicFramePr>
          <p:nvPr/>
        </p:nvGraphicFramePr>
        <p:xfrm>
          <a:off x="323528" y="1700808"/>
          <a:ext cx="6048672" cy="1368152"/>
        </p:xfrm>
        <a:graphic>
          <a:graphicData uri="http://schemas.openxmlformats.org/drawingml/2006/table">
            <a:tbl>
              <a:tblPr/>
              <a:tblGrid>
                <a:gridCol w="4256473"/>
                <a:gridCol w="1792199"/>
              </a:tblGrid>
              <a:tr h="349315">
                <a:tc>
                  <a:txBody>
                    <a:bodyPr/>
                    <a:lstStyle/>
                    <a:p>
                      <a:pPr algn="ctr" fontAlgn="ctr"/>
                      <a:r>
                        <a:rPr lang="pt-BR" sz="1600" b="1" i="0" u="none" strike="noStrike" dirty="0">
                          <a:solidFill>
                            <a:srgbClr val="666B85"/>
                          </a:solidFill>
                          <a:effectLst/>
                          <a:latin typeface="Arial"/>
                        </a:rPr>
                        <a:t>Salário de Contribuição (R$)</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600" b="1" i="0" u="none" strike="noStrike">
                          <a:solidFill>
                            <a:srgbClr val="666B85"/>
                          </a:solidFill>
                          <a:effectLst/>
                          <a:latin typeface="Arial"/>
                        </a:rPr>
                        <a:t>Alíquota</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r>
              <a:tr h="334761">
                <a:tc>
                  <a:txBody>
                    <a:bodyPr/>
                    <a:lstStyle/>
                    <a:p>
                      <a:pPr algn="ctr" fontAlgn="ctr"/>
                      <a:r>
                        <a:rPr lang="pt-BR" sz="1600" b="1" i="0" u="none" strike="noStrike" dirty="0">
                          <a:solidFill>
                            <a:srgbClr val="666B85"/>
                          </a:solidFill>
                          <a:effectLst/>
                          <a:latin typeface="Arial"/>
                        </a:rPr>
                        <a:t>Até R$ 1.693,72</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1" i="0" u="none" strike="noStrike">
                          <a:solidFill>
                            <a:srgbClr val="666B85"/>
                          </a:solidFill>
                          <a:effectLst/>
                          <a:latin typeface="Arial"/>
                        </a:rPr>
                        <a:t>8%</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34761">
                <a:tc>
                  <a:txBody>
                    <a:bodyPr/>
                    <a:lstStyle/>
                    <a:p>
                      <a:pPr algn="ctr" fontAlgn="ctr"/>
                      <a:r>
                        <a:rPr lang="pt-BR" sz="1600" b="1" i="0" u="none" strike="noStrike" dirty="0">
                          <a:solidFill>
                            <a:srgbClr val="666B85"/>
                          </a:solidFill>
                          <a:effectLst/>
                          <a:latin typeface="Arial"/>
                        </a:rPr>
                        <a:t>De R$ 1.693,73 a R$ 2.822,90</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600" b="1" i="0" u="none" strike="noStrike" dirty="0">
                          <a:solidFill>
                            <a:srgbClr val="666B85"/>
                          </a:solidFill>
                          <a:effectLst/>
                          <a:latin typeface="Arial"/>
                        </a:rPr>
                        <a:t>9%</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r>
              <a:tr h="349315">
                <a:tc>
                  <a:txBody>
                    <a:bodyPr/>
                    <a:lstStyle/>
                    <a:p>
                      <a:pPr algn="ctr" fontAlgn="ctr"/>
                      <a:r>
                        <a:rPr lang="pt-BR" sz="1600" b="1" i="0" u="none" strike="noStrike" dirty="0">
                          <a:solidFill>
                            <a:srgbClr val="666B85"/>
                          </a:solidFill>
                          <a:effectLst/>
                          <a:latin typeface="Arial"/>
                        </a:rPr>
                        <a:t>De R$ 2.822,91 até R$ 5.645,80</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1" i="0" u="none" strike="noStrike" dirty="0">
                          <a:solidFill>
                            <a:srgbClr val="666B85"/>
                          </a:solidFill>
                          <a:effectLst/>
                          <a:latin typeface="Arial"/>
                        </a:rPr>
                        <a:t>11%</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6" name="Retângulo 15"/>
          <p:cNvSpPr/>
          <p:nvPr/>
        </p:nvSpPr>
        <p:spPr>
          <a:xfrm>
            <a:off x="1115616" y="3068960"/>
            <a:ext cx="7848872" cy="338554"/>
          </a:xfrm>
          <a:prstGeom prst="rect">
            <a:avLst/>
          </a:prstGeom>
        </p:spPr>
        <p:txBody>
          <a:bodyPr wrap="square">
            <a:spAutoFit/>
          </a:bodyPr>
          <a:lstStyle/>
          <a:p>
            <a:pPr algn="just">
              <a:buFont typeface="Wingdings" pitchFamily="2" charset="2"/>
              <a:buChar char="ü"/>
            </a:pPr>
            <a:r>
              <a:rPr lang="pt-BR" sz="1600" b="1" dirty="0" smtClean="0"/>
              <a:t>Tabela para Empregado, Empregado Doméstico e Trabalhador Avulso 2018</a:t>
            </a:r>
            <a:endParaRPr lang="pt-BR" sz="1600" dirty="0"/>
          </a:p>
        </p:txBody>
      </p:sp>
      <p:graphicFrame>
        <p:nvGraphicFramePr>
          <p:cNvPr id="19" name="Tabela 18"/>
          <p:cNvGraphicFramePr>
            <a:graphicFrameLocks noGrp="1"/>
          </p:cNvGraphicFramePr>
          <p:nvPr/>
        </p:nvGraphicFramePr>
        <p:xfrm>
          <a:off x="72008" y="3501008"/>
          <a:ext cx="8964488" cy="2494996"/>
        </p:xfrm>
        <a:graphic>
          <a:graphicData uri="http://schemas.openxmlformats.org/drawingml/2006/table">
            <a:tbl>
              <a:tblPr/>
              <a:tblGrid>
                <a:gridCol w="2259342"/>
                <a:gridCol w="4663459"/>
                <a:gridCol w="2041687"/>
              </a:tblGrid>
              <a:tr h="192548">
                <a:tc>
                  <a:txBody>
                    <a:bodyPr/>
                    <a:lstStyle/>
                    <a:p>
                      <a:pPr algn="ctr" fontAlgn="ctr"/>
                      <a:r>
                        <a:rPr lang="pt-BR" sz="1400" b="1" i="0" u="none" strike="noStrike" dirty="0">
                          <a:solidFill>
                            <a:srgbClr val="666B85"/>
                          </a:solidFill>
                          <a:effectLst/>
                          <a:latin typeface="Arial"/>
                        </a:rPr>
                        <a:t>Salário de </a:t>
                      </a:r>
                      <a:r>
                        <a:rPr lang="pt-BR" sz="1400" b="1" i="0" u="none" strike="noStrike" dirty="0" smtClean="0">
                          <a:solidFill>
                            <a:srgbClr val="666B85"/>
                          </a:solidFill>
                          <a:effectLst/>
                          <a:latin typeface="Arial"/>
                        </a:rPr>
                        <a:t>Contribuição</a:t>
                      </a:r>
                      <a:endParaRPr lang="pt-BR" sz="1400" b="1" i="0" u="none" strike="noStrike" dirty="0">
                        <a:solidFill>
                          <a:srgbClr val="666B85"/>
                        </a:solidFill>
                        <a:effectLst/>
                        <a:latin typeface="Arial"/>
                      </a:endParaRP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dirty="0">
                          <a:solidFill>
                            <a:srgbClr val="666B85"/>
                          </a:solidFill>
                          <a:effectLst/>
                          <a:latin typeface="Arial"/>
                        </a:rPr>
                        <a:t>Alíquota</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a:solidFill>
                            <a:srgbClr val="666B85"/>
                          </a:solidFill>
                          <a:effectLst/>
                          <a:latin typeface="Arial"/>
                        </a:rPr>
                        <a:t>Valor</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r>
              <a:tr h="811579">
                <a:tc>
                  <a:txBody>
                    <a:bodyPr/>
                    <a:lstStyle/>
                    <a:p>
                      <a:pPr algn="ctr" fontAlgn="ctr"/>
                      <a:r>
                        <a:rPr lang="pt-BR" sz="1400" b="1" i="0" u="none" strike="noStrike" dirty="0">
                          <a:solidFill>
                            <a:srgbClr val="666B85"/>
                          </a:solidFill>
                          <a:effectLst/>
                          <a:latin typeface="Arial"/>
                        </a:rPr>
                        <a:t>R$ 954,00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dirty="0">
                          <a:solidFill>
                            <a:srgbClr val="666B85"/>
                          </a:solidFill>
                          <a:effectLst/>
                          <a:latin typeface="Arial"/>
                        </a:rPr>
                        <a:t>5% (não dá direito a Aposentadoria por Tempo de Contribuição e Certidão de Tempo de Contribuição)*</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a:solidFill>
                            <a:srgbClr val="666B85"/>
                          </a:solidFill>
                          <a:effectLst/>
                          <a:latin typeface="Arial"/>
                        </a:rPr>
                        <a:t>R$ 47,70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811579">
                <a:tc>
                  <a:txBody>
                    <a:bodyPr/>
                    <a:lstStyle/>
                    <a:p>
                      <a:pPr algn="ctr" fontAlgn="ctr"/>
                      <a:r>
                        <a:rPr lang="pt-BR" sz="1400" b="1" i="0" u="none" strike="noStrike">
                          <a:solidFill>
                            <a:srgbClr val="666B85"/>
                          </a:solidFill>
                          <a:effectLst/>
                          <a:latin typeface="Arial"/>
                        </a:rPr>
                        <a:t>R$ 954,00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dirty="0">
                          <a:solidFill>
                            <a:srgbClr val="666B85"/>
                          </a:solidFill>
                          <a:effectLst/>
                          <a:latin typeface="Arial"/>
                        </a:rPr>
                        <a:t>11% (não dá direito a Aposentadoria por Tempo de Contribuição e Certidão de Tempo de Contribuição)**</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400" b="1" i="0" u="none" strike="noStrike">
                          <a:solidFill>
                            <a:srgbClr val="666B85"/>
                          </a:solidFill>
                          <a:effectLst/>
                          <a:latin typeface="Arial"/>
                        </a:rPr>
                        <a:t>R$ 104,94</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r>
              <a:tr h="560557">
                <a:tc>
                  <a:txBody>
                    <a:bodyPr/>
                    <a:lstStyle/>
                    <a:p>
                      <a:pPr algn="ctr" fontAlgn="ctr"/>
                      <a:r>
                        <a:rPr lang="pt-BR" sz="1400" b="1" i="0" u="none" strike="noStrike">
                          <a:solidFill>
                            <a:srgbClr val="666B85"/>
                          </a:solidFill>
                          <a:effectLst/>
                          <a:latin typeface="Arial"/>
                        </a:rPr>
                        <a:t>R$ 954,00 até R$ 5.645,80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dirty="0">
                          <a:solidFill>
                            <a:srgbClr val="666B85"/>
                          </a:solidFill>
                          <a:effectLst/>
                          <a:latin typeface="Arial"/>
                        </a:rPr>
                        <a:t>20%</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400" b="1" i="0" u="none" strike="noStrike" dirty="0">
                          <a:solidFill>
                            <a:srgbClr val="666B85"/>
                          </a:solidFill>
                          <a:effectLst/>
                          <a:latin typeface="Arial"/>
                        </a:rPr>
                        <a:t>Entre R$ 190,80 (salário mínimo) e </a:t>
                      </a:r>
                      <a:endParaRPr lang="pt-BR" sz="1400" b="1" i="0" u="none" strike="noStrike" dirty="0" smtClean="0">
                        <a:solidFill>
                          <a:srgbClr val="666B85"/>
                        </a:solidFill>
                        <a:effectLst/>
                        <a:latin typeface="Arial"/>
                      </a:endParaRPr>
                    </a:p>
                    <a:p>
                      <a:pPr algn="ctr" fontAlgn="ctr"/>
                      <a:r>
                        <a:rPr lang="pt-BR" sz="1400" b="1" i="0" u="none" strike="noStrike" dirty="0" smtClean="0">
                          <a:solidFill>
                            <a:srgbClr val="666B85"/>
                          </a:solidFill>
                          <a:effectLst/>
                          <a:latin typeface="Arial"/>
                        </a:rPr>
                        <a:t>R</a:t>
                      </a:r>
                      <a:r>
                        <a:rPr lang="pt-BR" sz="1400" b="1" i="0" u="none" strike="noStrike" dirty="0">
                          <a:solidFill>
                            <a:srgbClr val="666B85"/>
                          </a:solidFill>
                          <a:effectLst/>
                          <a:latin typeface="Arial"/>
                        </a:rPr>
                        <a:t>$ 1.129,16 (teto)</a:t>
                      </a:r>
                    </a:p>
                  </a:txBody>
                  <a:tcPr marL="165586" marR="9199" marT="91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20" name="Retângulo 19"/>
          <p:cNvSpPr/>
          <p:nvPr/>
        </p:nvSpPr>
        <p:spPr>
          <a:xfrm>
            <a:off x="1043608" y="6021288"/>
            <a:ext cx="6912768" cy="338554"/>
          </a:xfrm>
          <a:prstGeom prst="rect">
            <a:avLst/>
          </a:prstGeom>
        </p:spPr>
        <p:txBody>
          <a:bodyPr wrap="square">
            <a:spAutoFit/>
          </a:bodyPr>
          <a:lstStyle/>
          <a:p>
            <a:pPr>
              <a:buFont typeface="Wingdings" pitchFamily="2" charset="2"/>
              <a:buChar char="ü"/>
            </a:pPr>
            <a:r>
              <a:rPr lang="pt-BR" sz="1600" b="1" dirty="0" smtClean="0"/>
              <a:t>Tabela para Contribuinte Individual e Facultativo 2018</a:t>
            </a:r>
            <a:endParaRPr lang="pt-BR" sz="1600" dirty="0"/>
          </a:p>
        </p:txBody>
      </p:sp>
      <p:pic>
        <p:nvPicPr>
          <p:cNvPr id="21" name="Picture 3" descr="Resultado de imagem para calculadora"/>
          <p:cNvPicPr>
            <a:picLocks noChangeAspect="1" noChangeArrowheads="1"/>
          </p:cNvPicPr>
          <p:nvPr/>
        </p:nvPicPr>
        <p:blipFill>
          <a:blip r:embed="rId4" cstate="print"/>
          <a:srcRect/>
          <a:stretch>
            <a:fillRect/>
          </a:stretch>
        </p:blipFill>
        <p:spPr bwMode="auto">
          <a:xfrm>
            <a:off x="7596336" y="1926704"/>
            <a:ext cx="1358280" cy="1358280"/>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74753" name="Picture 1"/>
          <p:cNvPicPr>
            <a:picLocks noChangeAspect="1" noChangeArrowheads="1"/>
          </p:cNvPicPr>
          <p:nvPr/>
        </p:nvPicPr>
        <p:blipFill>
          <a:blip r:embed="rId3" cstate="print"/>
          <a:srcRect/>
          <a:stretch>
            <a:fillRect/>
          </a:stretch>
        </p:blipFill>
        <p:spPr bwMode="auto">
          <a:xfrm>
            <a:off x="683568" y="1412776"/>
            <a:ext cx="6264696" cy="36004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7092280" y="908720"/>
            <a:ext cx="1913384" cy="936104"/>
          </a:xfrm>
          <a:prstGeom prst="rect">
            <a:avLst/>
          </a:prstGeom>
          <a:noFill/>
          <a:ln w="9525">
            <a:noFill/>
            <a:miter lim="800000"/>
            <a:headEnd/>
            <a:tailEnd/>
          </a:ln>
        </p:spPr>
      </p:pic>
      <p:sp>
        <p:nvSpPr>
          <p:cNvPr id="10" name="Retângulo 9"/>
          <p:cNvSpPr/>
          <p:nvPr/>
        </p:nvSpPr>
        <p:spPr>
          <a:xfrm>
            <a:off x="107504" y="1916832"/>
            <a:ext cx="8928992" cy="646331"/>
          </a:xfrm>
          <a:prstGeom prst="rect">
            <a:avLst/>
          </a:prstGeom>
        </p:spPr>
        <p:txBody>
          <a:bodyPr wrap="square">
            <a:spAutoFit/>
          </a:bodyPr>
          <a:lstStyle/>
          <a:p>
            <a:r>
              <a:rPr lang="pt-BR" dirty="0" smtClean="0"/>
              <a:t>EXEMPLO 1: Calculando INSS, considere um salário de R$ 2.974,00.</a:t>
            </a:r>
          </a:p>
          <a:p>
            <a:r>
              <a:rPr lang="pt-BR" dirty="0" smtClean="0"/>
              <a:t>Conforme a tabela o empregado está na faixa dos 11%.</a:t>
            </a:r>
          </a:p>
        </p:txBody>
      </p:sp>
      <p:sp>
        <p:nvSpPr>
          <p:cNvPr id="12" name="Retângulo 11"/>
          <p:cNvSpPr/>
          <p:nvPr/>
        </p:nvSpPr>
        <p:spPr>
          <a:xfrm>
            <a:off x="107504" y="4005064"/>
            <a:ext cx="8856984" cy="923330"/>
          </a:xfrm>
          <a:prstGeom prst="rect">
            <a:avLst/>
          </a:prstGeom>
        </p:spPr>
        <p:txBody>
          <a:bodyPr wrap="square">
            <a:spAutoFit/>
          </a:bodyPr>
          <a:lstStyle/>
          <a:p>
            <a:r>
              <a:rPr lang="pt-BR" dirty="0" smtClean="0"/>
              <a:t>EXEMPLO 2: Calculando INSS, considere um salário de R$ 6.325,00.</a:t>
            </a:r>
          </a:p>
          <a:p>
            <a:pPr algn="just"/>
            <a:r>
              <a:rPr lang="pt-BR" dirty="0" smtClean="0"/>
              <a:t>Conforme a tabela o empregado está na faixa dos 11%. Porém, o montante de salário ultrapassa o limite do teto, portanto, o empregado paga somente o teto.</a:t>
            </a:r>
          </a:p>
        </p:txBody>
      </p:sp>
      <p:sp>
        <p:nvSpPr>
          <p:cNvPr id="14" name="Retângulo 13"/>
          <p:cNvSpPr/>
          <p:nvPr/>
        </p:nvSpPr>
        <p:spPr>
          <a:xfrm>
            <a:off x="2520280" y="6361583"/>
            <a:ext cx="6732240" cy="307777"/>
          </a:xfrm>
          <a:prstGeom prst="rect">
            <a:avLst/>
          </a:prstGeom>
        </p:spPr>
        <p:txBody>
          <a:bodyPr wrap="square">
            <a:spAutoFit/>
          </a:bodyPr>
          <a:lstStyle/>
          <a:p>
            <a:r>
              <a:rPr lang="pt-BR" sz="1400" b="1" i="1" dirty="0" smtClean="0"/>
              <a:t>Nestes exemplos não estão sendo considerados efeitos de outros tributos além do INSS.</a:t>
            </a:r>
            <a:endParaRPr lang="pt-BR" sz="1400" b="1" dirty="0"/>
          </a:p>
        </p:txBody>
      </p:sp>
      <p:graphicFrame>
        <p:nvGraphicFramePr>
          <p:cNvPr id="15" name="Tabela 14"/>
          <p:cNvGraphicFramePr>
            <a:graphicFrameLocks noGrp="1"/>
          </p:cNvGraphicFramePr>
          <p:nvPr/>
        </p:nvGraphicFramePr>
        <p:xfrm>
          <a:off x="323528" y="2636912"/>
          <a:ext cx="6840760" cy="1226820"/>
        </p:xfrm>
        <a:graphic>
          <a:graphicData uri="http://schemas.openxmlformats.org/drawingml/2006/table">
            <a:tbl>
              <a:tblPr/>
              <a:tblGrid>
                <a:gridCol w="3577278"/>
                <a:gridCol w="3263482"/>
              </a:tblGrid>
              <a:tr h="282201">
                <a:tc>
                  <a:txBody>
                    <a:bodyPr/>
                    <a:lstStyle/>
                    <a:p>
                      <a:pPr algn="l" fontAlgn="b"/>
                      <a:r>
                        <a:rPr lang="pt-BR" sz="1800" b="0" i="0" u="none" strike="noStrike" dirty="0">
                          <a:solidFill>
                            <a:srgbClr val="000000"/>
                          </a:solidFill>
                          <a:latin typeface="Calibri"/>
                        </a:rPr>
                        <a:t>SÁLARIO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pt-BR" sz="2000" b="0" i="0" u="none" strike="noStrike" dirty="0">
                          <a:solidFill>
                            <a:srgbClr val="000000"/>
                          </a:solidFill>
                          <a:latin typeface="Calibri"/>
                        </a:rPr>
                        <a:t>2.974,00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64">
                <a:tc>
                  <a:txBody>
                    <a:bodyPr/>
                    <a:lstStyle/>
                    <a:p>
                      <a:pPr algn="l" fontAlgn="b"/>
                      <a:r>
                        <a:rPr lang="pt-BR" sz="1800" b="0" i="0" u="none" strike="noStrike" dirty="0" err="1">
                          <a:solidFill>
                            <a:srgbClr val="000000"/>
                          </a:solidFill>
                          <a:latin typeface="Calibri"/>
                        </a:rPr>
                        <a:t>Aliquota</a:t>
                      </a:r>
                      <a:r>
                        <a:rPr lang="pt-BR" sz="1800" b="0" i="0" u="none" strike="noStrike" dirty="0">
                          <a:solidFill>
                            <a:srgbClr val="000000"/>
                          </a:solidFill>
                          <a:latin typeface="Calibri"/>
                        </a:rPr>
                        <a:t> de INSS (tabela)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400" b="0" i="0" u="none" strike="noStrike" dirty="0">
                          <a:solidFill>
                            <a:srgbClr val="000000"/>
                          </a:solidFill>
                          <a:latin typeface="Calibri"/>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82201">
                <a:tc>
                  <a:txBody>
                    <a:bodyPr/>
                    <a:lstStyle/>
                    <a:p>
                      <a:pPr algn="l" fontAlgn="b"/>
                      <a:r>
                        <a:rPr lang="pt-BR" sz="1800" b="0" i="0" u="none" strike="noStrike">
                          <a:solidFill>
                            <a:srgbClr val="000000"/>
                          </a:solidFill>
                          <a:latin typeface="Calibri"/>
                        </a:rPr>
                        <a:t>INSS a recolher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pt-BR"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82201">
                <a:tc>
                  <a:txBody>
                    <a:bodyPr/>
                    <a:lstStyle/>
                    <a:p>
                      <a:pPr algn="l" fontAlgn="b"/>
                      <a:r>
                        <a:rPr lang="pt-BR" sz="1800" b="0" i="0" u="none" strike="noStrike" dirty="0">
                          <a:solidFill>
                            <a:srgbClr val="000000"/>
                          </a:solidFill>
                          <a:latin typeface="Calibri"/>
                        </a:rPr>
                        <a:t>LÍQUIDO A RECEBER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6" name="Tabela 15"/>
          <p:cNvGraphicFramePr>
            <a:graphicFrameLocks noGrp="1"/>
          </p:cNvGraphicFramePr>
          <p:nvPr/>
        </p:nvGraphicFramePr>
        <p:xfrm>
          <a:off x="2123728" y="5013176"/>
          <a:ext cx="6840760" cy="1226820"/>
        </p:xfrm>
        <a:graphic>
          <a:graphicData uri="http://schemas.openxmlformats.org/drawingml/2006/table">
            <a:tbl>
              <a:tblPr/>
              <a:tblGrid>
                <a:gridCol w="3577278"/>
                <a:gridCol w="3263482"/>
              </a:tblGrid>
              <a:tr h="282201">
                <a:tc>
                  <a:txBody>
                    <a:bodyPr/>
                    <a:lstStyle/>
                    <a:p>
                      <a:pPr algn="l" fontAlgn="b"/>
                      <a:r>
                        <a:rPr lang="pt-BR" sz="1800" b="0" i="0" u="none" strike="noStrike" dirty="0">
                          <a:solidFill>
                            <a:srgbClr val="000000"/>
                          </a:solidFill>
                          <a:latin typeface="Calibri"/>
                        </a:rPr>
                        <a:t>SÁLARIO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pt-BR" sz="2000" b="0" i="0" u="none" strike="noStrike" dirty="0" smtClean="0">
                          <a:solidFill>
                            <a:srgbClr val="000000"/>
                          </a:solidFill>
                          <a:latin typeface="Calibri"/>
                        </a:rPr>
                        <a:t>6.325,00</a:t>
                      </a:r>
                      <a:endParaRPr lang="pt-BR" sz="20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64">
                <a:tc>
                  <a:txBody>
                    <a:bodyPr/>
                    <a:lstStyle/>
                    <a:p>
                      <a:pPr algn="l" fontAlgn="b"/>
                      <a:r>
                        <a:rPr lang="pt-BR" sz="1800" b="0" i="0" u="none" strike="noStrike">
                          <a:solidFill>
                            <a:srgbClr val="000000"/>
                          </a:solidFill>
                          <a:latin typeface="Calibri"/>
                        </a:rPr>
                        <a:t>Aliquota de INSS (tabela)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400" b="0" i="0" u="none" strike="noStrike" dirty="0">
                          <a:solidFill>
                            <a:srgbClr val="000000"/>
                          </a:solidFill>
                          <a:latin typeface="Calibri"/>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82201">
                <a:tc>
                  <a:txBody>
                    <a:bodyPr/>
                    <a:lstStyle/>
                    <a:p>
                      <a:pPr algn="l" fontAlgn="b"/>
                      <a:r>
                        <a:rPr lang="pt-BR" sz="1800" b="0" i="0" u="none" strike="noStrike">
                          <a:solidFill>
                            <a:srgbClr val="000000"/>
                          </a:solidFill>
                          <a:latin typeface="Calibri"/>
                        </a:rPr>
                        <a:t>INSS a recolher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pt-BR"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82201">
                <a:tc>
                  <a:txBody>
                    <a:bodyPr/>
                    <a:lstStyle/>
                    <a:p>
                      <a:pPr algn="l" fontAlgn="b"/>
                      <a:r>
                        <a:rPr lang="pt-BR" sz="1800" b="0" i="0" u="none" strike="noStrike" dirty="0">
                          <a:solidFill>
                            <a:srgbClr val="000000"/>
                          </a:solidFill>
                          <a:latin typeface="Calibri"/>
                        </a:rPr>
                        <a:t>LÍQUIDO A RECEBER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4755" name="Picture 3" descr="Resultado de imagem para calculadora"/>
          <p:cNvPicPr>
            <a:picLocks noChangeAspect="1" noChangeArrowheads="1"/>
          </p:cNvPicPr>
          <p:nvPr/>
        </p:nvPicPr>
        <p:blipFill>
          <a:blip r:embed="rId5" cstate="print"/>
          <a:srcRect/>
          <a:stretch>
            <a:fillRect/>
          </a:stretch>
        </p:blipFill>
        <p:spPr bwMode="auto">
          <a:xfrm>
            <a:off x="7308304" y="2204864"/>
            <a:ext cx="1646312" cy="1646312"/>
          </a:xfrm>
          <a:prstGeom prst="rect">
            <a:avLst/>
          </a:prstGeom>
          <a:noFill/>
        </p:spPr>
      </p:pic>
      <p:pic>
        <p:nvPicPr>
          <p:cNvPr id="17" name="Picture 3" descr="Resultado de imagem para calculadora"/>
          <p:cNvPicPr>
            <a:picLocks noChangeAspect="1" noChangeArrowheads="1"/>
          </p:cNvPicPr>
          <p:nvPr/>
        </p:nvPicPr>
        <p:blipFill>
          <a:blip r:embed="rId5" cstate="print"/>
          <a:srcRect/>
          <a:stretch>
            <a:fillRect/>
          </a:stretch>
        </p:blipFill>
        <p:spPr bwMode="auto">
          <a:xfrm>
            <a:off x="251520" y="4941168"/>
            <a:ext cx="1646312" cy="1646312"/>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5" name="Retângulo 4"/>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74753" name="Picture 1"/>
          <p:cNvPicPr>
            <a:picLocks noChangeAspect="1" noChangeArrowheads="1"/>
          </p:cNvPicPr>
          <p:nvPr/>
        </p:nvPicPr>
        <p:blipFill>
          <a:blip r:embed="rId3" cstate="print"/>
          <a:srcRect/>
          <a:stretch>
            <a:fillRect/>
          </a:stretch>
        </p:blipFill>
        <p:spPr bwMode="auto">
          <a:xfrm>
            <a:off x="683568" y="1412776"/>
            <a:ext cx="6264696" cy="36004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a:stretch>
            <a:fillRect/>
          </a:stretch>
        </p:blipFill>
        <p:spPr bwMode="auto">
          <a:xfrm>
            <a:off x="7092280" y="908720"/>
            <a:ext cx="1913384" cy="936104"/>
          </a:xfrm>
          <a:prstGeom prst="rect">
            <a:avLst/>
          </a:prstGeom>
          <a:noFill/>
          <a:ln w="9525">
            <a:noFill/>
            <a:miter lim="800000"/>
            <a:headEnd/>
            <a:tailEnd/>
          </a:ln>
        </p:spPr>
      </p:pic>
      <p:sp>
        <p:nvSpPr>
          <p:cNvPr id="14" name="Retângulo 13"/>
          <p:cNvSpPr/>
          <p:nvPr/>
        </p:nvSpPr>
        <p:spPr>
          <a:xfrm>
            <a:off x="2520280" y="6361583"/>
            <a:ext cx="6732240" cy="307777"/>
          </a:xfrm>
          <a:prstGeom prst="rect">
            <a:avLst/>
          </a:prstGeom>
        </p:spPr>
        <p:txBody>
          <a:bodyPr wrap="square">
            <a:spAutoFit/>
          </a:bodyPr>
          <a:lstStyle/>
          <a:p>
            <a:r>
              <a:rPr lang="pt-BR" sz="1400" b="1" i="1" dirty="0" smtClean="0"/>
              <a:t>Nestes exemplos não estão sendo considerados efeitos de outros tributos além do INSS.</a:t>
            </a:r>
            <a:endParaRPr lang="pt-BR" sz="1400" b="1" dirty="0"/>
          </a:p>
        </p:txBody>
      </p:sp>
      <p:sp>
        <p:nvSpPr>
          <p:cNvPr id="17" name="Retângulo 16"/>
          <p:cNvSpPr/>
          <p:nvPr/>
        </p:nvSpPr>
        <p:spPr>
          <a:xfrm>
            <a:off x="107504" y="1772816"/>
            <a:ext cx="8928992" cy="1200329"/>
          </a:xfrm>
          <a:prstGeom prst="rect">
            <a:avLst/>
          </a:prstGeom>
        </p:spPr>
        <p:txBody>
          <a:bodyPr wrap="square">
            <a:spAutoFit/>
          </a:bodyPr>
          <a:lstStyle/>
          <a:p>
            <a:pPr algn="just"/>
            <a:r>
              <a:rPr lang="pt-BR" dirty="0" smtClean="0"/>
              <a:t>EXEMPLO 3: Calculando INSS, considere um salário de R$ 5.600,00 e um montante de horas extras no total de $150,00. </a:t>
            </a:r>
          </a:p>
          <a:p>
            <a:pPr algn="just"/>
            <a:r>
              <a:rPr lang="pt-BR" dirty="0" smtClean="0"/>
              <a:t>Conforme a tabela o empregado está na faixa dos 11%. Porém, ao somar as horas extras o montante de salário ultrapassa o limite do teto, portanto, o empregado paga somente o teto.</a:t>
            </a:r>
            <a:endParaRPr lang="pt-BR" dirty="0"/>
          </a:p>
        </p:txBody>
      </p:sp>
      <p:graphicFrame>
        <p:nvGraphicFramePr>
          <p:cNvPr id="18" name="Tabela 17"/>
          <p:cNvGraphicFramePr>
            <a:graphicFrameLocks noGrp="1"/>
          </p:cNvGraphicFramePr>
          <p:nvPr/>
        </p:nvGraphicFramePr>
        <p:xfrm>
          <a:off x="251520" y="2924944"/>
          <a:ext cx="7128792" cy="1584177"/>
        </p:xfrm>
        <a:graphic>
          <a:graphicData uri="http://schemas.openxmlformats.org/drawingml/2006/table">
            <a:tbl>
              <a:tblPr/>
              <a:tblGrid>
                <a:gridCol w="4312050"/>
                <a:gridCol w="2816742"/>
              </a:tblGrid>
              <a:tr h="319882">
                <a:tc>
                  <a:txBody>
                    <a:bodyPr/>
                    <a:lstStyle/>
                    <a:p>
                      <a:pPr algn="l" fontAlgn="b"/>
                      <a:r>
                        <a:rPr lang="pt-BR" sz="1800" b="0" i="0" u="none" strike="noStrike" dirty="0">
                          <a:solidFill>
                            <a:srgbClr val="000000"/>
                          </a:solidFill>
                          <a:latin typeface="Calibri"/>
                        </a:rPr>
                        <a:t>SÁLARIO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pt-BR" sz="1800" b="0" i="0" u="none" strike="noStrike" dirty="0" smtClean="0">
                          <a:solidFill>
                            <a:srgbClr val="000000"/>
                          </a:solidFill>
                          <a:latin typeface="Calibri"/>
                        </a:rPr>
                        <a:t>5.600,00</a:t>
                      </a:r>
                      <a:endParaRPr lang="pt-BR" sz="18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649">
                <a:tc>
                  <a:txBody>
                    <a:bodyPr/>
                    <a:lstStyle/>
                    <a:p>
                      <a:pPr algn="l" fontAlgn="b"/>
                      <a:r>
                        <a:rPr lang="pt-BR" sz="1800" b="0" i="0" u="none" strike="noStrike" dirty="0">
                          <a:solidFill>
                            <a:srgbClr val="000000"/>
                          </a:solidFill>
                          <a:latin typeface="Calibri"/>
                        </a:rPr>
                        <a:t>Horas extras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l" fontAlgn="b"/>
                      <a:r>
                        <a:rPr lang="pt-BR"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319882">
                <a:tc>
                  <a:txBody>
                    <a:bodyPr/>
                    <a:lstStyle/>
                    <a:p>
                      <a:pPr algn="l" fontAlgn="b"/>
                      <a:r>
                        <a:rPr lang="pt-BR" sz="1800" b="0" i="0" u="none" strike="noStrike" dirty="0" smtClean="0">
                          <a:solidFill>
                            <a:srgbClr val="000000"/>
                          </a:solidFill>
                          <a:latin typeface="Calibri"/>
                        </a:rPr>
                        <a:t>Alíquota </a:t>
                      </a:r>
                      <a:r>
                        <a:rPr lang="pt-BR" sz="1800" b="0" i="0" u="none" strike="noStrike" dirty="0">
                          <a:solidFill>
                            <a:srgbClr val="000000"/>
                          </a:solidFill>
                          <a:latin typeface="Calibri"/>
                        </a:rPr>
                        <a:t>de INSS (tabela)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pt-BR" sz="1400" b="0" i="0" u="none" strike="noStrike" dirty="0">
                          <a:solidFill>
                            <a:srgbClr val="000000"/>
                          </a:solidFill>
                          <a:latin typeface="Calibri"/>
                        </a:rPr>
                        <a:t>11%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319882">
                <a:tc>
                  <a:txBody>
                    <a:bodyPr/>
                    <a:lstStyle/>
                    <a:p>
                      <a:pPr algn="l" fontAlgn="b"/>
                      <a:r>
                        <a:rPr lang="pt-BR" sz="1800" b="0" i="0" u="none" strike="noStrike" dirty="0">
                          <a:solidFill>
                            <a:srgbClr val="000000"/>
                          </a:solidFill>
                          <a:latin typeface="Calibri"/>
                        </a:rPr>
                        <a:t>INSS a recolher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pt-BR" sz="18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319882">
                <a:tc>
                  <a:txBody>
                    <a:bodyPr/>
                    <a:lstStyle/>
                    <a:p>
                      <a:pPr algn="l" fontAlgn="b"/>
                      <a:r>
                        <a:rPr lang="pt-BR" sz="1800" b="0" i="0" u="none" strike="noStrike" dirty="0">
                          <a:solidFill>
                            <a:srgbClr val="000000"/>
                          </a:solidFill>
                          <a:latin typeface="Calibri"/>
                        </a:rPr>
                        <a:t>LÍQUIDO A RECEBER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18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9" name="Retângulo 18"/>
          <p:cNvSpPr/>
          <p:nvPr/>
        </p:nvSpPr>
        <p:spPr>
          <a:xfrm>
            <a:off x="179512" y="4509120"/>
            <a:ext cx="8856984" cy="646331"/>
          </a:xfrm>
          <a:prstGeom prst="rect">
            <a:avLst/>
          </a:prstGeom>
        </p:spPr>
        <p:txBody>
          <a:bodyPr wrap="square">
            <a:spAutoFit/>
          </a:bodyPr>
          <a:lstStyle/>
          <a:p>
            <a:r>
              <a:rPr lang="pt-BR" dirty="0" smtClean="0"/>
              <a:t>EXEMPLO 4: Calculando INSS, considere um salário de R$ 1.798,00.</a:t>
            </a:r>
          </a:p>
          <a:p>
            <a:r>
              <a:rPr lang="pt-BR" dirty="0" smtClean="0"/>
              <a:t>Conforme a tabela o empregado está na faixa dos 11%.</a:t>
            </a:r>
          </a:p>
        </p:txBody>
      </p:sp>
      <p:graphicFrame>
        <p:nvGraphicFramePr>
          <p:cNvPr id="20" name="Tabela 19"/>
          <p:cNvGraphicFramePr>
            <a:graphicFrameLocks noGrp="1"/>
          </p:cNvGraphicFramePr>
          <p:nvPr/>
        </p:nvGraphicFramePr>
        <p:xfrm>
          <a:off x="2123728" y="5154508"/>
          <a:ext cx="6840760" cy="1226820"/>
        </p:xfrm>
        <a:graphic>
          <a:graphicData uri="http://schemas.openxmlformats.org/drawingml/2006/table">
            <a:tbl>
              <a:tblPr/>
              <a:tblGrid>
                <a:gridCol w="3577278"/>
                <a:gridCol w="3263482"/>
              </a:tblGrid>
              <a:tr h="282201">
                <a:tc>
                  <a:txBody>
                    <a:bodyPr/>
                    <a:lstStyle/>
                    <a:p>
                      <a:pPr algn="l" fontAlgn="b"/>
                      <a:r>
                        <a:rPr lang="pt-BR" sz="1800" b="0" i="0" u="none" strike="noStrike" dirty="0">
                          <a:solidFill>
                            <a:srgbClr val="000000"/>
                          </a:solidFill>
                          <a:latin typeface="Calibri"/>
                        </a:rPr>
                        <a:t>SÁLARIO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pt-BR" sz="2000" b="0" i="0" u="none" strike="noStrike" dirty="0" smtClean="0">
                          <a:solidFill>
                            <a:srgbClr val="000000"/>
                          </a:solidFill>
                          <a:latin typeface="Calibri"/>
                        </a:rPr>
                        <a:t>1.798,00</a:t>
                      </a:r>
                      <a:endParaRPr lang="pt-BR" sz="20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764">
                <a:tc>
                  <a:txBody>
                    <a:bodyPr/>
                    <a:lstStyle/>
                    <a:p>
                      <a:pPr algn="l" fontAlgn="b"/>
                      <a:r>
                        <a:rPr lang="pt-BR" sz="1800" b="0" i="0" u="none" strike="noStrike" dirty="0" smtClean="0">
                          <a:solidFill>
                            <a:srgbClr val="000000"/>
                          </a:solidFill>
                          <a:latin typeface="Calibri"/>
                        </a:rPr>
                        <a:t>Alíquota </a:t>
                      </a:r>
                      <a:r>
                        <a:rPr lang="pt-BR" sz="1800" b="0" i="0" u="none" strike="noStrike" dirty="0">
                          <a:solidFill>
                            <a:srgbClr val="000000"/>
                          </a:solidFill>
                          <a:latin typeface="Calibri"/>
                        </a:rPr>
                        <a:t>de INSS (tabela)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pt-BR" sz="1400" b="0" i="0" u="none" strike="noStrike" dirty="0" smtClean="0">
                          <a:solidFill>
                            <a:srgbClr val="000000"/>
                          </a:solidFill>
                          <a:latin typeface="Calibri"/>
                        </a:rPr>
                        <a:t>9%</a:t>
                      </a:r>
                      <a:endParaRPr lang="pt-BR" sz="14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82201">
                <a:tc>
                  <a:txBody>
                    <a:bodyPr/>
                    <a:lstStyle/>
                    <a:p>
                      <a:pPr algn="l" fontAlgn="b"/>
                      <a:r>
                        <a:rPr lang="pt-BR" sz="1800" b="0" i="0" u="none" strike="noStrike">
                          <a:solidFill>
                            <a:srgbClr val="000000"/>
                          </a:solidFill>
                          <a:latin typeface="Calibri"/>
                        </a:rPr>
                        <a:t>INSS a recolher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fontAlgn="b"/>
                      <a:r>
                        <a:rPr lang="pt-BR"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282201">
                <a:tc>
                  <a:txBody>
                    <a:bodyPr/>
                    <a:lstStyle/>
                    <a:p>
                      <a:pPr algn="l" fontAlgn="b"/>
                      <a:r>
                        <a:rPr lang="pt-BR" sz="1800" b="0" i="0" u="none" strike="noStrike" dirty="0">
                          <a:solidFill>
                            <a:srgbClr val="000000"/>
                          </a:solidFill>
                          <a:latin typeface="Calibri"/>
                        </a:rPr>
                        <a:t>LÍQUIDO A RECEBER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pt-BR" sz="20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 name="Picture 3" descr="Resultado de imagem para calculadora"/>
          <p:cNvPicPr>
            <a:picLocks noChangeAspect="1" noChangeArrowheads="1"/>
          </p:cNvPicPr>
          <p:nvPr/>
        </p:nvPicPr>
        <p:blipFill>
          <a:blip r:embed="rId5" cstate="print"/>
          <a:srcRect/>
          <a:stretch>
            <a:fillRect/>
          </a:stretch>
        </p:blipFill>
        <p:spPr bwMode="auto">
          <a:xfrm>
            <a:off x="7462192" y="2924944"/>
            <a:ext cx="1646312" cy="1646312"/>
          </a:xfrm>
          <a:prstGeom prst="rect">
            <a:avLst/>
          </a:prstGeom>
          <a:noFill/>
        </p:spPr>
      </p:pic>
      <p:pic>
        <p:nvPicPr>
          <p:cNvPr id="22" name="Picture 3" descr="Resultado de imagem para calculadora"/>
          <p:cNvPicPr>
            <a:picLocks noChangeAspect="1" noChangeArrowheads="1"/>
          </p:cNvPicPr>
          <p:nvPr/>
        </p:nvPicPr>
        <p:blipFill>
          <a:blip r:embed="rId5" cstate="print"/>
          <a:srcRect/>
          <a:stretch>
            <a:fillRect/>
          </a:stretch>
        </p:blipFill>
        <p:spPr bwMode="auto">
          <a:xfrm>
            <a:off x="323528" y="5085184"/>
            <a:ext cx="1502296" cy="1502296"/>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180975" y="6618288"/>
            <a:ext cx="4068763" cy="307975"/>
          </a:xfrm>
          <a:prstGeom prst="rect">
            <a:avLst/>
          </a:prstGeom>
        </p:spPr>
        <p:txBody>
          <a:bodyPr>
            <a:spAutoFit/>
          </a:bodyPr>
          <a:lstStyle/>
          <a:p>
            <a:pPr algn="ctr">
              <a:spcBef>
                <a:spcPct val="20000"/>
              </a:spcBef>
              <a:buClr>
                <a:srgbClr val="2B4475"/>
              </a:buClr>
              <a:defRPr/>
            </a:pPr>
            <a:r>
              <a:rPr lang="pt-BR" sz="1400" b="1" kern="0" dirty="0">
                <a:solidFill>
                  <a:schemeClr val="bg1"/>
                </a:solidFill>
                <a:effectLst>
                  <a:outerShdw blurRad="38100" dist="38100" dir="2700000" algn="tl">
                    <a:srgbClr val="000000">
                      <a:alpha val="43137"/>
                    </a:srgbClr>
                  </a:outerShdw>
                </a:effectLst>
                <a:cs typeface="Arial" pitchFamily="34" charset="0"/>
              </a:rPr>
              <a:t>Prof. Adm. </a:t>
            </a:r>
            <a:r>
              <a:rPr lang="pt-BR" sz="1400" b="1" i="1" kern="0" dirty="0">
                <a:solidFill>
                  <a:schemeClr val="bg1"/>
                </a:solidFill>
                <a:effectLst>
                  <a:outerShdw blurRad="38100" dist="38100" dir="2700000" algn="tl">
                    <a:srgbClr val="000000">
                      <a:alpha val="43137"/>
                    </a:srgbClr>
                  </a:outerShdw>
                </a:effectLst>
                <a:cs typeface="Arial" pitchFamily="34" charset="0"/>
              </a:rPr>
              <a:t>Msc</a:t>
            </a:r>
            <a:r>
              <a:rPr lang="pt-BR" sz="1400" b="1" kern="0" dirty="0">
                <a:solidFill>
                  <a:schemeClr val="bg1"/>
                </a:solidFill>
                <a:effectLst>
                  <a:outerShdw blurRad="38100" dist="38100" dir="2700000" algn="tl">
                    <a:srgbClr val="000000">
                      <a:alpha val="43137"/>
                    </a:srgbClr>
                  </a:outerShdw>
                </a:effectLst>
                <a:cs typeface="Arial" pitchFamily="34" charset="0"/>
              </a:rPr>
              <a:t>. Luiz Cláudio Brites Lobato</a:t>
            </a:r>
          </a:p>
        </p:txBody>
      </p:sp>
      <p:sp>
        <p:nvSpPr>
          <p:cNvPr id="6" name="CaixaDeTexto 5"/>
          <p:cNvSpPr txBox="1"/>
          <p:nvPr/>
        </p:nvSpPr>
        <p:spPr>
          <a:xfrm>
            <a:off x="-36513" y="1106512"/>
            <a:ext cx="9109076" cy="522288"/>
          </a:xfrm>
          <a:prstGeom prst="rect">
            <a:avLst/>
          </a:prstGeom>
          <a:noFill/>
        </p:spPr>
        <p:txBody>
          <a:bodyPr>
            <a:spAutoFit/>
          </a:bodyPr>
          <a:lstStyle/>
          <a:p>
            <a:pPr fontAlgn="auto">
              <a:spcBef>
                <a:spcPts val="0"/>
              </a:spcBef>
              <a:spcAft>
                <a:spcPts val="0"/>
              </a:spcAft>
              <a:buFontTx/>
              <a:buNone/>
              <a:defRPr/>
            </a:pPr>
            <a:r>
              <a:rPr lang="pt-BR" sz="2800" b="1" dirty="0">
                <a:solidFill>
                  <a:schemeClr val="bg1"/>
                </a:solidFill>
                <a:latin typeface="+mj-lt"/>
                <a:cs typeface="Arial" pitchFamily="34" charset="0"/>
              </a:rPr>
              <a:t> </a:t>
            </a:r>
            <a:r>
              <a:rPr lang="pt-BR" b="1" u="sng" dirty="0">
                <a:solidFill>
                  <a:schemeClr val="tx2"/>
                </a:solidFill>
                <a:effectLst>
                  <a:outerShdw blurRad="38100" dist="38100" dir="2700000" algn="tl">
                    <a:srgbClr val="000000">
                      <a:alpha val="43137"/>
                    </a:srgbClr>
                  </a:outerShdw>
                </a:effectLst>
                <a:latin typeface="+mj-lt"/>
                <a:cs typeface="Arial" pitchFamily="34" charset="0"/>
              </a:rPr>
              <a:t>NO MEU SITE: </a:t>
            </a:r>
            <a:r>
              <a:rPr lang="pt-BR" b="1" dirty="0">
                <a:solidFill>
                  <a:schemeClr val="tx2"/>
                </a:solidFill>
                <a:latin typeface="+mj-lt"/>
                <a:cs typeface="Arial" pitchFamily="34" charset="0"/>
                <a:hlinkClick r:id="rId2"/>
              </a:rPr>
              <a:t>WWW.LUIZLOBATO0101.WIX.COM/QUASEMILALUNOS</a:t>
            </a:r>
            <a:r>
              <a:rPr lang="pt-BR" b="1" dirty="0">
                <a:solidFill>
                  <a:schemeClr val="tx2"/>
                </a:solidFill>
                <a:latin typeface="+mj-lt"/>
                <a:cs typeface="Arial" pitchFamily="34" charset="0"/>
              </a:rPr>
              <a:t> </a:t>
            </a:r>
          </a:p>
        </p:txBody>
      </p:sp>
      <p:pic>
        <p:nvPicPr>
          <p:cNvPr id="13316" name="Picture 2"/>
          <p:cNvPicPr>
            <a:picLocks noChangeAspect="1" noChangeArrowheads="1"/>
          </p:cNvPicPr>
          <p:nvPr/>
        </p:nvPicPr>
        <p:blipFill>
          <a:blip r:embed="rId3" cstate="print"/>
          <a:srcRect/>
          <a:stretch>
            <a:fillRect/>
          </a:stretch>
        </p:blipFill>
        <p:spPr bwMode="auto">
          <a:xfrm>
            <a:off x="107950" y="1700808"/>
            <a:ext cx="8928100" cy="4392612"/>
          </a:xfrm>
          <a:prstGeom prst="rect">
            <a:avLst/>
          </a:prstGeom>
          <a:noFill/>
          <a:ln w="31750">
            <a:solidFill>
              <a:srgbClr val="FF0000"/>
            </a:solidFill>
            <a:miter lim="800000"/>
            <a:headEnd/>
            <a:tailEnd/>
          </a:ln>
        </p:spPr>
      </p:pic>
      <p:pic>
        <p:nvPicPr>
          <p:cNvPr id="13317" name="Picture 3"/>
          <p:cNvPicPr>
            <a:picLocks noChangeAspect="1" noChangeArrowheads="1"/>
          </p:cNvPicPr>
          <p:nvPr/>
        </p:nvPicPr>
        <p:blipFill>
          <a:blip r:embed="rId4" cstate="print"/>
          <a:srcRect/>
          <a:stretch>
            <a:fillRect/>
          </a:stretch>
        </p:blipFill>
        <p:spPr bwMode="auto">
          <a:xfrm>
            <a:off x="1763713" y="4724400"/>
            <a:ext cx="7280275" cy="1695450"/>
          </a:xfrm>
          <a:prstGeom prst="rect">
            <a:avLst/>
          </a:prstGeom>
          <a:noFill/>
          <a:ln w="50800">
            <a:solidFill>
              <a:srgbClr val="00B050"/>
            </a:solidFill>
            <a:miter lim="800000"/>
            <a:headEnd/>
            <a:tailEnd/>
          </a:ln>
        </p:spPr>
      </p:pic>
      <p:sp>
        <p:nvSpPr>
          <p:cNvPr id="7" name="Retângulo 6"/>
          <p:cNvSpPr/>
          <p:nvPr/>
        </p:nvSpPr>
        <p:spPr>
          <a:xfrm>
            <a:off x="1979613" y="6402388"/>
            <a:ext cx="6985000" cy="339725"/>
          </a:xfrm>
          <a:prstGeom prst="rect">
            <a:avLst/>
          </a:prstGeom>
        </p:spPr>
        <p:txBody>
          <a:bodyPr>
            <a:spAutoFit/>
          </a:bodyPr>
          <a:lstStyle/>
          <a:p>
            <a:pPr algn="l" fontAlgn="auto">
              <a:spcBef>
                <a:spcPts val="0"/>
              </a:spcBef>
              <a:spcAft>
                <a:spcPts val="0"/>
              </a:spcAft>
              <a:buFontTx/>
              <a:buNone/>
              <a:defRPr/>
            </a:pPr>
            <a:r>
              <a:rPr lang="pt-BR" sz="1600" b="1" dirty="0">
                <a:solidFill>
                  <a:srgbClr val="C00000"/>
                </a:solidFill>
                <a:effectLst>
                  <a:outerShdw blurRad="38100" dist="38100" dir="2700000" algn="tl">
                    <a:srgbClr val="000000">
                      <a:alpha val="43137"/>
                    </a:srgbClr>
                  </a:outerShdw>
                </a:effectLst>
                <a:cs typeface="Arial" pitchFamily="34" charset="0"/>
              </a:rPr>
              <a:t>ARQUIVOS DE USO EM SALA DE AULA E ATIVIDADES DIVERSAS</a:t>
            </a:r>
          </a:p>
        </p:txBody>
      </p:sp>
      <p:sp>
        <p:nvSpPr>
          <p:cNvPr id="8" name="Seta para a direita listrada 7"/>
          <p:cNvSpPr/>
          <p:nvPr/>
        </p:nvSpPr>
        <p:spPr>
          <a:xfrm rot="18351972">
            <a:off x="618578" y="4661150"/>
            <a:ext cx="2657015" cy="29210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0" name="Seta para a direita listrada 9"/>
          <p:cNvSpPr/>
          <p:nvPr/>
        </p:nvSpPr>
        <p:spPr>
          <a:xfrm rot="18243073">
            <a:off x="6778625" y="6137275"/>
            <a:ext cx="344488" cy="122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2" name="Seta para a direita listrada 11"/>
          <p:cNvSpPr/>
          <p:nvPr/>
        </p:nvSpPr>
        <p:spPr>
          <a:xfrm rot="18243073">
            <a:off x="7786688" y="6137275"/>
            <a:ext cx="344488" cy="122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4" name="Seta para a direita listrada 13"/>
          <p:cNvSpPr/>
          <p:nvPr/>
        </p:nvSpPr>
        <p:spPr>
          <a:xfrm rot="18243073">
            <a:off x="5770563" y="6137275"/>
            <a:ext cx="344488" cy="122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5" name="Seta para a direita listrada 14"/>
          <p:cNvSpPr/>
          <p:nvPr/>
        </p:nvSpPr>
        <p:spPr>
          <a:xfrm rot="13474748">
            <a:off x="4852988" y="6124575"/>
            <a:ext cx="344487" cy="122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6" name="Seta para a direita listrada 15"/>
          <p:cNvSpPr/>
          <p:nvPr/>
        </p:nvSpPr>
        <p:spPr>
          <a:xfrm rot="13474748">
            <a:off x="3702050" y="6196013"/>
            <a:ext cx="342900" cy="12223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7" name="Seta para a direita listrada 16"/>
          <p:cNvSpPr/>
          <p:nvPr/>
        </p:nvSpPr>
        <p:spPr>
          <a:xfrm rot="13474748">
            <a:off x="2693988" y="6124575"/>
            <a:ext cx="342900" cy="122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dirty="0"/>
          </a:p>
        </p:txBody>
      </p:sp>
      <p:sp>
        <p:nvSpPr>
          <p:cNvPr id="18" name="Retângulo 17"/>
          <p:cNvSpPr/>
          <p:nvPr/>
        </p:nvSpPr>
        <p:spPr>
          <a:xfrm>
            <a:off x="0" y="6073775"/>
            <a:ext cx="1763713" cy="523875"/>
          </a:xfrm>
          <a:prstGeom prst="rect">
            <a:avLst/>
          </a:prstGeom>
        </p:spPr>
        <p:txBody>
          <a:bodyPr>
            <a:spAutoFit/>
          </a:bodyPr>
          <a:lstStyle/>
          <a:p>
            <a:pPr algn="ctr">
              <a:buFontTx/>
              <a:buNone/>
              <a:defRPr/>
            </a:pPr>
            <a:r>
              <a:rPr lang="pt-BR" sz="1400" b="1" dirty="0">
                <a:solidFill>
                  <a:srgbClr val="C00000"/>
                </a:solidFill>
                <a:effectLst>
                  <a:outerShdw blurRad="38100" dist="38100" dir="2700000" algn="tl">
                    <a:srgbClr val="000000">
                      <a:alpha val="43137"/>
                    </a:srgbClr>
                  </a:outerShdw>
                </a:effectLst>
                <a:cs typeface="Arial" pitchFamily="34" charset="0"/>
              </a:rPr>
              <a:t>ABA MATERIAIS DE GRADUAÇÃO </a:t>
            </a:r>
            <a:endParaRPr lang="pt-BR" dirty="0"/>
          </a:p>
        </p:txBody>
      </p:sp>
      <p:sp>
        <p:nvSpPr>
          <p:cNvPr id="20" name="CaixaDeTexto 19"/>
          <p:cNvSpPr txBox="1"/>
          <p:nvPr/>
        </p:nvSpPr>
        <p:spPr>
          <a:xfrm>
            <a:off x="0" y="980728"/>
            <a:ext cx="6408738" cy="369332"/>
          </a:xfrm>
          <a:prstGeom prst="rect">
            <a:avLst/>
          </a:prstGeom>
          <a:noFill/>
        </p:spPr>
        <p:txBody>
          <a:bodyPr>
            <a:spAutoFit/>
          </a:bodyPr>
          <a:lstStyle/>
          <a:p>
            <a:pPr algn="l" fontAlgn="auto">
              <a:spcBef>
                <a:spcPts val="0"/>
              </a:spcBef>
              <a:spcAft>
                <a:spcPts val="0"/>
              </a:spcAft>
              <a:buFontTx/>
              <a:buNone/>
              <a:defRPr/>
            </a:pPr>
            <a:r>
              <a:rPr lang="pt-BR" b="1" dirty="0">
                <a:solidFill>
                  <a:schemeClr val="bg1"/>
                </a:solidFill>
                <a:latin typeface="+mj-lt"/>
                <a:cs typeface="Arial" pitchFamily="34" charset="0"/>
              </a:rPr>
              <a:t> </a:t>
            </a:r>
            <a:r>
              <a:rPr lang="pt-BR" b="1" dirty="0">
                <a:solidFill>
                  <a:schemeClr val="tx2"/>
                </a:solidFill>
                <a:latin typeface="+mj-lt"/>
                <a:cs typeface="Arial" pitchFamily="34" charset="0"/>
              </a:rPr>
              <a:t>ACESSO AO MATERIAL DE APOIO À DISCIPLINA</a:t>
            </a:r>
          </a:p>
        </p:txBody>
      </p:sp>
      <p:sp>
        <p:nvSpPr>
          <p:cNvPr id="1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smtClean="0">
                <a:ln>
                  <a:noFill/>
                </a:ln>
                <a:solidFill>
                  <a:schemeClr val="bg1"/>
                </a:solidFill>
                <a:effectLst/>
                <a:uLnTx/>
                <a:uFillTx/>
                <a:latin typeface="+mj-lt"/>
                <a:ea typeface="+mj-ea"/>
                <a:cs typeface="+mj-cs"/>
              </a:rPr>
            </a:br>
            <a:r>
              <a:rPr kumimoji="0" lang="pt-BR" sz="2400" b="1" i="0" u="none" strike="noStrike" kern="1200" cap="none" spc="0" normalizeH="0" baseline="0" noProof="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827584" y="1331476"/>
            <a:ext cx="792088" cy="369332"/>
          </a:xfrm>
          <a:prstGeom prst="rect">
            <a:avLst/>
          </a:prstGeom>
        </p:spPr>
        <p:txBody>
          <a:bodyPr wrap="square">
            <a:spAutoFit/>
          </a:bodyPr>
          <a:lstStyle/>
          <a:p>
            <a:r>
              <a:rPr lang="pt-BR" b="1" dirty="0" smtClean="0">
                <a:solidFill>
                  <a:schemeClr val="accent4">
                    <a:lumMod val="50000"/>
                  </a:schemeClr>
                </a:solidFill>
              </a:rPr>
              <a:t>IRRF</a:t>
            </a:r>
          </a:p>
        </p:txBody>
      </p:sp>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9" name="Picture 6" descr="Resultado de imagem para irrf"/>
          <p:cNvPicPr>
            <a:picLocks noChangeAspect="1" noChangeArrowheads="1"/>
          </p:cNvPicPr>
          <p:nvPr/>
        </p:nvPicPr>
        <p:blipFill>
          <a:blip r:embed="rId3" cstate="print"/>
          <a:srcRect/>
          <a:stretch>
            <a:fillRect/>
          </a:stretch>
        </p:blipFill>
        <p:spPr bwMode="auto">
          <a:xfrm>
            <a:off x="7740351" y="908721"/>
            <a:ext cx="1224137" cy="707734"/>
          </a:xfrm>
          <a:prstGeom prst="rect">
            <a:avLst/>
          </a:prstGeom>
          <a:noFill/>
        </p:spPr>
      </p:pic>
      <p:sp>
        <p:nvSpPr>
          <p:cNvPr id="10" name="Retângulo 9"/>
          <p:cNvSpPr/>
          <p:nvPr/>
        </p:nvSpPr>
        <p:spPr>
          <a:xfrm>
            <a:off x="179512" y="1628800"/>
            <a:ext cx="8784976" cy="1754326"/>
          </a:xfrm>
          <a:prstGeom prst="rect">
            <a:avLst/>
          </a:prstGeom>
        </p:spPr>
        <p:txBody>
          <a:bodyPr wrap="square">
            <a:spAutoFit/>
          </a:bodyPr>
          <a:lstStyle/>
          <a:p>
            <a:pPr algn="just"/>
            <a:r>
              <a:rPr lang="pt-BR" dirty="0" smtClean="0"/>
              <a:t>O IRRF (Imposto de Renda Retido na Fonte)como próprio nome sugere, tributa a renda do trabalhador diretamente na fonte. O desconto é efetuado na ‘folha de pagamentos’ e recolhido ao Governo Federal por meio do DARF(Documento de Arrecadação Fiscal). </a:t>
            </a:r>
          </a:p>
          <a:p>
            <a:pPr algn="just"/>
            <a:endParaRPr lang="pt-BR" dirty="0" smtClean="0"/>
          </a:p>
          <a:p>
            <a:pPr algn="just"/>
            <a:r>
              <a:rPr lang="pt-BR" dirty="0" smtClean="0"/>
              <a:t>O cálculo do IRRF obedece a algumas regras e a base de cálculo para o IRRF, conforme tabela abaixo, é obtida da seguinte forma:</a:t>
            </a:r>
            <a:endParaRPr lang="pt-BR" dirty="0"/>
          </a:p>
        </p:txBody>
      </p:sp>
      <p:graphicFrame>
        <p:nvGraphicFramePr>
          <p:cNvPr id="12" name="Tabela 11"/>
          <p:cNvGraphicFramePr>
            <a:graphicFrameLocks noGrp="1"/>
          </p:cNvGraphicFramePr>
          <p:nvPr/>
        </p:nvGraphicFramePr>
        <p:xfrm>
          <a:off x="179512" y="3885023"/>
          <a:ext cx="3600400" cy="2640321"/>
        </p:xfrm>
        <a:graphic>
          <a:graphicData uri="http://schemas.openxmlformats.org/drawingml/2006/table">
            <a:tbl>
              <a:tblPr/>
              <a:tblGrid>
                <a:gridCol w="3600400"/>
              </a:tblGrid>
              <a:tr h="293369">
                <a:tc>
                  <a:txBody>
                    <a:bodyPr/>
                    <a:lstStyle/>
                    <a:p>
                      <a:pPr algn="l" fontAlgn="b"/>
                      <a:r>
                        <a:rPr lang="pt-BR" sz="1600" b="0" i="0" u="none" strike="noStrike" dirty="0">
                          <a:solidFill>
                            <a:srgbClr val="000000"/>
                          </a:solidFill>
                          <a:latin typeface="Calibri"/>
                        </a:rPr>
                        <a:t>(+) RENDIMENTO DO PERÍODO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a:solidFill>
                            <a:srgbClr val="000000"/>
                          </a:solidFill>
                          <a:latin typeface="Calibri"/>
                        </a:rPr>
                        <a:t>(–) Contribuição paga ao INSS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a:solidFill>
                            <a:srgbClr val="000000"/>
                          </a:solidFill>
                          <a:latin typeface="Calibri"/>
                        </a:rPr>
                        <a:t>(–) Valor de desconto ref. aos dependentes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a:solidFill>
                            <a:srgbClr val="000000"/>
                          </a:solidFill>
                          <a:latin typeface="Calibri"/>
                        </a:rPr>
                        <a:t>(–) Pensão Judicial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a:solidFill>
                            <a:srgbClr val="000000"/>
                          </a:solidFill>
                          <a:latin typeface="Calibri"/>
                        </a:rPr>
                        <a:t>(–) Recolhimento ref. Previdência Privada</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a:solidFill>
                            <a:srgbClr val="000000"/>
                          </a:solidFill>
                          <a:latin typeface="Calibri"/>
                        </a:rPr>
                        <a:t>(=) Base de Cálculo IRRF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a:solidFill>
                            <a:srgbClr val="000000"/>
                          </a:solidFill>
                          <a:latin typeface="Calibri"/>
                        </a:rPr>
                        <a:t>&gt; Aplicação Aliquota IR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dirty="0">
                          <a:solidFill>
                            <a:srgbClr val="000000"/>
                          </a:solidFill>
                          <a:latin typeface="Calibri"/>
                        </a:rPr>
                        <a:t>(–) Parcela a reduzir (</a:t>
                      </a:r>
                      <a:r>
                        <a:rPr lang="pt-BR" sz="1600" b="0" i="0" u="none" strike="noStrike" dirty="0" smtClean="0">
                          <a:solidFill>
                            <a:srgbClr val="000000"/>
                          </a:solidFill>
                          <a:latin typeface="Calibri"/>
                        </a:rPr>
                        <a:t>tabela)</a:t>
                      </a:r>
                      <a:endParaRPr lang="pt-BR" sz="16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r>
              <a:tr h="293369">
                <a:tc>
                  <a:txBody>
                    <a:bodyPr/>
                    <a:lstStyle/>
                    <a:p>
                      <a:pPr algn="l" fontAlgn="b"/>
                      <a:r>
                        <a:rPr lang="pt-BR" sz="1600" b="0" i="0" u="none" strike="noStrike" dirty="0">
                          <a:solidFill>
                            <a:srgbClr val="000000"/>
                          </a:solidFill>
                          <a:latin typeface="Calibri"/>
                        </a:rPr>
                        <a:t>(=) IRRF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bl>
          </a:graphicData>
        </a:graphic>
      </p:graphicFrame>
      <p:graphicFrame>
        <p:nvGraphicFramePr>
          <p:cNvPr id="14" name="Tabela 13"/>
          <p:cNvGraphicFramePr>
            <a:graphicFrameLocks noGrp="1"/>
          </p:cNvGraphicFramePr>
          <p:nvPr/>
        </p:nvGraphicFramePr>
        <p:xfrm>
          <a:off x="3923928" y="3636834"/>
          <a:ext cx="5029200" cy="2600478"/>
        </p:xfrm>
        <a:graphic>
          <a:graphicData uri="http://schemas.openxmlformats.org/drawingml/2006/table">
            <a:tbl>
              <a:tblPr/>
              <a:tblGrid>
                <a:gridCol w="1944216"/>
                <a:gridCol w="1080120"/>
                <a:gridCol w="2004864"/>
              </a:tblGrid>
              <a:tr h="219681">
                <a:tc>
                  <a:txBody>
                    <a:bodyPr/>
                    <a:lstStyle/>
                    <a:p>
                      <a:pPr algn="ctr" fontAlgn="ctr"/>
                      <a:r>
                        <a:rPr lang="pt-BR" sz="1400" b="1" i="0" u="none" strike="noStrike" dirty="0">
                          <a:solidFill>
                            <a:srgbClr val="FFFFFF"/>
                          </a:solidFill>
                          <a:latin typeface="Arial"/>
                        </a:rPr>
                        <a:t>BASE DE </a:t>
                      </a:r>
                      <a:r>
                        <a:rPr lang="pt-BR" sz="1400" b="1" i="0" u="none" strike="noStrike" dirty="0" smtClean="0">
                          <a:solidFill>
                            <a:srgbClr val="FFFFFF"/>
                          </a:solidFill>
                          <a:latin typeface="Arial"/>
                        </a:rPr>
                        <a:t>CÁLCULO</a:t>
                      </a:r>
                    </a:p>
                    <a:p>
                      <a:pPr algn="ctr" fontAlgn="ctr"/>
                      <a:r>
                        <a:rPr lang="pt-BR" sz="1200" b="1" i="0" u="none" strike="noStrike" dirty="0" smtClean="0">
                          <a:solidFill>
                            <a:srgbClr val="FFFFFF"/>
                          </a:solidFill>
                          <a:latin typeface="Arial"/>
                        </a:rPr>
                        <a:t> </a:t>
                      </a:r>
                      <a:r>
                        <a:rPr lang="pt-BR" sz="1200" b="1" i="0" u="none" strike="noStrike" dirty="0">
                          <a:solidFill>
                            <a:srgbClr val="FFFFFF"/>
                          </a:solidFill>
                          <a:latin typeface="Arial"/>
                        </a:rPr>
                        <a:t>(R$)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c>
                  <a:txBody>
                    <a:bodyPr/>
                    <a:lstStyle/>
                    <a:p>
                      <a:pPr algn="ctr" fontAlgn="ctr"/>
                      <a:r>
                        <a:rPr lang="pt-BR" sz="1400" b="1" i="0" u="none" strike="noStrike" dirty="0" smtClean="0">
                          <a:solidFill>
                            <a:srgbClr val="FFFFFF"/>
                          </a:solidFill>
                          <a:latin typeface="Arial"/>
                        </a:rPr>
                        <a:t>ALÍQUOTA</a:t>
                      </a:r>
                    </a:p>
                    <a:p>
                      <a:pPr algn="ctr" fontAlgn="ctr"/>
                      <a:r>
                        <a:rPr lang="pt-BR" sz="1200" b="1" i="0" u="none" strike="noStrike" dirty="0" smtClean="0">
                          <a:solidFill>
                            <a:srgbClr val="FFFFFF"/>
                          </a:solidFill>
                          <a:latin typeface="Arial"/>
                        </a:rPr>
                        <a:t> </a:t>
                      </a:r>
                      <a:r>
                        <a:rPr lang="pt-BR" sz="1200" b="1" i="0" u="none" strike="noStrike" dirty="0">
                          <a:solidFill>
                            <a:srgbClr val="FFFFFF"/>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c>
                  <a:txBody>
                    <a:bodyPr/>
                    <a:lstStyle/>
                    <a:p>
                      <a:pPr algn="ctr" fontAlgn="ctr"/>
                      <a:r>
                        <a:rPr lang="pt-BR" sz="1400" b="1" i="0" u="none" strike="noStrike" dirty="0">
                          <a:solidFill>
                            <a:srgbClr val="FFFFFF"/>
                          </a:solidFill>
                          <a:latin typeface="Arial"/>
                        </a:rPr>
                        <a:t>PARCELA A </a:t>
                      </a:r>
                      <a:r>
                        <a:rPr lang="pt-BR" sz="1400" b="1" i="0" u="none" strike="noStrike" dirty="0" smtClean="0">
                          <a:solidFill>
                            <a:srgbClr val="FFFFFF"/>
                          </a:solidFill>
                          <a:latin typeface="Arial"/>
                        </a:rPr>
                        <a:t>DEDUZIR</a:t>
                      </a:r>
                    </a:p>
                    <a:p>
                      <a:pPr algn="ctr" fontAlgn="ctr"/>
                      <a:r>
                        <a:rPr lang="pt-BR" sz="1200" b="1" i="0" u="none" strike="noStrike" dirty="0" smtClean="0">
                          <a:solidFill>
                            <a:srgbClr val="FFFFFF"/>
                          </a:solidFill>
                          <a:latin typeface="Arial"/>
                        </a:rPr>
                        <a:t>(R$)</a:t>
                      </a:r>
                      <a:endParaRPr lang="pt-BR" sz="1200" b="1" i="0" u="none" strike="noStrike" dirty="0">
                        <a:solidFill>
                          <a:srgbClr val="FFFFFF"/>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r>
              <a:tr h="278262">
                <a:tc>
                  <a:txBody>
                    <a:bodyPr/>
                    <a:lstStyle/>
                    <a:p>
                      <a:pPr algn="ctr" fontAlgn="ctr"/>
                      <a:r>
                        <a:rPr lang="pt-BR" sz="1600" b="0" i="0" u="none" strike="noStrike" dirty="0">
                          <a:solidFill>
                            <a:schemeClr val="accent4">
                              <a:lumMod val="50000"/>
                            </a:schemeClr>
                          </a:solidFill>
                          <a:latin typeface="Arial"/>
                        </a:rPr>
                        <a:t>Até 1.903,98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46063">
                <a:tc>
                  <a:txBody>
                    <a:bodyPr/>
                    <a:lstStyle/>
                    <a:p>
                      <a:pPr algn="ctr" fontAlgn="ctr"/>
                      <a:r>
                        <a:rPr lang="pt-BR" sz="1600" b="0" i="0" u="none" strike="noStrike" dirty="0">
                          <a:solidFill>
                            <a:schemeClr val="accent4">
                              <a:lumMod val="50000"/>
                            </a:schemeClr>
                          </a:solidFill>
                          <a:latin typeface="Arial"/>
                        </a:rPr>
                        <a:t>De 1.903,99 até 2.826,65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a:solidFill>
                            <a:schemeClr val="accent4">
                              <a:lumMod val="50000"/>
                            </a:schemeClr>
                          </a:solidFill>
                          <a:latin typeface="Arial"/>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smtClean="0">
                          <a:solidFill>
                            <a:schemeClr val="accent4">
                              <a:lumMod val="50000"/>
                            </a:schemeClr>
                          </a:solidFill>
                          <a:latin typeface="Arial"/>
                        </a:rPr>
                        <a:t>142,80</a:t>
                      </a:r>
                      <a:endParaRPr lang="pt-BR" sz="1600" b="0" i="0" u="none" strike="noStrike" dirty="0">
                        <a:solidFill>
                          <a:schemeClr val="accent4">
                            <a:lumMod val="5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46063">
                <a:tc>
                  <a:txBody>
                    <a:bodyPr/>
                    <a:lstStyle/>
                    <a:p>
                      <a:pPr algn="ctr" fontAlgn="ctr"/>
                      <a:r>
                        <a:rPr lang="pt-BR" sz="1600" b="0" i="0" u="none" strike="noStrike" dirty="0">
                          <a:solidFill>
                            <a:schemeClr val="accent4">
                              <a:lumMod val="50000"/>
                            </a:schemeClr>
                          </a:solidFill>
                          <a:latin typeface="Arial"/>
                        </a:rPr>
                        <a:t>De 2.826,66 até 3.751,05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smtClean="0">
                          <a:solidFill>
                            <a:schemeClr val="accent4">
                              <a:lumMod val="50000"/>
                            </a:schemeClr>
                          </a:solidFill>
                          <a:latin typeface="Arial"/>
                        </a:rPr>
                        <a:t>354,80</a:t>
                      </a:r>
                      <a:endParaRPr lang="pt-BR" sz="1600" b="0" i="0" u="none" strike="noStrike" dirty="0">
                        <a:solidFill>
                          <a:schemeClr val="accent4">
                            <a:lumMod val="5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546063">
                <a:tc>
                  <a:txBody>
                    <a:bodyPr/>
                    <a:lstStyle/>
                    <a:p>
                      <a:pPr algn="ctr" fontAlgn="ctr"/>
                      <a:r>
                        <a:rPr lang="pt-BR" sz="1600" b="0" i="0" u="none" strike="noStrike">
                          <a:solidFill>
                            <a:schemeClr val="accent4">
                              <a:lumMod val="50000"/>
                            </a:schemeClr>
                          </a:solidFill>
                          <a:latin typeface="Arial"/>
                        </a:rPr>
                        <a:t>De 3.751,06 até 4.664,68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636,13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78262">
                <a:tc>
                  <a:txBody>
                    <a:bodyPr/>
                    <a:lstStyle/>
                    <a:p>
                      <a:pPr algn="ctr" fontAlgn="ctr"/>
                      <a:r>
                        <a:rPr lang="pt-BR" sz="1600" b="0" i="0" u="none" strike="noStrike">
                          <a:solidFill>
                            <a:schemeClr val="accent4">
                              <a:lumMod val="50000"/>
                            </a:schemeClr>
                          </a:solidFill>
                          <a:latin typeface="Arial"/>
                        </a:rPr>
                        <a:t>Acima de 4.664,68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869,36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5" name="Retângulo 14"/>
          <p:cNvSpPr/>
          <p:nvPr/>
        </p:nvSpPr>
        <p:spPr>
          <a:xfrm>
            <a:off x="3969041" y="6300028"/>
            <a:ext cx="5040560" cy="338554"/>
          </a:xfrm>
          <a:prstGeom prst="rect">
            <a:avLst/>
          </a:prstGeom>
        </p:spPr>
        <p:txBody>
          <a:bodyPr wrap="square">
            <a:spAutoFit/>
          </a:bodyPr>
          <a:lstStyle/>
          <a:p>
            <a:r>
              <a:rPr lang="pt-BR" sz="1600" b="1" dirty="0" smtClean="0">
                <a:solidFill>
                  <a:srgbClr val="C00000"/>
                </a:solidFill>
              </a:rPr>
              <a:t>OBS.: A dedução mensal por dependente é de R$ 199,07.</a:t>
            </a:r>
            <a:endParaRPr lang="pt-BR" sz="1600" b="1" dirty="0">
              <a:solidFill>
                <a:srgbClr val="C00000"/>
              </a:solidFill>
            </a:endParaRPr>
          </a:p>
        </p:txBody>
      </p:sp>
      <p:sp>
        <p:nvSpPr>
          <p:cNvPr id="16" name="Retângulo 15"/>
          <p:cNvSpPr/>
          <p:nvPr/>
        </p:nvSpPr>
        <p:spPr>
          <a:xfrm>
            <a:off x="5336930" y="3212976"/>
            <a:ext cx="1899366" cy="369332"/>
          </a:xfrm>
          <a:prstGeom prst="rect">
            <a:avLst/>
          </a:prstGeom>
        </p:spPr>
        <p:txBody>
          <a:bodyPr wrap="none">
            <a:spAutoFit/>
          </a:bodyPr>
          <a:lstStyle/>
          <a:p>
            <a:r>
              <a:rPr lang="pt-BR" b="1" dirty="0" smtClean="0">
                <a:solidFill>
                  <a:srgbClr val="C00000"/>
                </a:solidFill>
              </a:rPr>
              <a:t>TABELA IRRF 2018</a:t>
            </a:r>
            <a:endParaRPr lang="pt-BR" b="1" dirty="0">
              <a:solidFill>
                <a:srgbClr val="C00000"/>
              </a:solidFill>
            </a:endParaRPr>
          </a:p>
        </p:txBody>
      </p:sp>
      <p:sp>
        <p:nvSpPr>
          <p:cNvPr id="17" name="Retângulo 16"/>
          <p:cNvSpPr/>
          <p:nvPr/>
        </p:nvSpPr>
        <p:spPr>
          <a:xfrm>
            <a:off x="251520" y="3429000"/>
            <a:ext cx="3356496" cy="369332"/>
          </a:xfrm>
          <a:prstGeom prst="rect">
            <a:avLst/>
          </a:prstGeom>
        </p:spPr>
        <p:txBody>
          <a:bodyPr wrap="none">
            <a:spAutoFit/>
          </a:bodyPr>
          <a:lstStyle/>
          <a:p>
            <a:r>
              <a:rPr lang="pt-BR" b="1" dirty="0" smtClean="0">
                <a:solidFill>
                  <a:srgbClr val="C00000"/>
                </a:solidFill>
              </a:rPr>
              <a:t>FÓRMULA DE CÁLCULO DO IRRF</a:t>
            </a:r>
            <a:endParaRPr lang="pt-BR" b="1" dirty="0">
              <a:solidFill>
                <a:srgbClr val="C00000"/>
              </a:solidFill>
            </a:endParaRPr>
          </a:p>
        </p:txBody>
      </p:sp>
      <p:pic>
        <p:nvPicPr>
          <p:cNvPr id="18"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827584" y="1331476"/>
            <a:ext cx="792088" cy="369332"/>
          </a:xfrm>
          <a:prstGeom prst="rect">
            <a:avLst/>
          </a:prstGeom>
        </p:spPr>
        <p:txBody>
          <a:bodyPr wrap="square">
            <a:spAutoFit/>
          </a:bodyPr>
          <a:lstStyle/>
          <a:p>
            <a:r>
              <a:rPr lang="pt-BR" b="1" dirty="0" smtClean="0">
                <a:solidFill>
                  <a:schemeClr val="accent4">
                    <a:lumMod val="50000"/>
                  </a:schemeClr>
                </a:solidFill>
              </a:rPr>
              <a:t>IRRF</a:t>
            </a:r>
          </a:p>
        </p:txBody>
      </p:sp>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10" name="Retângulo 9"/>
          <p:cNvSpPr/>
          <p:nvPr/>
        </p:nvSpPr>
        <p:spPr>
          <a:xfrm>
            <a:off x="107504" y="1749003"/>
            <a:ext cx="8928992" cy="2616101"/>
          </a:xfrm>
          <a:prstGeom prst="rect">
            <a:avLst/>
          </a:prstGeom>
        </p:spPr>
        <p:txBody>
          <a:bodyPr wrap="square">
            <a:spAutoFit/>
          </a:bodyPr>
          <a:lstStyle/>
          <a:p>
            <a:pPr algn="just"/>
            <a:r>
              <a:rPr lang="pt-BR" dirty="0" smtClean="0"/>
              <a:t>A remuneração líquida das deduções deve ser identificada na tabela conforme a classificação da renda, que será associada à alíquota correspondente. </a:t>
            </a:r>
          </a:p>
          <a:p>
            <a:pPr algn="just"/>
            <a:endParaRPr lang="pt-BR" sz="1000" dirty="0" smtClean="0"/>
          </a:p>
          <a:p>
            <a:pPr algn="just"/>
            <a:r>
              <a:rPr lang="pt-BR" dirty="0" smtClean="0"/>
              <a:t>Em seguida, deve ser aplicado o percentual o imposto e subtraído o valor a deduzir. Os valores de descontos da formação da base de cálculo permitidos pela legislação podem ser encontrados nos. Art. 43 e Art. 74, Art.77 e 78 do RIR 99 – Regulamento do Imposto de Renda (Brasil, 1999).</a:t>
            </a:r>
          </a:p>
          <a:p>
            <a:pPr algn="just"/>
            <a:endParaRPr lang="pt-BR" sz="1000" dirty="0" smtClean="0"/>
          </a:p>
          <a:p>
            <a:pPr algn="just"/>
            <a:r>
              <a:rPr lang="pt-BR" dirty="0" smtClean="0"/>
              <a:t>A seguir são abordados exemplos com maiores detalhamentos sobre os cálculos envolvendo IRRF.</a:t>
            </a:r>
            <a:endParaRPr lang="pt-BR" dirty="0"/>
          </a:p>
        </p:txBody>
      </p:sp>
      <p:pic>
        <p:nvPicPr>
          <p:cNvPr id="12" name="Picture 6" descr="Resultado de imagem para irrf"/>
          <p:cNvPicPr>
            <a:picLocks noChangeAspect="1" noChangeArrowheads="1"/>
          </p:cNvPicPr>
          <p:nvPr/>
        </p:nvPicPr>
        <p:blipFill>
          <a:blip r:embed="rId3" cstate="print"/>
          <a:srcRect/>
          <a:stretch>
            <a:fillRect/>
          </a:stretch>
        </p:blipFill>
        <p:spPr bwMode="auto">
          <a:xfrm>
            <a:off x="7740351" y="908721"/>
            <a:ext cx="1224137" cy="707734"/>
          </a:xfrm>
          <a:prstGeom prst="rect">
            <a:avLst/>
          </a:prstGeom>
          <a:noFill/>
        </p:spPr>
      </p:pic>
      <p:pic>
        <p:nvPicPr>
          <p:cNvPr id="14"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
        <p:nvSpPr>
          <p:cNvPr id="15" name="Retângulo 14"/>
          <p:cNvSpPr/>
          <p:nvPr/>
        </p:nvSpPr>
        <p:spPr>
          <a:xfrm>
            <a:off x="116469" y="4293096"/>
            <a:ext cx="3879467" cy="2062103"/>
          </a:xfrm>
          <a:prstGeom prst="rect">
            <a:avLst/>
          </a:prstGeom>
        </p:spPr>
        <p:txBody>
          <a:bodyPr wrap="square">
            <a:spAutoFit/>
          </a:bodyPr>
          <a:lstStyle/>
          <a:p>
            <a:pPr algn="just"/>
            <a:r>
              <a:rPr lang="pt-BR" sz="1600" b="1" dirty="0" smtClean="0">
                <a:solidFill>
                  <a:srgbClr val="C00000"/>
                </a:solidFill>
              </a:rPr>
              <a:t>EXEMPLO:</a:t>
            </a:r>
          </a:p>
          <a:p>
            <a:pPr algn="just"/>
            <a:endParaRPr lang="pt-BR" sz="1600" b="1" dirty="0" smtClean="0">
              <a:solidFill>
                <a:srgbClr val="C00000"/>
              </a:solidFill>
            </a:endParaRPr>
          </a:p>
          <a:p>
            <a:pPr algn="just"/>
            <a:r>
              <a:rPr lang="pt-BR" sz="1600" b="1" dirty="0" smtClean="0">
                <a:solidFill>
                  <a:srgbClr val="C00000"/>
                </a:solidFill>
              </a:rPr>
              <a:t>Trabalhador com salário de $4.600,00, Pensão Alimentícia de 15% e opção de Previdência Privada de 6%. Como ficaria o valor a recolher de IRRF? </a:t>
            </a:r>
          </a:p>
          <a:p>
            <a:pPr algn="just"/>
            <a:endParaRPr lang="pt-BR" sz="1600" b="1" dirty="0" smtClean="0">
              <a:solidFill>
                <a:srgbClr val="C00000"/>
              </a:solidFill>
            </a:endParaRPr>
          </a:p>
          <a:p>
            <a:pPr algn="just"/>
            <a:r>
              <a:rPr lang="pt-BR" sz="1600" b="1" dirty="0" smtClean="0">
                <a:solidFill>
                  <a:srgbClr val="C00000"/>
                </a:solidFill>
              </a:rPr>
              <a:t>( Base tabela de 2014 – livro </a:t>
            </a:r>
            <a:r>
              <a:rPr lang="pt-BR" sz="1600" b="1" dirty="0" err="1" smtClean="0">
                <a:solidFill>
                  <a:srgbClr val="C00000"/>
                </a:solidFill>
              </a:rPr>
              <a:t>pg</a:t>
            </a:r>
            <a:r>
              <a:rPr lang="pt-BR" sz="1600" b="1" dirty="0" smtClean="0">
                <a:solidFill>
                  <a:srgbClr val="C00000"/>
                </a:solidFill>
              </a:rPr>
              <a:t> 19).</a:t>
            </a:r>
          </a:p>
        </p:txBody>
      </p:sp>
      <p:pic>
        <p:nvPicPr>
          <p:cNvPr id="3073" name="Picture 1"/>
          <p:cNvPicPr>
            <a:picLocks noChangeAspect="1" noChangeArrowheads="1"/>
          </p:cNvPicPr>
          <p:nvPr/>
        </p:nvPicPr>
        <p:blipFill>
          <a:blip r:embed="rId5" cstate="print"/>
          <a:srcRect/>
          <a:stretch>
            <a:fillRect/>
          </a:stretch>
        </p:blipFill>
        <p:spPr bwMode="auto">
          <a:xfrm>
            <a:off x="4040460" y="4221088"/>
            <a:ext cx="4852020" cy="2302371"/>
          </a:xfrm>
          <a:prstGeom prst="rect">
            <a:avLst/>
          </a:prstGeom>
          <a:noFill/>
          <a:ln w="9525">
            <a:noFill/>
            <a:miter lim="800000"/>
            <a:headEnd/>
            <a:tailEnd/>
          </a:ln>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2" name="Picture 3" descr="Resultado de imagem para calculadora"/>
          <p:cNvPicPr>
            <a:picLocks noChangeAspect="1" noChangeArrowheads="1"/>
          </p:cNvPicPr>
          <p:nvPr/>
        </p:nvPicPr>
        <p:blipFill>
          <a:blip r:embed="rId3" cstate="print"/>
          <a:srcRect/>
          <a:stretch>
            <a:fillRect/>
          </a:stretch>
        </p:blipFill>
        <p:spPr bwMode="auto">
          <a:xfrm>
            <a:off x="7596336" y="5085184"/>
            <a:ext cx="1358280" cy="1358280"/>
          </a:xfrm>
          <a:prstGeom prst="rect">
            <a:avLst/>
          </a:prstGeom>
          <a:noFill/>
        </p:spPr>
      </p:pic>
      <p:pic>
        <p:nvPicPr>
          <p:cNvPr id="14" name="Picture 1"/>
          <p:cNvPicPr>
            <a:picLocks noChangeAspect="1" noChangeArrowheads="1"/>
          </p:cNvPicPr>
          <p:nvPr/>
        </p:nvPicPr>
        <p:blipFill>
          <a:blip r:embed="rId4" cstate="print"/>
          <a:srcRect/>
          <a:stretch>
            <a:fillRect/>
          </a:stretch>
        </p:blipFill>
        <p:spPr bwMode="auto">
          <a:xfrm>
            <a:off x="683568" y="1412776"/>
            <a:ext cx="6264696" cy="360040"/>
          </a:xfrm>
          <a:prstGeom prst="rect">
            <a:avLst/>
          </a:prstGeom>
          <a:noFill/>
          <a:ln w="9525">
            <a:noFill/>
            <a:miter lim="800000"/>
            <a:headEnd/>
            <a:tailEnd/>
          </a:ln>
        </p:spPr>
      </p:pic>
      <p:pic>
        <p:nvPicPr>
          <p:cNvPr id="15" name="Picture 3"/>
          <p:cNvPicPr>
            <a:picLocks noChangeAspect="1" noChangeArrowheads="1"/>
          </p:cNvPicPr>
          <p:nvPr/>
        </p:nvPicPr>
        <p:blipFill>
          <a:blip r:embed="rId5" cstate="print"/>
          <a:srcRect/>
          <a:stretch>
            <a:fillRect/>
          </a:stretch>
        </p:blipFill>
        <p:spPr bwMode="auto">
          <a:xfrm>
            <a:off x="7092280" y="908720"/>
            <a:ext cx="1913384" cy="936104"/>
          </a:xfrm>
          <a:prstGeom prst="rect">
            <a:avLst/>
          </a:prstGeom>
          <a:noFill/>
          <a:ln w="9525">
            <a:noFill/>
            <a:miter lim="800000"/>
            <a:headEnd/>
            <a:tailEnd/>
          </a:ln>
        </p:spPr>
      </p:pic>
      <p:graphicFrame>
        <p:nvGraphicFramePr>
          <p:cNvPr id="18" name="Tabela 17"/>
          <p:cNvGraphicFramePr>
            <a:graphicFrameLocks noGrp="1"/>
          </p:cNvGraphicFramePr>
          <p:nvPr/>
        </p:nvGraphicFramePr>
        <p:xfrm>
          <a:off x="179512" y="3686894"/>
          <a:ext cx="7272808" cy="2838450"/>
        </p:xfrm>
        <a:graphic>
          <a:graphicData uri="http://schemas.openxmlformats.org/drawingml/2006/table">
            <a:tbl>
              <a:tblPr/>
              <a:tblGrid>
                <a:gridCol w="4581533"/>
                <a:gridCol w="2691275"/>
              </a:tblGrid>
              <a:tr h="200025">
                <a:tc>
                  <a:txBody>
                    <a:bodyPr/>
                    <a:lstStyle/>
                    <a:p>
                      <a:pPr algn="ctr" fontAlgn="b"/>
                      <a:r>
                        <a:rPr lang="pt-BR" sz="1800" b="1" i="0" u="none" strike="noStrike" dirty="0">
                          <a:solidFill>
                            <a:srgbClr val="000000"/>
                          </a:solidFill>
                          <a:latin typeface="Calibri"/>
                        </a:rPr>
                        <a:t>CÁLCULO DO IRRF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c>
                  <a:txBody>
                    <a:bodyPr/>
                    <a:lstStyle/>
                    <a:p>
                      <a:pPr algn="ctr" fontAlgn="b"/>
                      <a:r>
                        <a:rPr lang="pt-BR" sz="1800" b="1" i="0" u="none" strike="noStrike" dirty="0">
                          <a:solidFill>
                            <a:srgbClr val="000000"/>
                          </a:solidFill>
                          <a:latin typeface="Calibri"/>
                        </a:rPr>
                        <a:t>R$</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D5B4"/>
                    </a:solidFill>
                  </a:tcPr>
                </a:tc>
              </a:tr>
              <a:tr h="266700">
                <a:tc>
                  <a:txBody>
                    <a:bodyPr/>
                    <a:lstStyle/>
                    <a:p>
                      <a:pPr algn="l" rtl="0" fontAlgn="b"/>
                      <a:r>
                        <a:rPr lang="pt-BR" sz="1800" b="0" i="0" u="none" strike="noStrike">
                          <a:solidFill>
                            <a:srgbClr val="000000"/>
                          </a:solidFill>
                          <a:latin typeface="Calibri"/>
                        </a:rPr>
                        <a:t>(+) RENDIMENTO DO PERÍODO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266700">
                <a:tc>
                  <a:txBody>
                    <a:bodyPr/>
                    <a:lstStyle/>
                    <a:p>
                      <a:pPr algn="l" rtl="0" fontAlgn="b"/>
                      <a:r>
                        <a:rPr lang="pt-BR" sz="1800" b="0" i="0" u="none" strike="noStrike">
                          <a:solidFill>
                            <a:srgbClr val="000000"/>
                          </a:solidFill>
                          <a:latin typeface="Calibri"/>
                        </a:rPr>
                        <a:t>(–) Contribuição paga ao INSS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266700">
                <a:tc>
                  <a:txBody>
                    <a:bodyPr/>
                    <a:lstStyle/>
                    <a:p>
                      <a:pPr algn="l" rtl="0" fontAlgn="b"/>
                      <a:r>
                        <a:rPr lang="pt-BR" sz="1800" b="0" i="0" u="none" strike="noStrike">
                          <a:solidFill>
                            <a:srgbClr val="000000"/>
                          </a:solidFill>
                          <a:latin typeface="Calibri"/>
                        </a:rPr>
                        <a:t>(–) Valor de desconto ref. aos dependentes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266700">
                <a:tc>
                  <a:txBody>
                    <a:bodyPr/>
                    <a:lstStyle/>
                    <a:p>
                      <a:pPr algn="l" rtl="0" fontAlgn="b"/>
                      <a:r>
                        <a:rPr lang="pt-BR" sz="1800" b="0" i="0" u="none" strike="noStrike">
                          <a:solidFill>
                            <a:srgbClr val="000000"/>
                          </a:solidFill>
                          <a:latin typeface="Calibri"/>
                        </a:rPr>
                        <a:t>(–) Pensão Judicial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266700">
                <a:tc>
                  <a:txBody>
                    <a:bodyPr/>
                    <a:lstStyle/>
                    <a:p>
                      <a:pPr algn="l" rtl="0" fontAlgn="b"/>
                      <a:r>
                        <a:rPr lang="pt-BR" sz="1800" b="0" i="0" u="none" strike="noStrike">
                          <a:solidFill>
                            <a:srgbClr val="000000"/>
                          </a:solidFill>
                          <a:latin typeface="Calibri"/>
                        </a:rPr>
                        <a:t>(–) Recolhimento ref. Previdência Privada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266700">
                <a:tc>
                  <a:txBody>
                    <a:bodyPr/>
                    <a:lstStyle/>
                    <a:p>
                      <a:pPr algn="l" rtl="0" fontAlgn="b"/>
                      <a:r>
                        <a:rPr lang="pt-BR" sz="1800" b="0" i="0" u="none" strike="noStrike">
                          <a:solidFill>
                            <a:srgbClr val="000000"/>
                          </a:solidFill>
                          <a:latin typeface="Calibri"/>
                        </a:rPr>
                        <a:t>(=) Base de Cálculo IRRF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c>
                  <a:txBody>
                    <a:bodyPr/>
                    <a:lstStyle/>
                    <a:p>
                      <a:pPr algn="l" fontAlgn="b"/>
                      <a:r>
                        <a:rPr lang="pt-BR" sz="11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0EC"/>
                    </a:solidFill>
                  </a:tcPr>
                </a:tc>
              </a:tr>
              <a:tr h="266700">
                <a:tc>
                  <a:txBody>
                    <a:bodyPr/>
                    <a:lstStyle/>
                    <a:p>
                      <a:pPr algn="l" rtl="0" fontAlgn="b"/>
                      <a:r>
                        <a:rPr lang="pt-BR" sz="1800" b="0" i="0" u="none" strike="noStrike">
                          <a:solidFill>
                            <a:srgbClr val="000000"/>
                          </a:solidFill>
                          <a:latin typeface="Calibri"/>
                        </a:rPr>
                        <a:t>&gt; Aplicação Aliquota IR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rtl="0" fontAlgn="b"/>
                      <a:r>
                        <a:rPr lang="pt-BR" sz="1800" b="0" i="0" u="none" strike="noStrike">
                          <a:solidFill>
                            <a:srgbClr val="000000"/>
                          </a:solidFill>
                          <a:latin typeface="Calibri"/>
                        </a:rPr>
                        <a:t>(–) Parcela a reduzir (tabela)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6225">
                <a:tc>
                  <a:txBody>
                    <a:bodyPr/>
                    <a:lstStyle/>
                    <a:p>
                      <a:pPr algn="l" rtl="0" fontAlgn="b"/>
                      <a:r>
                        <a:rPr lang="pt-BR" sz="1800" b="0" i="0" u="none" strike="noStrike" dirty="0">
                          <a:solidFill>
                            <a:srgbClr val="000000"/>
                          </a:solidFill>
                          <a:latin typeface="Calibri"/>
                        </a:rPr>
                        <a:t>(=) IRRF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l" fontAlgn="b"/>
                      <a:r>
                        <a:rPr lang="pt-BR" sz="1100" b="0" i="0" u="none" strike="noStrike" dirty="0">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r>
            </a:tbl>
          </a:graphicData>
        </a:graphic>
      </p:graphicFrame>
      <p:sp>
        <p:nvSpPr>
          <p:cNvPr id="19" name="Retângulo 18"/>
          <p:cNvSpPr/>
          <p:nvPr/>
        </p:nvSpPr>
        <p:spPr>
          <a:xfrm>
            <a:off x="179512" y="1916832"/>
            <a:ext cx="8856984" cy="1477328"/>
          </a:xfrm>
          <a:prstGeom prst="rect">
            <a:avLst/>
          </a:prstGeom>
        </p:spPr>
        <p:txBody>
          <a:bodyPr wrap="square">
            <a:spAutoFit/>
          </a:bodyPr>
          <a:lstStyle/>
          <a:p>
            <a:pPr algn="just"/>
            <a:r>
              <a:rPr lang="pt-BR" dirty="0" smtClean="0"/>
              <a:t>EXEMPLO 1: trabalhador com salário de R$ 7.600,00, Pensão Alimentícia de 15% e opção de Previdência Privada de 6%. Como ficaria o valor a recolher de IRRF?</a:t>
            </a:r>
          </a:p>
          <a:p>
            <a:pPr algn="just"/>
            <a:endParaRPr lang="pt-BR" dirty="0" smtClean="0"/>
          </a:p>
          <a:p>
            <a:pPr algn="just"/>
            <a:r>
              <a:rPr lang="pt-BR" dirty="0" smtClean="0"/>
              <a:t>EXEMPLO 2: trabalhador com salário de R$ 2.900,00, Pensão Alimentícia de 25% e opção por Previdência Privada de 6%. Como ficaria o valor a recolher de IRRF?</a:t>
            </a:r>
            <a:endParaRPr lang="pt-BR" dirty="0"/>
          </a:p>
        </p:txBody>
      </p:sp>
      <p:pic>
        <p:nvPicPr>
          <p:cNvPr id="20" name="Picture 2" descr="Imagem relacionada"/>
          <p:cNvPicPr>
            <a:picLocks noChangeAspect="1" noChangeArrowheads="1"/>
          </p:cNvPicPr>
          <p:nvPr/>
        </p:nvPicPr>
        <p:blipFill>
          <a:blip r:embed="rId6" cstate="print"/>
          <a:srcRect/>
          <a:stretch>
            <a:fillRect/>
          </a:stretch>
        </p:blipFill>
        <p:spPr bwMode="auto">
          <a:xfrm>
            <a:off x="7624337" y="3715462"/>
            <a:ext cx="1423868" cy="1297714"/>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827584" y="1331476"/>
            <a:ext cx="4176464" cy="369332"/>
          </a:xfrm>
          <a:prstGeom prst="rect">
            <a:avLst/>
          </a:prstGeom>
        </p:spPr>
        <p:txBody>
          <a:bodyPr wrap="square">
            <a:spAutoFit/>
          </a:bodyPr>
          <a:lstStyle/>
          <a:p>
            <a:r>
              <a:rPr lang="pt-BR" b="1" dirty="0" smtClean="0">
                <a:solidFill>
                  <a:schemeClr val="accent3">
                    <a:lumMod val="50000"/>
                  </a:schemeClr>
                </a:solidFill>
              </a:rPr>
              <a:t>O Departamento Pessoal</a:t>
            </a:r>
          </a:p>
        </p:txBody>
      </p:sp>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0" name="Picture 2" descr="Imagem relacionada"/>
          <p:cNvPicPr>
            <a:picLocks noChangeAspect="1" noChangeArrowheads="1"/>
          </p:cNvPicPr>
          <p:nvPr/>
        </p:nvPicPr>
        <p:blipFill>
          <a:blip r:embed="rId3" cstate="print"/>
          <a:srcRect/>
          <a:stretch>
            <a:fillRect/>
          </a:stretch>
        </p:blipFill>
        <p:spPr bwMode="auto">
          <a:xfrm>
            <a:off x="7668343" y="836712"/>
            <a:ext cx="1379861" cy="792088"/>
          </a:xfrm>
          <a:prstGeom prst="rect">
            <a:avLst/>
          </a:prstGeom>
          <a:noFill/>
        </p:spPr>
      </p:pic>
      <p:pic>
        <p:nvPicPr>
          <p:cNvPr id="12"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
        <p:nvSpPr>
          <p:cNvPr id="14" name="Retângulo 13"/>
          <p:cNvSpPr/>
          <p:nvPr/>
        </p:nvSpPr>
        <p:spPr>
          <a:xfrm>
            <a:off x="107504" y="1844824"/>
            <a:ext cx="8856984" cy="3139321"/>
          </a:xfrm>
          <a:prstGeom prst="rect">
            <a:avLst/>
          </a:prstGeom>
        </p:spPr>
        <p:txBody>
          <a:bodyPr wrap="square">
            <a:spAutoFit/>
          </a:bodyPr>
          <a:lstStyle/>
          <a:p>
            <a:pPr algn="just"/>
            <a:r>
              <a:rPr lang="pt-BR" dirty="0" smtClean="0"/>
              <a:t>O departamento pessoal é o setor da companhia ou escritório contábil responsável pelas: contratações, demissões, registros, prestar informações ao fisco, elaboração da folha de pagamento, prestação de informações aos empregadores e aos empregados. </a:t>
            </a:r>
          </a:p>
          <a:p>
            <a:pPr algn="just"/>
            <a:endParaRPr lang="pt-BR" dirty="0" smtClean="0"/>
          </a:p>
          <a:p>
            <a:pPr algn="just"/>
            <a:r>
              <a:rPr lang="pt-BR" dirty="0" smtClean="0"/>
              <a:t>Há pouco tempo atrás, somente as grandes empresas possuíam o departamento pessoal, todavia, este cenário mudou e mesmo as médias e pequenas empresas estão cientes da necessidade deste departamento. </a:t>
            </a:r>
          </a:p>
          <a:p>
            <a:pPr algn="just"/>
            <a:endParaRPr lang="pt-BR" dirty="0" smtClean="0"/>
          </a:p>
          <a:p>
            <a:pPr algn="just"/>
            <a:r>
              <a:rPr lang="pt-BR" dirty="0" smtClean="0"/>
              <a:t>O profissional que atua nesta área precisa ter um leque de conhecimentos: contábil, fiscal, financeiro e noções de direito trabalhista. Um departamento eficaz evita problemas as empresas e processos trabalhistas.</a:t>
            </a:r>
            <a:endParaRPr lang="pt-BR" dirty="0"/>
          </a:p>
        </p:txBody>
      </p:sp>
      <p:pic>
        <p:nvPicPr>
          <p:cNvPr id="1026" name="Picture 2" descr="Imagem relacionada"/>
          <p:cNvPicPr>
            <a:picLocks noChangeAspect="1" noChangeArrowheads="1"/>
          </p:cNvPicPr>
          <p:nvPr/>
        </p:nvPicPr>
        <p:blipFill>
          <a:blip r:embed="rId5" cstate="print"/>
          <a:srcRect/>
          <a:stretch>
            <a:fillRect/>
          </a:stretch>
        </p:blipFill>
        <p:spPr bwMode="auto">
          <a:xfrm>
            <a:off x="5751250" y="4653137"/>
            <a:ext cx="3213238" cy="1979356"/>
          </a:xfrm>
          <a:prstGeom prst="rect">
            <a:avLst/>
          </a:prstGeom>
          <a:noFill/>
        </p:spPr>
      </p:pic>
      <p:pic>
        <p:nvPicPr>
          <p:cNvPr id="1028" name="Picture 4" descr="Resultado de imagem para DEPARTAMENTO DE PESSOAL"/>
          <p:cNvPicPr>
            <a:picLocks noChangeAspect="1" noChangeArrowheads="1"/>
          </p:cNvPicPr>
          <p:nvPr/>
        </p:nvPicPr>
        <p:blipFill>
          <a:blip r:embed="rId6" cstate="print"/>
          <a:srcRect/>
          <a:stretch>
            <a:fillRect/>
          </a:stretch>
        </p:blipFill>
        <p:spPr bwMode="auto">
          <a:xfrm>
            <a:off x="251520" y="5001006"/>
            <a:ext cx="4896544" cy="1512168"/>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0" name="Picture 2" descr="Imagem relacionada"/>
          <p:cNvPicPr>
            <a:picLocks noChangeAspect="1" noChangeArrowheads="1"/>
          </p:cNvPicPr>
          <p:nvPr/>
        </p:nvPicPr>
        <p:blipFill>
          <a:blip r:embed="rId3" cstate="print"/>
          <a:srcRect/>
          <a:stretch>
            <a:fillRect/>
          </a:stretch>
        </p:blipFill>
        <p:spPr bwMode="auto">
          <a:xfrm>
            <a:off x="7668343" y="836712"/>
            <a:ext cx="1379861" cy="792088"/>
          </a:xfrm>
          <a:prstGeom prst="rect">
            <a:avLst/>
          </a:prstGeom>
          <a:noFill/>
        </p:spPr>
      </p:pic>
      <p:pic>
        <p:nvPicPr>
          <p:cNvPr id="12"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
        <p:nvSpPr>
          <p:cNvPr id="9" name="Retângulo 8"/>
          <p:cNvSpPr/>
          <p:nvPr/>
        </p:nvSpPr>
        <p:spPr>
          <a:xfrm>
            <a:off x="899592" y="1340768"/>
            <a:ext cx="4788024" cy="369332"/>
          </a:xfrm>
          <a:prstGeom prst="rect">
            <a:avLst/>
          </a:prstGeom>
        </p:spPr>
        <p:txBody>
          <a:bodyPr wrap="square">
            <a:spAutoFit/>
          </a:bodyPr>
          <a:lstStyle/>
          <a:p>
            <a:r>
              <a:rPr lang="pt-BR" b="1" dirty="0" smtClean="0">
                <a:solidFill>
                  <a:schemeClr val="accent3">
                    <a:lumMod val="50000"/>
                  </a:schemeClr>
                </a:solidFill>
              </a:rPr>
              <a:t>Cálculos Diversos no Contracheque ou Holerite</a:t>
            </a:r>
          </a:p>
        </p:txBody>
      </p:sp>
      <p:sp>
        <p:nvSpPr>
          <p:cNvPr id="14" name="Retângulo 13"/>
          <p:cNvSpPr/>
          <p:nvPr/>
        </p:nvSpPr>
        <p:spPr>
          <a:xfrm>
            <a:off x="179512" y="1859340"/>
            <a:ext cx="8856984" cy="1754326"/>
          </a:xfrm>
          <a:prstGeom prst="rect">
            <a:avLst/>
          </a:prstGeom>
        </p:spPr>
        <p:txBody>
          <a:bodyPr wrap="square">
            <a:spAutoFit/>
          </a:bodyPr>
          <a:lstStyle/>
          <a:p>
            <a:pPr algn="just"/>
            <a:r>
              <a:rPr lang="pt-BR" dirty="0" smtClean="0"/>
              <a:t>Todo empregado, ao receber seu contracheque mensal ou holerite, pode observar a diferença entre seu salário bruto e o salário líquido. Essa diferença corresponde aos descontos e aos impostos. </a:t>
            </a:r>
          </a:p>
          <a:p>
            <a:pPr algn="just"/>
            <a:endParaRPr lang="pt-BR" dirty="0" smtClean="0"/>
          </a:p>
          <a:p>
            <a:pPr algn="just"/>
            <a:r>
              <a:rPr lang="pt-BR" dirty="0" smtClean="0"/>
              <a:t>A Consolidação das Leis do Trabalho – CLT, prevê os descontos possíveis, amparados por lei e aqueles que o empregador não pode descontar, ou tem limites ao desconto. </a:t>
            </a:r>
          </a:p>
        </p:txBody>
      </p:sp>
      <p:sp>
        <p:nvSpPr>
          <p:cNvPr id="15" name="Retângulo 14"/>
          <p:cNvSpPr/>
          <p:nvPr/>
        </p:nvSpPr>
        <p:spPr>
          <a:xfrm>
            <a:off x="179512" y="3645024"/>
            <a:ext cx="8892480" cy="369332"/>
          </a:xfrm>
          <a:prstGeom prst="rect">
            <a:avLst/>
          </a:prstGeom>
        </p:spPr>
        <p:txBody>
          <a:bodyPr wrap="square">
            <a:spAutoFit/>
          </a:bodyPr>
          <a:lstStyle/>
          <a:p>
            <a:r>
              <a:rPr lang="pt-BR" b="1" dirty="0" smtClean="0">
                <a:solidFill>
                  <a:srgbClr val="C00000"/>
                </a:solidFill>
                <a:effectLst>
                  <a:outerShdw blurRad="38100" dist="38100" dir="2700000" algn="tl">
                    <a:srgbClr val="000000">
                      <a:alpha val="43137"/>
                    </a:srgbClr>
                  </a:outerShdw>
                </a:effectLst>
              </a:rPr>
              <a:t>Vejamos alguns dos descontos:</a:t>
            </a:r>
          </a:p>
        </p:txBody>
      </p:sp>
      <p:sp>
        <p:nvSpPr>
          <p:cNvPr id="16" name="Retângulo 15"/>
          <p:cNvSpPr/>
          <p:nvPr/>
        </p:nvSpPr>
        <p:spPr>
          <a:xfrm>
            <a:off x="179512" y="4077072"/>
            <a:ext cx="4572000" cy="2308324"/>
          </a:xfrm>
          <a:prstGeom prst="rect">
            <a:avLst/>
          </a:prstGeom>
        </p:spPr>
        <p:txBody>
          <a:bodyPr>
            <a:spAutoFit/>
          </a:bodyPr>
          <a:lstStyle/>
          <a:p>
            <a:pPr>
              <a:buFont typeface="Wingdings" pitchFamily="2" charset="2"/>
              <a:buChar char="ü"/>
            </a:pPr>
            <a:r>
              <a:rPr lang="pt-BR" b="1" dirty="0" smtClean="0">
                <a:solidFill>
                  <a:schemeClr val="accent6">
                    <a:lumMod val="50000"/>
                  </a:schemeClr>
                </a:solidFill>
              </a:rPr>
              <a:t>INSS – Instituto Nacional do Seguro Social</a:t>
            </a:r>
          </a:p>
          <a:p>
            <a:pPr>
              <a:buFont typeface="Wingdings" pitchFamily="2" charset="2"/>
              <a:buChar char="ü"/>
            </a:pPr>
            <a:r>
              <a:rPr lang="pt-BR" b="1" dirty="0" smtClean="0">
                <a:solidFill>
                  <a:schemeClr val="accent5">
                    <a:lumMod val="50000"/>
                  </a:schemeClr>
                </a:solidFill>
              </a:rPr>
              <a:t>IRRF – Imposto de Renda Retido na Fonte</a:t>
            </a:r>
          </a:p>
          <a:p>
            <a:pPr>
              <a:buFont typeface="Wingdings" pitchFamily="2" charset="2"/>
              <a:buChar char="ü"/>
            </a:pPr>
            <a:r>
              <a:rPr lang="pt-BR" b="1" dirty="0" smtClean="0">
                <a:solidFill>
                  <a:schemeClr val="accent6">
                    <a:lumMod val="50000"/>
                  </a:schemeClr>
                </a:solidFill>
              </a:rPr>
              <a:t>Contribuição Sindical</a:t>
            </a:r>
          </a:p>
          <a:p>
            <a:pPr>
              <a:buFont typeface="Wingdings" pitchFamily="2" charset="2"/>
              <a:buChar char="ü"/>
            </a:pPr>
            <a:r>
              <a:rPr lang="pt-BR" b="1" dirty="0" smtClean="0">
                <a:solidFill>
                  <a:schemeClr val="accent5">
                    <a:lumMod val="50000"/>
                  </a:schemeClr>
                </a:solidFill>
              </a:rPr>
              <a:t>Contribuição Assistencial</a:t>
            </a:r>
          </a:p>
          <a:p>
            <a:pPr>
              <a:buFont typeface="Wingdings" pitchFamily="2" charset="2"/>
              <a:buChar char="ü"/>
            </a:pPr>
            <a:r>
              <a:rPr lang="pt-BR" b="1" dirty="0" smtClean="0">
                <a:solidFill>
                  <a:schemeClr val="accent6">
                    <a:lumMod val="50000"/>
                  </a:schemeClr>
                </a:solidFill>
              </a:rPr>
              <a:t>Contribuição Confederativa</a:t>
            </a:r>
          </a:p>
          <a:p>
            <a:pPr>
              <a:buFont typeface="Wingdings" pitchFamily="2" charset="2"/>
              <a:buChar char="ü"/>
            </a:pPr>
            <a:r>
              <a:rPr lang="pt-BR" b="1" dirty="0" smtClean="0">
                <a:solidFill>
                  <a:schemeClr val="accent5">
                    <a:lumMod val="50000"/>
                  </a:schemeClr>
                </a:solidFill>
              </a:rPr>
              <a:t>Vale Transporte</a:t>
            </a:r>
          </a:p>
          <a:p>
            <a:pPr>
              <a:buFont typeface="Wingdings" pitchFamily="2" charset="2"/>
              <a:buChar char="ü"/>
            </a:pPr>
            <a:r>
              <a:rPr lang="pt-BR" b="1" dirty="0" smtClean="0">
                <a:solidFill>
                  <a:schemeClr val="accent6">
                    <a:lumMod val="50000"/>
                  </a:schemeClr>
                </a:solidFill>
              </a:rPr>
              <a:t>Vale Alimentação</a:t>
            </a:r>
          </a:p>
          <a:p>
            <a:pPr>
              <a:buFont typeface="Wingdings" pitchFamily="2" charset="2"/>
              <a:buChar char="ü"/>
            </a:pPr>
            <a:r>
              <a:rPr lang="pt-BR" b="1" dirty="0" smtClean="0">
                <a:solidFill>
                  <a:schemeClr val="accent5">
                    <a:lumMod val="50000"/>
                  </a:schemeClr>
                </a:solidFill>
              </a:rPr>
              <a:t>Pensão Alimentícia</a:t>
            </a:r>
          </a:p>
        </p:txBody>
      </p:sp>
      <p:sp>
        <p:nvSpPr>
          <p:cNvPr id="17" name="Retângulo 16"/>
          <p:cNvSpPr/>
          <p:nvPr/>
        </p:nvSpPr>
        <p:spPr>
          <a:xfrm>
            <a:off x="4644008" y="4077072"/>
            <a:ext cx="4499992" cy="2308324"/>
          </a:xfrm>
          <a:prstGeom prst="rect">
            <a:avLst/>
          </a:prstGeom>
        </p:spPr>
        <p:txBody>
          <a:bodyPr wrap="square">
            <a:spAutoFit/>
          </a:bodyPr>
          <a:lstStyle/>
          <a:p>
            <a:pPr>
              <a:buFont typeface="Wingdings" pitchFamily="2" charset="2"/>
              <a:buChar char="ü"/>
            </a:pPr>
            <a:r>
              <a:rPr lang="pt-BR" b="1" dirty="0" smtClean="0">
                <a:solidFill>
                  <a:schemeClr val="accent5">
                    <a:lumMod val="50000"/>
                  </a:schemeClr>
                </a:solidFill>
              </a:rPr>
              <a:t>Empréstimo Consignado</a:t>
            </a:r>
          </a:p>
          <a:p>
            <a:pPr>
              <a:buFont typeface="Wingdings" pitchFamily="2" charset="2"/>
              <a:buChar char="ü"/>
            </a:pPr>
            <a:r>
              <a:rPr lang="pt-BR" b="1" dirty="0" smtClean="0">
                <a:solidFill>
                  <a:schemeClr val="accent6">
                    <a:lumMod val="50000"/>
                  </a:schemeClr>
                </a:solidFill>
              </a:rPr>
              <a:t>Faltas e Atrasos</a:t>
            </a:r>
          </a:p>
          <a:p>
            <a:pPr>
              <a:buFont typeface="Wingdings" pitchFamily="2" charset="2"/>
              <a:buChar char="ü"/>
            </a:pPr>
            <a:r>
              <a:rPr lang="pt-BR" b="1" dirty="0" smtClean="0">
                <a:solidFill>
                  <a:schemeClr val="accent5">
                    <a:lumMod val="50000"/>
                  </a:schemeClr>
                </a:solidFill>
              </a:rPr>
              <a:t>Previdência Privada</a:t>
            </a:r>
          </a:p>
          <a:p>
            <a:pPr>
              <a:buFont typeface="Wingdings" pitchFamily="2" charset="2"/>
              <a:buChar char="ü"/>
            </a:pPr>
            <a:r>
              <a:rPr lang="pt-BR" b="1" dirty="0" smtClean="0">
                <a:solidFill>
                  <a:schemeClr val="accent6">
                    <a:lumMod val="50000"/>
                  </a:schemeClr>
                </a:solidFill>
              </a:rPr>
              <a:t>Adiantamento de Salário</a:t>
            </a:r>
          </a:p>
          <a:p>
            <a:pPr>
              <a:buFont typeface="Wingdings" pitchFamily="2" charset="2"/>
              <a:buChar char="ü"/>
            </a:pPr>
            <a:r>
              <a:rPr lang="pt-BR" b="1" dirty="0" smtClean="0">
                <a:solidFill>
                  <a:schemeClr val="accent5">
                    <a:lumMod val="50000"/>
                  </a:schemeClr>
                </a:solidFill>
              </a:rPr>
              <a:t>Assistência Medica e Odontológica</a:t>
            </a:r>
          </a:p>
          <a:p>
            <a:pPr>
              <a:buFont typeface="Wingdings" pitchFamily="2" charset="2"/>
              <a:buChar char="ü"/>
            </a:pPr>
            <a:r>
              <a:rPr lang="pt-BR" b="1" dirty="0" smtClean="0">
                <a:solidFill>
                  <a:schemeClr val="accent6">
                    <a:lumMod val="50000"/>
                  </a:schemeClr>
                </a:solidFill>
              </a:rPr>
              <a:t>Farmácia</a:t>
            </a:r>
          </a:p>
          <a:p>
            <a:pPr>
              <a:buFont typeface="Wingdings" pitchFamily="2" charset="2"/>
              <a:buChar char="ü"/>
            </a:pPr>
            <a:r>
              <a:rPr lang="pt-BR" b="1" dirty="0" smtClean="0">
                <a:solidFill>
                  <a:schemeClr val="accent5">
                    <a:lumMod val="50000"/>
                  </a:schemeClr>
                </a:solidFill>
              </a:rPr>
              <a:t>Caso de Dano ao patrimônio da empresa</a:t>
            </a:r>
          </a:p>
          <a:p>
            <a:pPr>
              <a:buFont typeface="Wingdings" pitchFamily="2" charset="2"/>
              <a:buChar char="ü"/>
            </a:pPr>
            <a:r>
              <a:rPr lang="pt-BR" b="1" dirty="0" smtClean="0">
                <a:solidFill>
                  <a:schemeClr val="accent6">
                    <a:lumMod val="50000"/>
                  </a:schemeClr>
                </a:solidFill>
              </a:rPr>
              <a:t>Multas de transito, entre outros descontos</a:t>
            </a:r>
            <a:r>
              <a:rPr lang="pt-BR" dirty="0" smtClean="0">
                <a:solidFill>
                  <a:schemeClr val="accent6">
                    <a:lumMod val="50000"/>
                  </a:schemeClr>
                </a:solidFill>
              </a:rPr>
              <a:t>.</a:t>
            </a:r>
          </a:p>
        </p:txBody>
      </p:sp>
      <p:sp>
        <p:nvSpPr>
          <p:cNvPr id="18" name="Meio-quadro 17"/>
          <p:cNvSpPr/>
          <p:nvPr/>
        </p:nvSpPr>
        <p:spPr>
          <a:xfrm rot="10800000">
            <a:off x="4410054" y="5085184"/>
            <a:ext cx="216024" cy="1440160"/>
          </a:xfrm>
          <a:prstGeom prst="half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9" name="Meio-quadro 18"/>
          <p:cNvSpPr/>
          <p:nvPr/>
        </p:nvSpPr>
        <p:spPr>
          <a:xfrm>
            <a:off x="4491027" y="3933056"/>
            <a:ext cx="216024" cy="1512168"/>
          </a:xfrm>
          <a:prstGeom prst="halfFram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0" name="Picture 2" descr="Imagem relacionada"/>
          <p:cNvPicPr>
            <a:picLocks noChangeAspect="1" noChangeArrowheads="1"/>
          </p:cNvPicPr>
          <p:nvPr/>
        </p:nvPicPr>
        <p:blipFill>
          <a:blip r:embed="rId3" cstate="print"/>
          <a:srcRect/>
          <a:stretch>
            <a:fillRect/>
          </a:stretch>
        </p:blipFill>
        <p:spPr bwMode="auto">
          <a:xfrm>
            <a:off x="7668343" y="836712"/>
            <a:ext cx="1379861" cy="792088"/>
          </a:xfrm>
          <a:prstGeom prst="rect">
            <a:avLst/>
          </a:prstGeom>
          <a:noFill/>
        </p:spPr>
      </p:pic>
      <p:pic>
        <p:nvPicPr>
          <p:cNvPr id="12"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
        <p:nvSpPr>
          <p:cNvPr id="9" name="Retângulo 8"/>
          <p:cNvSpPr/>
          <p:nvPr/>
        </p:nvSpPr>
        <p:spPr>
          <a:xfrm>
            <a:off x="899592" y="1340768"/>
            <a:ext cx="4788024" cy="369332"/>
          </a:xfrm>
          <a:prstGeom prst="rect">
            <a:avLst/>
          </a:prstGeom>
        </p:spPr>
        <p:txBody>
          <a:bodyPr wrap="square">
            <a:spAutoFit/>
          </a:bodyPr>
          <a:lstStyle/>
          <a:p>
            <a:r>
              <a:rPr lang="pt-BR" b="1" dirty="0" smtClean="0">
                <a:solidFill>
                  <a:schemeClr val="accent3">
                    <a:lumMod val="50000"/>
                  </a:schemeClr>
                </a:solidFill>
              </a:rPr>
              <a:t>Holerite</a:t>
            </a:r>
          </a:p>
        </p:txBody>
      </p:sp>
      <p:sp>
        <p:nvSpPr>
          <p:cNvPr id="14" name="Retângulo 13"/>
          <p:cNvSpPr/>
          <p:nvPr/>
        </p:nvSpPr>
        <p:spPr>
          <a:xfrm>
            <a:off x="107504" y="1707773"/>
            <a:ext cx="8928992" cy="4801314"/>
          </a:xfrm>
          <a:prstGeom prst="rect">
            <a:avLst/>
          </a:prstGeom>
        </p:spPr>
        <p:txBody>
          <a:bodyPr wrap="square">
            <a:spAutoFit/>
          </a:bodyPr>
          <a:lstStyle/>
          <a:p>
            <a:pPr algn="just"/>
            <a:r>
              <a:rPr lang="pt-BR" dirty="0" smtClean="0"/>
              <a:t>O Holerite é o documento que demonstra os proventos, os descontos, e os impostos incidentes sobre a folha de pagamento. </a:t>
            </a:r>
          </a:p>
          <a:p>
            <a:pPr algn="just"/>
            <a:endParaRPr lang="pt-BR" dirty="0" smtClean="0"/>
          </a:p>
          <a:p>
            <a:pPr algn="just"/>
            <a:r>
              <a:rPr lang="pt-BR" dirty="0" smtClean="0"/>
              <a:t>Trata-se de uma formalização da composição do pagamento realizado pela prestação dos serviços, em um contrato entre empregador e empregado. </a:t>
            </a:r>
          </a:p>
          <a:p>
            <a:pPr algn="just"/>
            <a:endParaRPr lang="pt-BR" dirty="0" smtClean="0"/>
          </a:p>
          <a:p>
            <a:pPr algn="just"/>
            <a:r>
              <a:rPr lang="pt-BR" dirty="0" smtClean="0"/>
              <a:t>Em linhas gerais, a empresa efetua o pagamento ao funcionário e disponibiliza o holerite. No passado, muitos pagamentos eram realizados em espécie e o holerite era entregue junto do montante em dinheiro. </a:t>
            </a:r>
          </a:p>
          <a:p>
            <a:pPr algn="just"/>
            <a:endParaRPr lang="pt-BR" dirty="0" smtClean="0"/>
          </a:p>
          <a:p>
            <a:pPr algn="just"/>
            <a:r>
              <a:rPr lang="pt-BR" dirty="0" smtClean="0"/>
              <a:t>Com passar dos anos e a própria evolução dos meios de pagamento, as empresas passaram a pagar via cheque e, na atualidade, realizam pagamentos via remessa bancária. </a:t>
            </a:r>
          </a:p>
          <a:p>
            <a:pPr algn="just"/>
            <a:endParaRPr lang="pt-BR" dirty="0" smtClean="0"/>
          </a:p>
          <a:p>
            <a:pPr algn="just"/>
            <a:r>
              <a:rPr lang="pt-BR" dirty="0" smtClean="0"/>
              <a:t>A via do holerite, muito conhecida por ser um formulário na cor verde, era frequentemente utilizada pelas empresas. Hoje, porém, muitas companhias já não disponibilizam este documento fisicamente, colocando-o à disposição em </a:t>
            </a:r>
            <a:r>
              <a:rPr lang="pt-BR" dirty="0" err="1" smtClean="0"/>
              <a:t>websites</a:t>
            </a:r>
            <a:r>
              <a:rPr lang="pt-BR" dirty="0" smtClean="0"/>
              <a:t> corporativos com ‘</a:t>
            </a:r>
            <a:r>
              <a:rPr lang="pt-BR" dirty="0" err="1" smtClean="0"/>
              <a:t>login</a:t>
            </a:r>
            <a:r>
              <a:rPr lang="pt-BR" dirty="0" smtClean="0"/>
              <a:t>’ e ‘senha’.</a:t>
            </a:r>
            <a:endParaRPr lang="pt-BR" dirty="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Resultado de imagem para modelo de holerite"/>
          <p:cNvPicPr>
            <a:picLocks noChangeAspect="1" noChangeArrowheads="1"/>
          </p:cNvPicPr>
          <p:nvPr/>
        </p:nvPicPr>
        <p:blipFill>
          <a:blip r:embed="rId2" cstate="print"/>
          <a:srcRect/>
          <a:stretch>
            <a:fillRect/>
          </a:stretch>
        </p:blipFill>
        <p:spPr bwMode="auto">
          <a:xfrm>
            <a:off x="138829" y="1916832"/>
            <a:ext cx="8897667" cy="4708935"/>
          </a:xfrm>
          <a:prstGeom prst="rect">
            <a:avLst/>
          </a:prstGeom>
          <a:noFill/>
        </p:spPr>
      </p:pic>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3"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0" name="Picture 2" descr="Imagem relacionada"/>
          <p:cNvPicPr>
            <a:picLocks noChangeAspect="1" noChangeArrowheads="1"/>
          </p:cNvPicPr>
          <p:nvPr/>
        </p:nvPicPr>
        <p:blipFill>
          <a:blip r:embed="rId4" cstate="print"/>
          <a:srcRect/>
          <a:stretch>
            <a:fillRect/>
          </a:stretch>
        </p:blipFill>
        <p:spPr bwMode="auto">
          <a:xfrm>
            <a:off x="7668343" y="836712"/>
            <a:ext cx="1379861" cy="792088"/>
          </a:xfrm>
          <a:prstGeom prst="rect">
            <a:avLst/>
          </a:prstGeom>
          <a:noFill/>
        </p:spPr>
      </p:pic>
      <p:pic>
        <p:nvPicPr>
          <p:cNvPr id="12" name="Picture 3" descr="Resultado de imagem para calculadora"/>
          <p:cNvPicPr>
            <a:picLocks noChangeAspect="1" noChangeArrowheads="1"/>
          </p:cNvPicPr>
          <p:nvPr/>
        </p:nvPicPr>
        <p:blipFill>
          <a:blip r:embed="rId5" cstate="print"/>
          <a:srcRect/>
          <a:stretch>
            <a:fillRect/>
          </a:stretch>
        </p:blipFill>
        <p:spPr bwMode="auto">
          <a:xfrm>
            <a:off x="6948264" y="908720"/>
            <a:ext cx="710208" cy="710208"/>
          </a:xfrm>
          <a:prstGeom prst="rect">
            <a:avLst/>
          </a:prstGeom>
          <a:noFill/>
        </p:spPr>
      </p:pic>
      <p:sp>
        <p:nvSpPr>
          <p:cNvPr id="9" name="Retângulo 8"/>
          <p:cNvSpPr/>
          <p:nvPr/>
        </p:nvSpPr>
        <p:spPr>
          <a:xfrm>
            <a:off x="1728192" y="1556792"/>
            <a:ext cx="4788024" cy="523220"/>
          </a:xfrm>
          <a:prstGeom prst="rect">
            <a:avLst/>
          </a:prstGeom>
        </p:spPr>
        <p:txBody>
          <a:bodyPr wrap="square">
            <a:spAutoFit/>
          </a:bodyPr>
          <a:lstStyle/>
          <a:p>
            <a:r>
              <a:rPr lang="pt-BR" sz="2800" b="1" dirty="0" smtClean="0">
                <a:solidFill>
                  <a:schemeClr val="tx2"/>
                </a:solidFill>
              </a:rPr>
              <a:t>Modelo de Holerite</a:t>
            </a:r>
          </a:p>
        </p:txBody>
      </p:sp>
      <p:sp>
        <p:nvSpPr>
          <p:cNvPr id="14" name="Retângulo 13"/>
          <p:cNvSpPr/>
          <p:nvPr/>
        </p:nvSpPr>
        <p:spPr>
          <a:xfrm>
            <a:off x="899592" y="1340768"/>
            <a:ext cx="4788024" cy="369332"/>
          </a:xfrm>
          <a:prstGeom prst="rect">
            <a:avLst/>
          </a:prstGeom>
        </p:spPr>
        <p:txBody>
          <a:bodyPr wrap="square">
            <a:spAutoFit/>
          </a:bodyPr>
          <a:lstStyle/>
          <a:p>
            <a:r>
              <a:rPr lang="pt-BR" b="1" dirty="0" smtClean="0">
                <a:solidFill>
                  <a:schemeClr val="accent3">
                    <a:lumMod val="50000"/>
                  </a:schemeClr>
                </a:solidFill>
              </a:rPr>
              <a:t>Holerite</a:t>
            </a:r>
          </a:p>
        </p:txBody>
      </p:sp>
      <p:sp>
        <p:nvSpPr>
          <p:cNvPr id="15" name="Retângulo 14"/>
          <p:cNvSpPr/>
          <p:nvPr/>
        </p:nvSpPr>
        <p:spPr>
          <a:xfrm>
            <a:off x="323528" y="3861048"/>
            <a:ext cx="7056784" cy="1323439"/>
          </a:xfrm>
          <a:prstGeom prst="rect">
            <a:avLst/>
          </a:prstGeom>
        </p:spPr>
        <p:txBody>
          <a:bodyPr wrap="square">
            <a:spAutoFit/>
          </a:bodyPr>
          <a:lstStyle/>
          <a:p>
            <a:pPr algn="just"/>
            <a:r>
              <a:rPr lang="pt-BR" sz="1600" b="1" dirty="0" smtClean="0">
                <a:solidFill>
                  <a:schemeClr val="tx2"/>
                </a:solidFill>
              </a:rPr>
              <a:t>Constam no holerite informações importantes como:</a:t>
            </a:r>
          </a:p>
          <a:p>
            <a:pPr algn="just"/>
            <a:r>
              <a:rPr lang="pt-BR" sz="1600" dirty="0" smtClean="0">
                <a:solidFill>
                  <a:srgbClr val="C00000"/>
                </a:solidFill>
              </a:rPr>
              <a:t>dados da empresa e/ou empregador, salário bruto, data de admissão, cargo, função, CBO – Classificação Brasileira de Ocupação, proventos, descontos, e o salário líquido. Os proventos geralmente ficam no lado esquerdo do holerite e os descontos, por sua vez, do lado direito.</a:t>
            </a:r>
            <a:endParaRPr lang="pt-BR" sz="1600" dirty="0">
              <a:solidFill>
                <a:srgbClr val="C00000"/>
              </a:solidFill>
            </a:endParaRP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0" name="Picture 2" descr="Imagem relacionada"/>
          <p:cNvPicPr>
            <a:picLocks noChangeAspect="1" noChangeArrowheads="1"/>
          </p:cNvPicPr>
          <p:nvPr/>
        </p:nvPicPr>
        <p:blipFill>
          <a:blip r:embed="rId3" cstate="print"/>
          <a:srcRect/>
          <a:stretch>
            <a:fillRect/>
          </a:stretch>
        </p:blipFill>
        <p:spPr bwMode="auto">
          <a:xfrm>
            <a:off x="7668343" y="836712"/>
            <a:ext cx="1379861" cy="792088"/>
          </a:xfrm>
          <a:prstGeom prst="rect">
            <a:avLst/>
          </a:prstGeom>
          <a:noFill/>
        </p:spPr>
      </p:pic>
      <p:pic>
        <p:nvPicPr>
          <p:cNvPr id="12"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
        <p:nvSpPr>
          <p:cNvPr id="9" name="Retângulo 8"/>
          <p:cNvSpPr/>
          <p:nvPr/>
        </p:nvSpPr>
        <p:spPr>
          <a:xfrm>
            <a:off x="899592" y="1340768"/>
            <a:ext cx="4788024" cy="369332"/>
          </a:xfrm>
          <a:prstGeom prst="rect">
            <a:avLst/>
          </a:prstGeom>
        </p:spPr>
        <p:txBody>
          <a:bodyPr wrap="square">
            <a:spAutoFit/>
          </a:bodyPr>
          <a:lstStyle/>
          <a:p>
            <a:r>
              <a:rPr lang="pt-BR" b="1" dirty="0" smtClean="0">
                <a:solidFill>
                  <a:schemeClr val="accent3">
                    <a:lumMod val="50000"/>
                  </a:schemeClr>
                </a:solidFill>
              </a:rPr>
              <a:t>Holerite</a:t>
            </a:r>
          </a:p>
        </p:txBody>
      </p:sp>
      <p:sp>
        <p:nvSpPr>
          <p:cNvPr id="14" name="Retângulo 13"/>
          <p:cNvSpPr/>
          <p:nvPr/>
        </p:nvSpPr>
        <p:spPr>
          <a:xfrm>
            <a:off x="1691680" y="1700808"/>
            <a:ext cx="6984776" cy="1831271"/>
          </a:xfrm>
          <a:prstGeom prst="rect">
            <a:avLst/>
          </a:prstGeom>
        </p:spPr>
        <p:txBody>
          <a:bodyPr wrap="square">
            <a:spAutoFit/>
          </a:bodyPr>
          <a:lstStyle/>
          <a:p>
            <a:pPr algn="just"/>
            <a:r>
              <a:rPr lang="pt-BR" sz="1700" dirty="0" smtClean="0"/>
              <a:t>O termo holerite deriva de Herman Hollerith, o nome de um inventor e empresário norte-americano. </a:t>
            </a:r>
          </a:p>
          <a:p>
            <a:pPr algn="just"/>
            <a:endParaRPr lang="pt-BR" sz="1000" dirty="0" smtClean="0"/>
          </a:p>
          <a:p>
            <a:pPr algn="just"/>
            <a:r>
              <a:rPr lang="pt-BR" sz="1700" dirty="0" smtClean="0"/>
              <a:t>Herman Hollerith inventou um sistema de registro de informações em cartões perfurados, que revolucionou o processamento de grandes quantidades de dados.</a:t>
            </a:r>
          </a:p>
          <a:p>
            <a:pPr algn="just"/>
            <a:endParaRPr lang="pt-BR" dirty="0" smtClean="0"/>
          </a:p>
        </p:txBody>
      </p:sp>
      <p:pic>
        <p:nvPicPr>
          <p:cNvPr id="84994" name="Picture 2" descr="Resultado de imagem para Herman Hollerith"/>
          <p:cNvPicPr>
            <a:picLocks noChangeAspect="1" noChangeArrowheads="1"/>
          </p:cNvPicPr>
          <p:nvPr/>
        </p:nvPicPr>
        <p:blipFill>
          <a:blip r:embed="rId5" cstate="print"/>
          <a:srcRect/>
          <a:stretch>
            <a:fillRect/>
          </a:stretch>
        </p:blipFill>
        <p:spPr bwMode="auto">
          <a:xfrm>
            <a:off x="107504" y="4005064"/>
            <a:ext cx="3610131" cy="2592288"/>
          </a:xfrm>
          <a:prstGeom prst="rect">
            <a:avLst/>
          </a:prstGeom>
          <a:noFill/>
        </p:spPr>
      </p:pic>
      <p:pic>
        <p:nvPicPr>
          <p:cNvPr id="84996" name="Picture 4" descr="Resultado de imagem para Herman Hollerith"/>
          <p:cNvPicPr>
            <a:picLocks noChangeAspect="1" noChangeArrowheads="1"/>
          </p:cNvPicPr>
          <p:nvPr/>
        </p:nvPicPr>
        <p:blipFill>
          <a:blip r:embed="rId6" cstate="print"/>
          <a:srcRect/>
          <a:stretch>
            <a:fillRect/>
          </a:stretch>
        </p:blipFill>
        <p:spPr bwMode="auto">
          <a:xfrm>
            <a:off x="3851920" y="3068960"/>
            <a:ext cx="3024335" cy="1944216"/>
          </a:xfrm>
          <a:prstGeom prst="rect">
            <a:avLst/>
          </a:prstGeom>
          <a:noFill/>
        </p:spPr>
      </p:pic>
      <p:pic>
        <p:nvPicPr>
          <p:cNvPr id="84998" name="Picture 6" descr="Resultado de imagem para Herman Hollerith"/>
          <p:cNvPicPr>
            <a:picLocks noChangeAspect="1" noChangeArrowheads="1"/>
          </p:cNvPicPr>
          <p:nvPr/>
        </p:nvPicPr>
        <p:blipFill>
          <a:blip r:embed="rId7" cstate="print"/>
          <a:srcRect/>
          <a:stretch>
            <a:fillRect/>
          </a:stretch>
        </p:blipFill>
        <p:spPr bwMode="auto">
          <a:xfrm>
            <a:off x="35495" y="1628800"/>
            <a:ext cx="1714997" cy="2160240"/>
          </a:xfrm>
          <a:prstGeom prst="rect">
            <a:avLst/>
          </a:prstGeom>
          <a:noFill/>
        </p:spPr>
      </p:pic>
      <p:pic>
        <p:nvPicPr>
          <p:cNvPr id="84999" name="Picture 7"/>
          <p:cNvPicPr>
            <a:picLocks noChangeAspect="1" noChangeArrowheads="1"/>
          </p:cNvPicPr>
          <p:nvPr/>
        </p:nvPicPr>
        <p:blipFill>
          <a:blip r:embed="rId8" cstate="print"/>
          <a:srcRect/>
          <a:stretch>
            <a:fillRect/>
          </a:stretch>
        </p:blipFill>
        <p:spPr bwMode="auto">
          <a:xfrm rot="5400000">
            <a:off x="6214865" y="3874654"/>
            <a:ext cx="3549526" cy="1938713"/>
          </a:xfrm>
          <a:prstGeom prst="rect">
            <a:avLst/>
          </a:prstGeom>
          <a:noFill/>
          <a:ln w="9525">
            <a:noFill/>
            <a:miter lim="800000"/>
            <a:headEnd/>
            <a:tailEnd/>
          </a:ln>
        </p:spPr>
      </p:pic>
      <p:sp>
        <p:nvSpPr>
          <p:cNvPr id="16" name="Retângulo 15"/>
          <p:cNvSpPr/>
          <p:nvPr/>
        </p:nvSpPr>
        <p:spPr>
          <a:xfrm>
            <a:off x="1403648" y="3327375"/>
            <a:ext cx="1853392" cy="461665"/>
          </a:xfrm>
          <a:prstGeom prst="rect">
            <a:avLst/>
          </a:prstGeom>
        </p:spPr>
        <p:txBody>
          <a:bodyPr wrap="none">
            <a:spAutoFit/>
          </a:bodyPr>
          <a:lstStyle/>
          <a:p>
            <a:r>
              <a:rPr lang="pt-BR" sz="2400" b="1" dirty="0" smtClean="0">
                <a:solidFill>
                  <a:schemeClr val="tx2"/>
                </a:solidFill>
                <a:effectLst>
                  <a:outerShdw blurRad="38100" dist="38100" dir="2700000" algn="tl">
                    <a:srgbClr val="000000">
                      <a:alpha val="43137"/>
                    </a:srgbClr>
                  </a:outerShdw>
                </a:effectLst>
              </a:rPr>
              <a:t>( </a:t>
            </a:r>
            <a:r>
              <a:rPr lang="pt-BR" sz="2400" b="1" u="sng" dirty="0" smtClean="0">
                <a:solidFill>
                  <a:schemeClr val="tx2"/>
                </a:solidFill>
                <a:effectLst>
                  <a:outerShdw blurRad="38100" dist="38100" dir="2700000" algn="tl">
                    <a:srgbClr val="000000">
                      <a:alpha val="43137"/>
                    </a:srgbClr>
                  </a:outerShdw>
                </a:effectLst>
              </a:rPr>
              <a:t>1860-1929</a:t>
            </a:r>
            <a:r>
              <a:rPr lang="pt-BR" sz="2400" b="1" dirty="0" smtClean="0">
                <a:solidFill>
                  <a:schemeClr val="tx2"/>
                </a:solidFill>
                <a:effectLst>
                  <a:outerShdw blurRad="38100" dist="38100" dir="2700000" algn="tl">
                    <a:srgbClr val="000000">
                      <a:alpha val="43137"/>
                    </a:srgbClr>
                  </a:outerShdw>
                </a:effectLst>
              </a:rPr>
              <a:t> )</a:t>
            </a:r>
            <a:endParaRPr lang="pt-BR" sz="2400" dirty="0">
              <a:solidFill>
                <a:schemeClr val="tx2"/>
              </a:solidFill>
            </a:endParaRPr>
          </a:p>
        </p:txBody>
      </p:sp>
      <p:pic>
        <p:nvPicPr>
          <p:cNvPr id="85001" name="Picture 9" descr="Imagem relacionada"/>
          <p:cNvPicPr>
            <a:picLocks noChangeAspect="1" noChangeArrowheads="1"/>
          </p:cNvPicPr>
          <p:nvPr/>
        </p:nvPicPr>
        <p:blipFill>
          <a:blip r:embed="rId9" cstate="print"/>
          <a:srcRect/>
          <a:stretch>
            <a:fillRect/>
          </a:stretch>
        </p:blipFill>
        <p:spPr bwMode="auto">
          <a:xfrm>
            <a:off x="3851920" y="5085184"/>
            <a:ext cx="3024336" cy="1537069"/>
          </a:xfrm>
          <a:prstGeom prst="rect">
            <a:avLst/>
          </a:prstGeom>
          <a:noFill/>
        </p:spPr>
      </p:pic>
      <p:sp>
        <p:nvSpPr>
          <p:cNvPr id="85003" name="AutoShape 11" descr="Imagem relacion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9" name="Retângulo 8"/>
          <p:cNvSpPr/>
          <p:nvPr/>
        </p:nvSpPr>
        <p:spPr>
          <a:xfrm>
            <a:off x="899592" y="1340768"/>
            <a:ext cx="4788024" cy="369332"/>
          </a:xfrm>
          <a:prstGeom prst="rect">
            <a:avLst/>
          </a:prstGeom>
        </p:spPr>
        <p:txBody>
          <a:bodyPr wrap="square">
            <a:spAutoFit/>
          </a:bodyPr>
          <a:lstStyle/>
          <a:p>
            <a:r>
              <a:rPr lang="pt-BR" b="1" dirty="0" smtClean="0">
                <a:solidFill>
                  <a:schemeClr val="accent2">
                    <a:lumMod val="50000"/>
                  </a:schemeClr>
                </a:solidFill>
              </a:rPr>
              <a:t>Pensão Judicial</a:t>
            </a:r>
          </a:p>
        </p:txBody>
      </p:sp>
      <p:pic>
        <p:nvPicPr>
          <p:cNvPr id="89090" name="Picture 2"/>
          <p:cNvPicPr>
            <a:picLocks noChangeAspect="1" noChangeArrowheads="1"/>
          </p:cNvPicPr>
          <p:nvPr/>
        </p:nvPicPr>
        <p:blipFill>
          <a:blip r:embed="rId3" cstate="print"/>
          <a:srcRect/>
          <a:stretch>
            <a:fillRect/>
          </a:stretch>
        </p:blipFill>
        <p:spPr bwMode="auto">
          <a:xfrm>
            <a:off x="7956376" y="980728"/>
            <a:ext cx="1019484" cy="1368151"/>
          </a:xfrm>
          <a:prstGeom prst="rect">
            <a:avLst/>
          </a:prstGeom>
          <a:noFill/>
          <a:ln w="9525">
            <a:noFill/>
            <a:miter lim="800000"/>
            <a:headEnd/>
            <a:tailEnd/>
          </a:ln>
        </p:spPr>
      </p:pic>
      <p:sp>
        <p:nvSpPr>
          <p:cNvPr id="14" name="Retângulo 13"/>
          <p:cNvSpPr/>
          <p:nvPr/>
        </p:nvSpPr>
        <p:spPr>
          <a:xfrm>
            <a:off x="179512" y="1740872"/>
            <a:ext cx="7776864" cy="1200329"/>
          </a:xfrm>
          <a:prstGeom prst="rect">
            <a:avLst/>
          </a:prstGeom>
        </p:spPr>
        <p:txBody>
          <a:bodyPr wrap="square">
            <a:spAutoFit/>
          </a:bodyPr>
          <a:lstStyle/>
          <a:p>
            <a:pPr algn="just"/>
            <a:r>
              <a:rPr lang="pt-BR" dirty="0" smtClean="0"/>
              <a:t>A pensão judicial é uma obrigação tanto do pai quanto da mãe. Em um processo de divórcio, na sua maioria a guarda dos filhos é da mãe, mas atualmente a opção pela guarda compartilhada, ou seja, dividida entre o pai e mãe tem crescido nos últimos anos. </a:t>
            </a:r>
          </a:p>
        </p:txBody>
      </p:sp>
      <p:sp>
        <p:nvSpPr>
          <p:cNvPr id="15" name="Retângulo 14"/>
          <p:cNvSpPr/>
          <p:nvPr/>
        </p:nvSpPr>
        <p:spPr>
          <a:xfrm>
            <a:off x="72008" y="2996952"/>
            <a:ext cx="9036496" cy="3416320"/>
          </a:xfrm>
          <a:prstGeom prst="rect">
            <a:avLst/>
          </a:prstGeom>
        </p:spPr>
        <p:txBody>
          <a:bodyPr wrap="square">
            <a:spAutoFit/>
          </a:bodyPr>
          <a:lstStyle/>
          <a:p>
            <a:pPr algn="just"/>
            <a:r>
              <a:rPr lang="pt-BR" dirty="0" smtClean="0"/>
              <a:t>A pensão judicial tem suas bases na legislação, Artigo 327 do Código Civil (Brasil,1916), o Artigo 13 da Lei do Divórcio (Brasil,1977), e o Artigo 21 do Estatuto da Criança e do Adolescente (Brasil,1990). A Lei 5.478 (Brasil, 1968) dispõe sobre a ação de alimentos e outros direcionamentos.</a:t>
            </a:r>
          </a:p>
          <a:p>
            <a:pPr algn="just"/>
            <a:endParaRPr lang="pt-BR" dirty="0" smtClean="0"/>
          </a:p>
          <a:p>
            <a:pPr algn="just"/>
            <a:r>
              <a:rPr lang="pt-BR" dirty="0" smtClean="0"/>
              <a:t>A criança beneficiária da pensão judicial tem o direito a recebê-la até completar a maioridade civil, ou seja aos 18 anos. </a:t>
            </a:r>
          </a:p>
          <a:p>
            <a:pPr algn="just"/>
            <a:endParaRPr lang="pt-BR" dirty="0" smtClean="0"/>
          </a:p>
          <a:p>
            <a:pPr algn="just"/>
            <a:r>
              <a:rPr lang="pt-BR" dirty="0" smtClean="0"/>
              <a:t>Este prazo poderá ser prorrogado caso o beneficiário estiver cursando ensino superior.</a:t>
            </a:r>
          </a:p>
          <a:p>
            <a:pPr algn="just"/>
            <a:endParaRPr lang="pt-BR" dirty="0" smtClean="0"/>
          </a:p>
          <a:p>
            <a:pPr algn="just"/>
            <a:r>
              <a:rPr lang="pt-BR" dirty="0" smtClean="0"/>
              <a:t>O percentual que será descontado em folha de pagamento é determinado no processo judicial pelo juiz. </a:t>
            </a:r>
            <a:endParaRPr lang="pt-BR" dirty="0"/>
          </a:p>
        </p:txBody>
      </p:sp>
      <p:pic>
        <p:nvPicPr>
          <p:cNvPr id="16" name="Picture 3" descr="Resultado de imagem para calculadora"/>
          <p:cNvPicPr>
            <a:picLocks noChangeAspect="1" noChangeArrowheads="1"/>
          </p:cNvPicPr>
          <p:nvPr/>
        </p:nvPicPr>
        <p:blipFill>
          <a:blip r:embed="rId4" cstate="print"/>
          <a:srcRect/>
          <a:stretch>
            <a:fillRect/>
          </a:stretch>
        </p:blipFill>
        <p:spPr bwMode="auto">
          <a:xfrm>
            <a:off x="6948264" y="908720"/>
            <a:ext cx="710208" cy="710208"/>
          </a:xfrm>
          <a:prstGeom prst="rect">
            <a:avLst/>
          </a:prstGeom>
          <a:noFill/>
        </p:spPr>
      </p:pic>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12" name="Picture 3" descr="Resultado de imagem para calculadora"/>
          <p:cNvPicPr>
            <a:picLocks noChangeAspect="1" noChangeArrowheads="1"/>
          </p:cNvPicPr>
          <p:nvPr/>
        </p:nvPicPr>
        <p:blipFill>
          <a:blip r:embed="rId3" cstate="print"/>
          <a:srcRect/>
          <a:stretch>
            <a:fillRect/>
          </a:stretch>
        </p:blipFill>
        <p:spPr bwMode="auto">
          <a:xfrm>
            <a:off x="6948264" y="908720"/>
            <a:ext cx="710208" cy="710208"/>
          </a:xfrm>
          <a:prstGeom prst="rect">
            <a:avLst/>
          </a:prstGeom>
          <a:noFill/>
        </p:spPr>
      </p:pic>
      <p:sp>
        <p:nvSpPr>
          <p:cNvPr id="9" name="Retângulo 8"/>
          <p:cNvSpPr/>
          <p:nvPr/>
        </p:nvSpPr>
        <p:spPr>
          <a:xfrm>
            <a:off x="899592" y="1340768"/>
            <a:ext cx="4788024" cy="369332"/>
          </a:xfrm>
          <a:prstGeom prst="rect">
            <a:avLst/>
          </a:prstGeom>
        </p:spPr>
        <p:txBody>
          <a:bodyPr wrap="square">
            <a:spAutoFit/>
          </a:bodyPr>
          <a:lstStyle/>
          <a:p>
            <a:r>
              <a:rPr lang="pt-BR" b="1" dirty="0" smtClean="0">
                <a:solidFill>
                  <a:schemeClr val="accent2">
                    <a:lumMod val="50000"/>
                  </a:schemeClr>
                </a:solidFill>
              </a:rPr>
              <a:t>Pensão Judicial</a:t>
            </a:r>
          </a:p>
        </p:txBody>
      </p:sp>
      <p:sp>
        <p:nvSpPr>
          <p:cNvPr id="14" name="Retângulo 13"/>
          <p:cNvSpPr/>
          <p:nvPr/>
        </p:nvSpPr>
        <p:spPr>
          <a:xfrm>
            <a:off x="107504" y="1772816"/>
            <a:ext cx="7704856" cy="923330"/>
          </a:xfrm>
          <a:prstGeom prst="rect">
            <a:avLst/>
          </a:prstGeom>
        </p:spPr>
        <p:txBody>
          <a:bodyPr wrap="square">
            <a:spAutoFit/>
          </a:bodyPr>
          <a:lstStyle/>
          <a:p>
            <a:pPr algn="just"/>
            <a:r>
              <a:rPr lang="pt-BR" dirty="0" smtClean="0"/>
              <a:t>Para efetuar o desconto da pensão judicial em meio aos vencimentos do empregado, não é necessária autorização do empregado, uma vez que o desconto é involuntário e possui amparo pelo Art. 462 da CLT (Brasil, 1943).</a:t>
            </a:r>
            <a:endParaRPr lang="pt-BR" dirty="0"/>
          </a:p>
        </p:txBody>
      </p:sp>
      <p:pic>
        <p:nvPicPr>
          <p:cNvPr id="15" name="Picture 2"/>
          <p:cNvPicPr>
            <a:picLocks noChangeAspect="1" noChangeArrowheads="1"/>
          </p:cNvPicPr>
          <p:nvPr/>
        </p:nvPicPr>
        <p:blipFill>
          <a:blip r:embed="rId4" cstate="print"/>
          <a:srcRect/>
          <a:stretch>
            <a:fillRect/>
          </a:stretch>
        </p:blipFill>
        <p:spPr bwMode="auto">
          <a:xfrm>
            <a:off x="7956376" y="980728"/>
            <a:ext cx="1019484" cy="1368151"/>
          </a:xfrm>
          <a:prstGeom prst="rect">
            <a:avLst/>
          </a:prstGeom>
          <a:noFill/>
          <a:ln w="9525">
            <a:noFill/>
            <a:miter lim="800000"/>
            <a:headEnd/>
            <a:tailEnd/>
          </a:ln>
        </p:spPr>
      </p:pic>
      <p:sp>
        <p:nvSpPr>
          <p:cNvPr id="16" name="Retângulo 15"/>
          <p:cNvSpPr/>
          <p:nvPr/>
        </p:nvSpPr>
        <p:spPr>
          <a:xfrm>
            <a:off x="107504" y="2780928"/>
            <a:ext cx="8928992" cy="646331"/>
          </a:xfrm>
          <a:prstGeom prst="rect">
            <a:avLst/>
          </a:prstGeom>
        </p:spPr>
        <p:txBody>
          <a:bodyPr wrap="square">
            <a:spAutoFit/>
          </a:bodyPr>
          <a:lstStyle/>
          <a:p>
            <a:r>
              <a:rPr lang="pt-BR" dirty="0" smtClean="0"/>
              <a:t>Veja o exemplo abaixo de cálculo de pensão judicial, supondo um desconto de 22% conforme a sentença do juiz: </a:t>
            </a:r>
            <a:endParaRPr lang="pt-BR" dirty="0"/>
          </a:p>
        </p:txBody>
      </p:sp>
      <p:sp>
        <p:nvSpPr>
          <p:cNvPr id="17" name="Retângulo 16"/>
          <p:cNvSpPr/>
          <p:nvPr/>
        </p:nvSpPr>
        <p:spPr>
          <a:xfrm>
            <a:off x="62679" y="5473271"/>
            <a:ext cx="9036496" cy="1200329"/>
          </a:xfrm>
          <a:prstGeom prst="rect">
            <a:avLst/>
          </a:prstGeom>
        </p:spPr>
        <p:txBody>
          <a:bodyPr wrap="square">
            <a:spAutoFit/>
          </a:bodyPr>
          <a:lstStyle/>
          <a:p>
            <a:pPr algn="just"/>
            <a:r>
              <a:rPr lang="pt-BR" dirty="0" smtClean="0"/>
              <a:t>Sob o aspecto fiscal, pode-se notar na tabela acima que a pensão judicial é totalmente dedutível para o cálculo do IRRF – Imposto de Renda Retido Fonte, em se tratando de uma decisão judicial, como prevê o Art. 1.124-A da Lei 5.869 – Código de Processo Civil (Brasil, 1973). </a:t>
            </a:r>
            <a:endParaRPr lang="pt-BR" dirty="0"/>
          </a:p>
        </p:txBody>
      </p:sp>
      <p:pic>
        <p:nvPicPr>
          <p:cNvPr id="87041" name="Picture 1"/>
          <p:cNvPicPr>
            <a:picLocks noChangeAspect="1" noChangeArrowheads="1"/>
          </p:cNvPicPr>
          <p:nvPr/>
        </p:nvPicPr>
        <p:blipFill>
          <a:blip r:embed="rId5" cstate="print"/>
          <a:srcRect/>
          <a:stretch>
            <a:fillRect/>
          </a:stretch>
        </p:blipFill>
        <p:spPr bwMode="auto">
          <a:xfrm>
            <a:off x="179513" y="3429000"/>
            <a:ext cx="3672408" cy="1525057"/>
          </a:xfrm>
          <a:prstGeom prst="rect">
            <a:avLst/>
          </a:prstGeom>
          <a:noFill/>
          <a:ln w="9525">
            <a:noFill/>
            <a:miter lim="800000"/>
            <a:headEnd/>
            <a:tailEnd/>
          </a:ln>
        </p:spPr>
      </p:pic>
      <p:pic>
        <p:nvPicPr>
          <p:cNvPr id="87042" name="Picture 2"/>
          <p:cNvPicPr>
            <a:picLocks noChangeAspect="1" noChangeArrowheads="1"/>
          </p:cNvPicPr>
          <p:nvPr/>
        </p:nvPicPr>
        <p:blipFill>
          <a:blip r:embed="rId6" cstate="print"/>
          <a:srcRect/>
          <a:stretch>
            <a:fillRect/>
          </a:stretch>
        </p:blipFill>
        <p:spPr bwMode="auto">
          <a:xfrm>
            <a:off x="4139952" y="3426804"/>
            <a:ext cx="4591819" cy="1802396"/>
          </a:xfrm>
          <a:prstGeom prst="rect">
            <a:avLst/>
          </a:prstGeom>
          <a:noFill/>
          <a:ln w="9525">
            <a:noFill/>
            <a:miter lim="800000"/>
            <a:headEnd/>
            <a:tailEnd/>
          </a:ln>
        </p:spPr>
      </p:pic>
      <p:sp>
        <p:nvSpPr>
          <p:cNvPr id="18" name="Retângulo 17"/>
          <p:cNvSpPr/>
          <p:nvPr/>
        </p:nvSpPr>
        <p:spPr>
          <a:xfrm>
            <a:off x="181878" y="5065439"/>
            <a:ext cx="3786934" cy="307777"/>
          </a:xfrm>
          <a:prstGeom prst="rect">
            <a:avLst/>
          </a:prstGeom>
        </p:spPr>
        <p:txBody>
          <a:bodyPr wrap="none">
            <a:spAutoFit/>
          </a:bodyPr>
          <a:lstStyle/>
          <a:p>
            <a:r>
              <a:rPr lang="pt-BR" sz="1400" dirty="0" smtClean="0"/>
              <a:t>Cálculo de Pensão Judicial. Fonte: Pg. 23 do livro. </a:t>
            </a:r>
            <a:endParaRPr lang="pt-BR" sz="1400" dirty="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idx="4294967295"/>
          </p:nvPr>
        </p:nvSpPr>
        <p:spPr>
          <a:xfrm>
            <a:off x="0" y="115888"/>
            <a:ext cx="6500813" cy="792162"/>
          </a:xfrm>
          <a:prstGeom prst="rect">
            <a:avLst/>
          </a:prstGeom>
        </p:spPr>
        <p:txBody>
          <a:bodyPr/>
          <a:lstStyle/>
          <a:p>
            <a:pPr algn="l"/>
            <a:r>
              <a:rPr lang="pt-BR" sz="2400" b="1" dirty="0" smtClean="0">
                <a:solidFill>
                  <a:schemeClr val="bg1"/>
                </a:solidFill>
              </a:rPr>
              <a:t>GESTÃO DE RECURSOS HUMANOS</a:t>
            </a:r>
            <a:br>
              <a:rPr lang="pt-BR" sz="2400" b="1" dirty="0" smtClean="0">
                <a:solidFill>
                  <a:schemeClr val="bg1"/>
                </a:solidFill>
              </a:rPr>
            </a:br>
            <a:r>
              <a:rPr lang="pt-BR" sz="2400" b="1" dirty="0" smtClean="0">
                <a:solidFill>
                  <a:schemeClr val="bg1"/>
                </a:solidFill>
              </a:rPr>
              <a:t>GST1141 - Rotinas de Administração de Pessoal. </a:t>
            </a:r>
            <a:endParaRPr lang="pt-BR" sz="2400" b="1" dirty="0">
              <a:solidFill>
                <a:schemeClr val="bg1"/>
              </a:solidFill>
            </a:endParaRPr>
          </a:p>
        </p:txBody>
      </p:sp>
      <p:sp>
        <p:nvSpPr>
          <p:cNvPr id="7" name="Retângulo 6"/>
          <p:cNvSpPr/>
          <p:nvPr/>
        </p:nvSpPr>
        <p:spPr>
          <a:xfrm>
            <a:off x="72008" y="6053807"/>
            <a:ext cx="9036496" cy="615553"/>
          </a:xfrm>
          <a:prstGeom prst="rect">
            <a:avLst/>
          </a:prstGeom>
        </p:spPr>
        <p:txBody>
          <a:bodyPr wrap="square">
            <a:spAutoFit/>
          </a:bodyPr>
          <a:lstStyle/>
          <a:p>
            <a:pPr algn="ctr" fontAlgn="base">
              <a:spcBef>
                <a:spcPct val="20000"/>
              </a:spcBef>
              <a:spcAft>
                <a:spcPct val="0"/>
              </a:spcAft>
              <a:buClr>
                <a:srgbClr val="2B4475"/>
              </a:buClr>
            </a:pPr>
            <a:r>
              <a:rPr lang="pt-BR" sz="3400" b="1" kern="0" dirty="0">
                <a:solidFill>
                  <a:srgbClr val="2B4475"/>
                </a:solidFill>
                <a:effectLst>
                  <a:outerShdw blurRad="38100" dist="38100" dir="2700000" algn="tl">
                    <a:srgbClr val="000000">
                      <a:alpha val="43137"/>
                    </a:srgbClr>
                  </a:outerShdw>
                </a:effectLst>
              </a:rPr>
              <a:t>Prof. </a:t>
            </a:r>
            <a:r>
              <a:rPr lang="pt-BR" sz="3400" b="1" kern="0" dirty="0" smtClean="0">
                <a:solidFill>
                  <a:srgbClr val="2B4475"/>
                </a:solidFill>
                <a:effectLst>
                  <a:outerShdw blurRad="38100" dist="38100" dir="2700000" algn="tl">
                    <a:srgbClr val="000000">
                      <a:alpha val="43137"/>
                    </a:srgbClr>
                  </a:outerShdw>
                </a:effectLst>
              </a:rPr>
              <a:t>Adm.</a:t>
            </a:r>
            <a:r>
              <a:rPr lang="pt-BR" sz="3400" b="1" i="1" kern="0" dirty="0" smtClean="0">
                <a:solidFill>
                  <a:srgbClr val="2B4475"/>
                </a:solidFill>
                <a:effectLst>
                  <a:outerShdw blurRad="38100" dist="38100" dir="2700000" algn="tl">
                    <a:srgbClr val="000000">
                      <a:alpha val="43137"/>
                    </a:srgbClr>
                  </a:outerShdw>
                </a:effectLst>
              </a:rPr>
              <a:t>Msc</a:t>
            </a:r>
            <a:r>
              <a:rPr lang="pt-BR" sz="3400" b="1" kern="0" dirty="0">
                <a:solidFill>
                  <a:srgbClr val="2B4475"/>
                </a:solidFill>
                <a:effectLst>
                  <a:outerShdw blurRad="38100" dist="38100" dir="2700000" algn="tl">
                    <a:srgbClr val="000000">
                      <a:alpha val="43137"/>
                    </a:srgbClr>
                  </a:outerShdw>
                </a:effectLst>
              </a:rPr>
              <a:t>. </a:t>
            </a:r>
            <a:r>
              <a:rPr lang="pt-BR" sz="3400" b="1" kern="0" dirty="0" smtClean="0">
                <a:solidFill>
                  <a:srgbClr val="2B4475"/>
                </a:solidFill>
                <a:effectLst>
                  <a:outerShdw blurRad="38100" dist="38100" dir="2700000" algn="tl">
                    <a:srgbClr val="000000">
                      <a:alpha val="43137"/>
                    </a:srgbClr>
                  </a:outerShdw>
                </a:effectLst>
              </a:rPr>
              <a:t>Luiz Cláudio Brites Lobato</a:t>
            </a:r>
            <a:endParaRPr lang="pt-BR" sz="3400" b="1" kern="0" dirty="0">
              <a:solidFill>
                <a:srgbClr val="2B4475"/>
              </a:solidFill>
              <a:effectLst>
                <a:outerShdw blurRad="38100" dist="38100" dir="2700000" algn="tl">
                  <a:srgbClr val="000000">
                    <a:alpha val="43137"/>
                  </a:srgbClr>
                </a:outerShdw>
              </a:effectLst>
            </a:endParaRPr>
          </a:p>
        </p:txBody>
      </p:sp>
      <p:sp>
        <p:nvSpPr>
          <p:cNvPr id="10" name="Retângulo 9"/>
          <p:cNvSpPr/>
          <p:nvPr/>
        </p:nvSpPr>
        <p:spPr>
          <a:xfrm>
            <a:off x="35496" y="1124744"/>
            <a:ext cx="4572000" cy="646331"/>
          </a:xfrm>
          <a:prstGeom prst="rect">
            <a:avLst/>
          </a:prstGeom>
        </p:spPr>
        <p:txBody>
          <a:bodyPr>
            <a:spAutoFit/>
          </a:bodyPr>
          <a:lstStyle/>
          <a:p>
            <a:pPr algn="ctr">
              <a:spcBef>
                <a:spcPts val="0"/>
              </a:spcBef>
              <a:defRPr/>
            </a:pPr>
            <a:r>
              <a:rPr lang="pt-BR" b="1" kern="0" dirty="0" smtClean="0">
                <a:solidFill>
                  <a:srgbClr val="004D84"/>
                </a:solidFill>
                <a:effectLst>
                  <a:outerShdw blurRad="38100" dist="38100" dir="2700000" algn="tl">
                    <a:srgbClr val="000000">
                      <a:alpha val="43137"/>
                    </a:srgbClr>
                  </a:outerShdw>
                </a:effectLst>
                <a:latin typeface="Trebuchet MS" pitchFamily="34" charset="0"/>
              </a:rPr>
              <a:t>SEGUNDA-FEIRA / 18:50 ÀS 22:20 HS.</a:t>
            </a:r>
          </a:p>
          <a:p>
            <a:pPr algn="ctr">
              <a:spcBef>
                <a:spcPts val="0"/>
              </a:spcBef>
              <a:defRPr/>
            </a:pPr>
            <a:r>
              <a:rPr lang="pt-BR" b="1" kern="0" dirty="0" smtClean="0">
                <a:solidFill>
                  <a:srgbClr val="004D84"/>
                </a:solidFill>
                <a:effectLst>
                  <a:outerShdw blurRad="38100" dist="38100" dir="2700000" algn="tl">
                    <a:srgbClr val="000000">
                      <a:alpha val="43137"/>
                    </a:srgbClr>
                  </a:outerShdw>
                </a:effectLst>
                <a:latin typeface="Trebuchet MS" pitchFamily="34" charset="0"/>
              </a:rPr>
              <a:t>Turma 3009 – Via Brasil</a:t>
            </a:r>
            <a:endParaRPr lang="pt-BR" b="1" kern="0" dirty="0">
              <a:solidFill>
                <a:srgbClr val="004D84"/>
              </a:solidFill>
              <a:effectLst>
                <a:outerShdw blurRad="38100" dist="38100" dir="2700000" algn="tl">
                  <a:srgbClr val="000000">
                    <a:alpha val="43137"/>
                  </a:srgbClr>
                </a:outerShdw>
              </a:effectLst>
              <a:latin typeface="Trebuchet MS" pitchFamily="34" charset="0"/>
            </a:endParaRPr>
          </a:p>
        </p:txBody>
      </p:sp>
      <p:pic>
        <p:nvPicPr>
          <p:cNvPr id="27649" name="Picture 1"/>
          <p:cNvPicPr>
            <a:picLocks noChangeAspect="1" noChangeArrowheads="1"/>
          </p:cNvPicPr>
          <p:nvPr/>
        </p:nvPicPr>
        <p:blipFill>
          <a:blip r:embed="rId3" cstate="print"/>
          <a:srcRect/>
          <a:stretch>
            <a:fillRect/>
          </a:stretch>
        </p:blipFill>
        <p:spPr bwMode="auto">
          <a:xfrm>
            <a:off x="6660231" y="1124744"/>
            <a:ext cx="2170891" cy="2021398"/>
          </a:xfrm>
          <a:prstGeom prst="rect">
            <a:avLst/>
          </a:prstGeom>
          <a:noFill/>
          <a:ln w="9525">
            <a:noFill/>
            <a:miter lim="800000"/>
            <a:headEnd/>
            <a:tailEnd/>
          </a:ln>
        </p:spPr>
      </p:pic>
      <p:pic>
        <p:nvPicPr>
          <p:cNvPr id="27655" name="Picture 7" descr="http://www.cidadedeparanavai.com.br/img/layout/vale-transporte.png"/>
          <p:cNvPicPr>
            <a:picLocks noChangeAspect="1" noChangeArrowheads="1"/>
          </p:cNvPicPr>
          <p:nvPr/>
        </p:nvPicPr>
        <p:blipFill>
          <a:blip r:embed="rId4" cstate="print"/>
          <a:srcRect/>
          <a:stretch>
            <a:fillRect/>
          </a:stretch>
        </p:blipFill>
        <p:spPr bwMode="auto">
          <a:xfrm>
            <a:off x="6372200" y="2708920"/>
            <a:ext cx="2664296" cy="2888901"/>
          </a:xfrm>
          <a:prstGeom prst="rect">
            <a:avLst/>
          </a:prstGeom>
          <a:noFill/>
        </p:spPr>
      </p:pic>
      <p:pic>
        <p:nvPicPr>
          <p:cNvPr id="27657" name="Picture 9" descr="http://blog.opovo.com.br/correiotrabalhista/wp-content/uploads/sites/18/2013/08/esocial-1374759873.png?c1c247"/>
          <p:cNvPicPr>
            <a:picLocks noChangeAspect="1" noChangeArrowheads="1"/>
          </p:cNvPicPr>
          <p:nvPr/>
        </p:nvPicPr>
        <p:blipFill>
          <a:blip r:embed="rId5" cstate="print"/>
          <a:srcRect/>
          <a:stretch>
            <a:fillRect/>
          </a:stretch>
        </p:blipFill>
        <p:spPr bwMode="auto">
          <a:xfrm>
            <a:off x="35496" y="2318534"/>
            <a:ext cx="4608512" cy="3558738"/>
          </a:xfrm>
          <a:prstGeom prst="rect">
            <a:avLst/>
          </a:prstGeom>
          <a:noFill/>
        </p:spPr>
      </p:pic>
      <p:pic>
        <p:nvPicPr>
          <p:cNvPr id="27651" name="Picture 3"/>
          <p:cNvPicPr>
            <a:picLocks noChangeAspect="1" noChangeArrowheads="1"/>
          </p:cNvPicPr>
          <p:nvPr/>
        </p:nvPicPr>
        <p:blipFill>
          <a:blip r:embed="rId6" cstate="print"/>
          <a:srcRect/>
          <a:stretch>
            <a:fillRect/>
          </a:stretch>
        </p:blipFill>
        <p:spPr bwMode="auto">
          <a:xfrm>
            <a:off x="3851919" y="1556792"/>
            <a:ext cx="2424029" cy="2117876"/>
          </a:xfrm>
          <a:prstGeom prst="rect">
            <a:avLst/>
          </a:prstGeom>
          <a:noFill/>
          <a:ln w="9525">
            <a:noFill/>
            <a:miter lim="800000"/>
            <a:headEnd/>
            <a:tailEnd/>
          </a:ln>
        </p:spPr>
      </p:pic>
      <p:pic>
        <p:nvPicPr>
          <p:cNvPr id="27650" name="Picture 2"/>
          <p:cNvPicPr>
            <a:picLocks noChangeAspect="1" noChangeArrowheads="1"/>
          </p:cNvPicPr>
          <p:nvPr/>
        </p:nvPicPr>
        <p:blipFill>
          <a:blip r:embed="rId7" cstate="print"/>
          <a:srcRect/>
          <a:stretch>
            <a:fillRect/>
          </a:stretch>
        </p:blipFill>
        <p:spPr bwMode="auto">
          <a:xfrm>
            <a:off x="136306" y="1772816"/>
            <a:ext cx="1627382" cy="1080120"/>
          </a:xfrm>
          <a:prstGeom prst="rect">
            <a:avLst/>
          </a:prstGeom>
          <a:noFill/>
          <a:ln w="9525">
            <a:noFill/>
            <a:miter lim="800000"/>
            <a:headEnd/>
            <a:tailEnd/>
          </a:ln>
        </p:spPr>
      </p:pic>
      <p:pic>
        <p:nvPicPr>
          <p:cNvPr id="27652" name="Picture 4"/>
          <p:cNvPicPr>
            <a:picLocks noChangeAspect="1" noChangeArrowheads="1"/>
          </p:cNvPicPr>
          <p:nvPr/>
        </p:nvPicPr>
        <p:blipFill>
          <a:blip r:embed="rId8" cstate="print"/>
          <a:srcRect/>
          <a:stretch>
            <a:fillRect/>
          </a:stretch>
        </p:blipFill>
        <p:spPr bwMode="auto">
          <a:xfrm>
            <a:off x="4572000" y="4254335"/>
            <a:ext cx="1944216" cy="1550929"/>
          </a:xfrm>
          <a:prstGeom prst="rect">
            <a:avLst/>
          </a:prstGeom>
          <a:noFill/>
          <a:ln w="9525">
            <a:noFill/>
            <a:miter lim="800000"/>
            <a:headEnd/>
            <a:tailEnd/>
          </a:ln>
        </p:spPr>
      </p:pic>
    </p:spTree>
    <p:extLst>
      <p:ext uri="{BB962C8B-B14F-4D97-AF65-F5344CB8AC3E}">
        <p14:creationId xmlns:p14="http://schemas.microsoft.com/office/powerpoint/2010/main" xmlns="" val="939556251"/>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827584" y="1331476"/>
            <a:ext cx="3960440" cy="369332"/>
          </a:xfrm>
          <a:prstGeom prst="rect">
            <a:avLst/>
          </a:prstGeom>
        </p:spPr>
        <p:txBody>
          <a:bodyPr wrap="square">
            <a:spAutoFit/>
          </a:bodyPr>
          <a:lstStyle/>
          <a:p>
            <a:r>
              <a:rPr lang="pt-BR" b="1" dirty="0" smtClean="0">
                <a:solidFill>
                  <a:schemeClr val="accent1">
                    <a:lumMod val="50000"/>
                  </a:schemeClr>
                </a:solidFill>
              </a:rPr>
              <a:t>Previdência Privada</a:t>
            </a:r>
          </a:p>
        </p:txBody>
      </p:sp>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4097" name="Picture 1"/>
          <p:cNvPicPr>
            <a:picLocks noChangeAspect="1" noChangeArrowheads="1"/>
          </p:cNvPicPr>
          <p:nvPr/>
        </p:nvPicPr>
        <p:blipFill>
          <a:blip r:embed="rId3" cstate="print"/>
          <a:srcRect/>
          <a:stretch>
            <a:fillRect/>
          </a:stretch>
        </p:blipFill>
        <p:spPr bwMode="auto">
          <a:xfrm>
            <a:off x="8028384" y="908720"/>
            <a:ext cx="899368" cy="858399"/>
          </a:xfrm>
          <a:prstGeom prst="rect">
            <a:avLst/>
          </a:prstGeom>
          <a:noFill/>
          <a:ln w="9525">
            <a:noFill/>
            <a:miter lim="800000"/>
            <a:headEnd/>
            <a:tailEnd/>
          </a:ln>
        </p:spPr>
      </p:pic>
      <p:pic>
        <p:nvPicPr>
          <p:cNvPr id="10" name="Picture 3" descr="Resultado de imagem para calculadora"/>
          <p:cNvPicPr>
            <a:picLocks noChangeAspect="1" noChangeArrowheads="1"/>
          </p:cNvPicPr>
          <p:nvPr/>
        </p:nvPicPr>
        <p:blipFill>
          <a:blip r:embed="rId4" cstate="print"/>
          <a:srcRect/>
          <a:stretch>
            <a:fillRect/>
          </a:stretch>
        </p:blipFill>
        <p:spPr bwMode="auto">
          <a:xfrm>
            <a:off x="6948264" y="908720"/>
            <a:ext cx="864096" cy="864096"/>
          </a:xfrm>
          <a:prstGeom prst="rect">
            <a:avLst/>
          </a:prstGeom>
          <a:noFill/>
        </p:spPr>
      </p:pic>
      <p:sp>
        <p:nvSpPr>
          <p:cNvPr id="12" name="Retângulo 11"/>
          <p:cNvSpPr/>
          <p:nvPr/>
        </p:nvSpPr>
        <p:spPr>
          <a:xfrm>
            <a:off x="107504" y="1857013"/>
            <a:ext cx="8856984" cy="4524315"/>
          </a:xfrm>
          <a:prstGeom prst="rect">
            <a:avLst/>
          </a:prstGeom>
        </p:spPr>
        <p:txBody>
          <a:bodyPr wrap="square">
            <a:spAutoFit/>
          </a:bodyPr>
          <a:lstStyle/>
          <a:p>
            <a:pPr algn="just"/>
            <a:r>
              <a:rPr lang="pt-BR" dirty="0" smtClean="0"/>
              <a:t>A previdência privada é uma ‘aposentadoria’ similar à previdência social. </a:t>
            </a:r>
          </a:p>
          <a:p>
            <a:pPr algn="just"/>
            <a:endParaRPr lang="pt-BR" dirty="0" smtClean="0"/>
          </a:p>
          <a:p>
            <a:pPr algn="just"/>
            <a:r>
              <a:rPr lang="pt-BR" dirty="0" smtClean="0"/>
              <a:t>O titular deste plano de benefício pode efetuar recolhimentos por conta própria ou por meio de um benefício concedido por uma empresa (que pode ser recolhido integralmente ou parcialmente pela mesma). </a:t>
            </a:r>
          </a:p>
          <a:p>
            <a:pPr algn="just"/>
            <a:endParaRPr lang="pt-BR" dirty="0" smtClean="0"/>
          </a:p>
          <a:p>
            <a:pPr algn="just"/>
            <a:r>
              <a:rPr lang="pt-BR" dirty="0" smtClean="0"/>
              <a:t>Esta modalidade de previdência não está ligada à previdência social, e é fiscalizada pela Superintendência de Seguros Privados (</a:t>
            </a:r>
            <a:r>
              <a:rPr lang="pt-BR" dirty="0" err="1" smtClean="0"/>
              <a:t>Susep</a:t>
            </a:r>
            <a:r>
              <a:rPr lang="pt-BR" dirty="0" smtClean="0"/>
              <a:t>), órgão do governo federal. </a:t>
            </a:r>
          </a:p>
          <a:p>
            <a:pPr algn="just"/>
            <a:endParaRPr lang="pt-BR" dirty="0" smtClean="0"/>
          </a:p>
          <a:p>
            <a:pPr algn="just"/>
            <a:r>
              <a:rPr lang="pt-BR" dirty="0" smtClean="0"/>
              <a:t>O valor a ser recolhido vai depender das características contratadas no plano.</a:t>
            </a:r>
          </a:p>
          <a:p>
            <a:pPr algn="just"/>
            <a:endParaRPr lang="pt-BR" dirty="0" smtClean="0"/>
          </a:p>
          <a:p>
            <a:pPr algn="just"/>
            <a:r>
              <a:rPr lang="pt-BR" dirty="0" smtClean="0"/>
              <a:t>A previdência privada tem caráter complementar à previdência social convencional. </a:t>
            </a:r>
          </a:p>
          <a:p>
            <a:pPr algn="just"/>
            <a:endParaRPr lang="pt-BR" dirty="0" smtClean="0"/>
          </a:p>
          <a:p>
            <a:pPr algn="just"/>
            <a:r>
              <a:rPr lang="pt-BR" dirty="0" smtClean="0"/>
              <a:t>Em geral, o empregador contribui com um percentual e o empregado com outro percentual, sendo um benefício que empresas do setor público ou privado oferecem aos seus empregados. </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827584" y="1331476"/>
            <a:ext cx="3960440" cy="369332"/>
          </a:xfrm>
          <a:prstGeom prst="rect">
            <a:avLst/>
          </a:prstGeom>
        </p:spPr>
        <p:txBody>
          <a:bodyPr wrap="square">
            <a:spAutoFit/>
          </a:bodyPr>
          <a:lstStyle/>
          <a:p>
            <a:r>
              <a:rPr lang="pt-BR" b="1" dirty="0" smtClean="0">
                <a:solidFill>
                  <a:schemeClr val="accent1">
                    <a:lumMod val="50000"/>
                  </a:schemeClr>
                </a:solidFill>
              </a:rPr>
              <a:t>Previdência Privada</a:t>
            </a:r>
          </a:p>
        </p:txBody>
      </p:sp>
      <p:sp>
        <p:nvSpPr>
          <p:cNvPr id="8" name="Retângulo 7"/>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pic>
        <p:nvPicPr>
          <p:cNvPr id="4097" name="Picture 1"/>
          <p:cNvPicPr>
            <a:picLocks noChangeAspect="1" noChangeArrowheads="1"/>
          </p:cNvPicPr>
          <p:nvPr/>
        </p:nvPicPr>
        <p:blipFill>
          <a:blip r:embed="rId3" cstate="print"/>
          <a:srcRect/>
          <a:stretch>
            <a:fillRect/>
          </a:stretch>
        </p:blipFill>
        <p:spPr bwMode="auto">
          <a:xfrm>
            <a:off x="8028384" y="908720"/>
            <a:ext cx="899368" cy="858399"/>
          </a:xfrm>
          <a:prstGeom prst="rect">
            <a:avLst/>
          </a:prstGeom>
          <a:noFill/>
          <a:ln w="9525">
            <a:noFill/>
            <a:miter lim="800000"/>
            <a:headEnd/>
            <a:tailEnd/>
          </a:ln>
        </p:spPr>
      </p:pic>
      <p:pic>
        <p:nvPicPr>
          <p:cNvPr id="10" name="Picture 3" descr="Resultado de imagem para calculadora"/>
          <p:cNvPicPr>
            <a:picLocks noChangeAspect="1" noChangeArrowheads="1"/>
          </p:cNvPicPr>
          <p:nvPr/>
        </p:nvPicPr>
        <p:blipFill>
          <a:blip r:embed="rId4" cstate="print"/>
          <a:srcRect/>
          <a:stretch>
            <a:fillRect/>
          </a:stretch>
        </p:blipFill>
        <p:spPr bwMode="auto">
          <a:xfrm>
            <a:off x="6948264" y="908720"/>
            <a:ext cx="864096" cy="864096"/>
          </a:xfrm>
          <a:prstGeom prst="rect">
            <a:avLst/>
          </a:prstGeom>
          <a:noFill/>
        </p:spPr>
      </p:pic>
      <p:sp>
        <p:nvSpPr>
          <p:cNvPr id="12" name="Retângulo 11"/>
          <p:cNvSpPr/>
          <p:nvPr/>
        </p:nvSpPr>
        <p:spPr>
          <a:xfrm>
            <a:off x="107504" y="1718806"/>
            <a:ext cx="8856984" cy="369332"/>
          </a:xfrm>
          <a:prstGeom prst="rect">
            <a:avLst/>
          </a:prstGeom>
        </p:spPr>
        <p:txBody>
          <a:bodyPr wrap="square">
            <a:spAutoFit/>
          </a:bodyPr>
          <a:lstStyle/>
          <a:p>
            <a:pPr algn="just"/>
            <a:r>
              <a:rPr lang="pt-BR" dirty="0" smtClean="0"/>
              <a:t>Basicamente, existem dois tipos de modalidade:</a:t>
            </a:r>
            <a:endParaRPr lang="pt-BR" dirty="0"/>
          </a:p>
        </p:txBody>
      </p:sp>
      <p:pic>
        <p:nvPicPr>
          <p:cNvPr id="90114" name="Picture 2"/>
          <p:cNvPicPr>
            <a:picLocks noChangeAspect="1" noChangeArrowheads="1"/>
          </p:cNvPicPr>
          <p:nvPr/>
        </p:nvPicPr>
        <p:blipFill>
          <a:blip r:embed="rId5" cstate="print"/>
          <a:srcRect/>
          <a:stretch>
            <a:fillRect/>
          </a:stretch>
        </p:blipFill>
        <p:spPr bwMode="auto">
          <a:xfrm>
            <a:off x="80686" y="2185764"/>
            <a:ext cx="8892480" cy="2755404"/>
          </a:xfrm>
          <a:prstGeom prst="rect">
            <a:avLst/>
          </a:prstGeom>
          <a:noFill/>
          <a:ln w="9525">
            <a:noFill/>
            <a:miter lim="800000"/>
            <a:headEnd/>
            <a:tailEnd/>
          </a:ln>
        </p:spPr>
      </p:pic>
      <p:sp>
        <p:nvSpPr>
          <p:cNvPr id="14" name="Retângulo 13"/>
          <p:cNvSpPr/>
          <p:nvPr/>
        </p:nvSpPr>
        <p:spPr>
          <a:xfrm>
            <a:off x="107504" y="5013176"/>
            <a:ext cx="8784976" cy="1477328"/>
          </a:xfrm>
          <a:prstGeom prst="rect">
            <a:avLst/>
          </a:prstGeom>
        </p:spPr>
        <p:txBody>
          <a:bodyPr wrap="square">
            <a:spAutoFit/>
          </a:bodyPr>
          <a:lstStyle/>
          <a:p>
            <a:pPr algn="just"/>
            <a:r>
              <a:rPr lang="pt-BR" dirty="0" smtClean="0"/>
              <a:t>importante destacar que existem dois tipos de previdência complementar (ou previdência privada): a aberta e a fechada. </a:t>
            </a:r>
          </a:p>
          <a:p>
            <a:pPr algn="just"/>
            <a:endParaRPr lang="pt-BR" dirty="0" smtClean="0"/>
          </a:p>
          <a:p>
            <a:pPr algn="just"/>
            <a:r>
              <a:rPr lang="pt-BR" dirty="0" smtClean="0"/>
              <a:t>A previdência complementar aberta é aquela comumente recolhida por qualquer pessoa física ou jurídica, geralmente oferecida por instituições financeiras.</a:t>
            </a:r>
            <a:endParaRPr lang="pt-BR" dirty="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827584" y="1340768"/>
            <a:ext cx="4572000" cy="369332"/>
          </a:xfrm>
          <a:prstGeom prst="rect">
            <a:avLst/>
          </a:prstGeom>
        </p:spPr>
        <p:txBody>
          <a:bodyPr>
            <a:spAutoFit/>
          </a:bodyPr>
          <a:lstStyle/>
          <a:p>
            <a:r>
              <a:rPr lang="pt-BR" b="1" dirty="0" smtClean="0">
                <a:solidFill>
                  <a:srgbClr val="00B050"/>
                </a:solidFill>
              </a:rPr>
              <a:t>Assistência Médica </a:t>
            </a:r>
          </a:p>
        </p:txBody>
      </p:sp>
      <p:pic>
        <p:nvPicPr>
          <p:cNvPr id="9" name="Picture 3" descr="Resultado de imagem para calculadora"/>
          <p:cNvPicPr>
            <a:picLocks noChangeAspect="1" noChangeArrowheads="1"/>
          </p:cNvPicPr>
          <p:nvPr/>
        </p:nvPicPr>
        <p:blipFill>
          <a:blip r:embed="rId3" cstate="print"/>
          <a:srcRect/>
          <a:stretch>
            <a:fillRect/>
          </a:stretch>
        </p:blipFill>
        <p:spPr bwMode="auto">
          <a:xfrm>
            <a:off x="6948264" y="908720"/>
            <a:ext cx="864096" cy="864096"/>
          </a:xfrm>
          <a:prstGeom prst="rect">
            <a:avLst/>
          </a:prstGeom>
          <a:noFill/>
        </p:spPr>
      </p:pic>
      <p:pic>
        <p:nvPicPr>
          <p:cNvPr id="9218" name="Picture 2" descr="Resultado de imagem para assistencia medica"/>
          <p:cNvPicPr>
            <a:picLocks noChangeAspect="1" noChangeArrowheads="1"/>
          </p:cNvPicPr>
          <p:nvPr/>
        </p:nvPicPr>
        <p:blipFill>
          <a:blip r:embed="rId4" cstate="print"/>
          <a:srcRect/>
          <a:stretch>
            <a:fillRect/>
          </a:stretch>
        </p:blipFill>
        <p:spPr bwMode="auto">
          <a:xfrm>
            <a:off x="7848508" y="836712"/>
            <a:ext cx="1259632" cy="1259632"/>
          </a:xfrm>
          <a:prstGeom prst="rect">
            <a:avLst/>
          </a:prstGeom>
          <a:noFill/>
        </p:spPr>
      </p:pic>
      <p:sp>
        <p:nvSpPr>
          <p:cNvPr id="10" name="Retângulo 9"/>
          <p:cNvSpPr/>
          <p:nvPr/>
        </p:nvSpPr>
        <p:spPr>
          <a:xfrm>
            <a:off x="179512" y="2377911"/>
            <a:ext cx="8784976" cy="4247317"/>
          </a:xfrm>
          <a:prstGeom prst="rect">
            <a:avLst/>
          </a:prstGeom>
        </p:spPr>
        <p:txBody>
          <a:bodyPr wrap="square">
            <a:spAutoFit/>
          </a:bodyPr>
          <a:lstStyle/>
          <a:p>
            <a:pPr algn="just"/>
            <a:r>
              <a:rPr lang="pt-BR" dirty="0" smtClean="0"/>
              <a:t>Basicamente, um contrato de prestação de serviço médico hospitalar entre a pessoa jurídica do empregador e a empresa prestadora do serviço médico é firmado e oferecido aos empregados.</a:t>
            </a:r>
          </a:p>
          <a:p>
            <a:pPr algn="just"/>
            <a:endParaRPr lang="pt-BR" dirty="0" smtClean="0"/>
          </a:p>
          <a:p>
            <a:pPr algn="just"/>
            <a:r>
              <a:rPr lang="pt-BR" dirty="0" smtClean="0"/>
              <a:t>A legislação do imposto de renda permite que seja deduzido da base de cálculo da companhia o pagamento deste benefício em sua totalidade, desde que o mesmo seja concedido indistintamente a todos os empregados.</a:t>
            </a:r>
          </a:p>
          <a:p>
            <a:pPr algn="just"/>
            <a:endParaRPr lang="pt-BR" dirty="0" smtClean="0"/>
          </a:p>
          <a:p>
            <a:pPr algn="just"/>
            <a:r>
              <a:rPr lang="pt-BR" dirty="0" smtClean="0"/>
              <a:t>O desconto parcial do benefício em folha de pagamento é uma pratica usual e aceita pelo fisco. Entretanto, algumas empresas também optam por não proceder os descontos em folha. </a:t>
            </a:r>
          </a:p>
          <a:p>
            <a:pPr algn="just"/>
            <a:endParaRPr lang="pt-BR" dirty="0" smtClean="0"/>
          </a:p>
          <a:p>
            <a:pPr algn="just"/>
            <a:r>
              <a:rPr lang="pt-BR" dirty="0" smtClean="0"/>
              <a:t>É imperativo destacar que mesmo que a empresa realize os descontos deste benefício em folha, ele não é dedutível da base cálculo de INSS e IRRF do empregado, sendo apenas descontado dos vencimentos do funcionário. </a:t>
            </a:r>
            <a:endParaRPr lang="pt-BR" dirty="0"/>
          </a:p>
        </p:txBody>
      </p:sp>
      <p:sp>
        <p:nvSpPr>
          <p:cNvPr id="12" name="Retângulo 11"/>
          <p:cNvSpPr/>
          <p:nvPr/>
        </p:nvSpPr>
        <p:spPr>
          <a:xfrm>
            <a:off x="224337" y="1702549"/>
            <a:ext cx="7560840" cy="646331"/>
          </a:xfrm>
          <a:prstGeom prst="rect">
            <a:avLst/>
          </a:prstGeom>
        </p:spPr>
        <p:txBody>
          <a:bodyPr wrap="square">
            <a:spAutoFit/>
          </a:bodyPr>
          <a:lstStyle/>
          <a:p>
            <a:pPr algn="just"/>
            <a:r>
              <a:rPr lang="pt-BR" dirty="0" smtClean="0"/>
              <a:t>A assistência medica é um benefício destinado aos empregados que pode ser estendido aos seus dependentes. </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sp>
        <p:nvSpPr>
          <p:cNvPr id="6" name="Retângulo 5"/>
          <p:cNvSpPr/>
          <p:nvPr/>
        </p:nvSpPr>
        <p:spPr>
          <a:xfrm>
            <a:off x="611560" y="1052736"/>
            <a:ext cx="4347793" cy="369332"/>
          </a:xfrm>
          <a:prstGeom prst="rect">
            <a:avLst/>
          </a:prstGeom>
        </p:spPr>
        <p:txBody>
          <a:bodyPr wrap="none">
            <a:spAutoFit/>
          </a:bodyPr>
          <a:lstStyle/>
          <a:p>
            <a:r>
              <a:rPr lang="pt-BR" b="1" dirty="0" smtClean="0">
                <a:solidFill>
                  <a:srgbClr val="C00000"/>
                </a:solidFill>
                <a:effectLst>
                  <a:outerShdw blurRad="38100" dist="38100" dir="2700000" algn="tl">
                    <a:srgbClr val="000000">
                      <a:alpha val="43137"/>
                    </a:srgbClr>
                  </a:outerShdw>
                </a:effectLst>
              </a:rPr>
              <a:t>Conceitos Gerais sobre Folha de Pagamento</a:t>
            </a:r>
            <a:endParaRPr lang="pt-BR" dirty="0">
              <a:solidFill>
                <a:srgbClr val="C00000"/>
              </a:solidFill>
              <a:effectLst>
                <a:outerShdw blurRad="38100" dist="38100" dir="2700000" algn="tl">
                  <a:srgbClr val="000000">
                    <a:alpha val="43137"/>
                  </a:srgbClr>
                </a:outerShdw>
              </a:effectLst>
            </a:endParaRPr>
          </a:p>
        </p:txBody>
      </p:sp>
      <p:sp>
        <p:nvSpPr>
          <p:cNvPr id="8" name="Retângulo 7"/>
          <p:cNvSpPr/>
          <p:nvPr/>
        </p:nvSpPr>
        <p:spPr>
          <a:xfrm>
            <a:off x="827584" y="1340768"/>
            <a:ext cx="4572000" cy="369332"/>
          </a:xfrm>
          <a:prstGeom prst="rect">
            <a:avLst/>
          </a:prstGeom>
        </p:spPr>
        <p:txBody>
          <a:bodyPr>
            <a:spAutoFit/>
          </a:bodyPr>
          <a:lstStyle/>
          <a:p>
            <a:r>
              <a:rPr lang="pt-BR" b="1" dirty="0" smtClean="0">
                <a:solidFill>
                  <a:srgbClr val="00B050"/>
                </a:solidFill>
              </a:rPr>
              <a:t>Assistência Médica </a:t>
            </a:r>
          </a:p>
        </p:txBody>
      </p:sp>
      <p:pic>
        <p:nvPicPr>
          <p:cNvPr id="9" name="Picture 3" descr="Resultado de imagem para calculadora"/>
          <p:cNvPicPr>
            <a:picLocks noChangeAspect="1" noChangeArrowheads="1"/>
          </p:cNvPicPr>
          <p:nvPr/>
        </p:nvPicPr>
        <p:blipFill>
          <a:blip r:embed="rId3" cstate="print"/>
          <a:srcRect/>
          <a:stretch>
            <a:fillRect/>
          </a:stretch>
        </p:blipFill>
        <p:spPr bwMode="auto">
          <a:xfrm>
            <a:off x="6948264" y="908720"/>
            <a:ext cx="864096" cy="864096"/>
          </a:xfrm>
          <a:prstGeom prst="rect">
            <a:avLst/>
          </a:prstGeom>
          <a:noFill/>
        </p:spPr>
      </p:pic>
      <p:pic>
        <p:nvPicPr>
          <p:cNvPr id="10" name="Picture 2" descr="Resultado de imagem para assistencia medica"/>
          <p:cNvPicPr>
            <a:picLocks noChangeAspect="1" noChangeArrowheads="1"/>
          </p:cNvPicPr>
          <p:nvPr/>
        </p:nvPicPr>
        <p:blipFill>
          <a:blip r:embed="rId4" cstate="print"/>
          <a:srcRect/>
          <a:stretch>
            <a:fillRect/>
          </a:stretch>
        </p:blipFill>
        <p:spPr bwMode="auto">
          <a:xfrm>
            <a:off x="7848508" y="836712"/>
            <a:ext cx="1259632" cy="1259632"/>
          </a:xfrm>
          <a:prstGeom prst="rect">
            <a:avLst/>
          </a:prstGeom>
          <a:noFill/>
        </p:spPr>
      </p:pic>
      <p:sp>
        <p:nvSpPr>
          <p:cNvPr id="12" name="Retângulo 11"/>
          <p:cNvSpPr/>
          <p:nvPr/>
        </p:nvSpPr>
        <p:spPr>
          <a:xfrm>
            <a:off x="179512" y="2017871"/>
            <a:ext cx="8784976" cy="4247317"/>
          </a:xfrm>
          <a:prstGeom prst="rect">
            <a:avLst/>
          </a:prstGeom>
        </p:spPr>
        <p:txBody>
          <a:bodyPr wrap="square">
            <a:spAutoFit/>
          </a:bodyPr>
          <a:lstStyle/>
          <a:p>
            <a:pPr algn="just"/>
            <a:r>
              <a:rPr lang="pt-BR" dirty="0" smtClean="0"/>
              <a:t>Entretanto, na Declaração de Imposto de Renda de Pessoa Física anual, o funcionário precisa informar à Receita Federal os valores descontados em folha relacionados à ‘assistência média’. </a:t>
            </a:r>
          </a:p>
          <a:p>
            <a:pPr algn="just"/>
            <a:endParaRPr lang="pt-BR" dirty="0" smtClean="0"/>
          </a:p>
          <a:p>
            <a:pPr algn="just"/>
            <a:r>
              <a:rPr lang="pt-BR" dirty="0" smtClean="0"/>
              <a:t>Nesta declaração de ajuste anual, os valores já pagos referentes à com assistência médica são deduzidos do saldo remanescente de imposto de renda a pagar. As informações prestadas pelo empregado são confrontadas por aquelas informadas pela empresa por ocasião de envio da DIRF (Declaração de Imposto de Renda Retido na Fonte). </a:t>
            </a:r>
          </a:p>
          <a:p>
            <a:pPr algn="just"/>
            <a:endParaRPr lang="pt-BR" dirty="0" smtClean="0"/>
          </a:p>
          <a:p>
            <a:pPr algn="just"/>
            <a:r>
              <a:rPr lang="pt-BR" dirty="0" smtClean="0"/>
              <a:t>Esta declaração, por sua vez, é entregue anualmente pelas empresas, contendo o informe de rendimentos do quadro funcional. </a:t>
            </a:r>
          </a:p>
          <a:p>
            <a:pPr algn="just"/>
            <a:endParaRPr lang="pt-BR" dirty="0" smtClean="0"/>
          </a:p>
          <a:p>
            <a:pPr algn="just"/>
            <a:r>
              <a:rPr lang="pt-BR" dirty="0" smtClean="0"/>
              <a:t>O informe de rendimentos é o documento hábil para o empregado fazer uso dos valores pagas a título de assistência medica e abater do IRPF – Imposto de Renda Pessoa Física que pagamos anualmente.</a:t>
            </a:r>
            <a:endParaRPr lang="pt-BR" dirty="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11560" y="1124744"/>
            <a:ext cx="6336704" cy="43929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020272" y="1052736"/>
            <a:ext cx="2057400" cy="1368152"/>
          </a:xfrm>
          <a:prstGeom prst="rect">
            <a:avLst/>
          </a:prstGeom>
          <a:noFill/>
          <a:ln w="9525">
            <a:noFill/>
            <a:miter lim="800000"/>
            <a:headEnd/>
            <a:tailEnd/>
          </a:ln>
        </p:spPr>
      </p:pic>
      <p:sp>
        <p:nvSpPr>
          <p:cNvPr id="8" name="Retângulo 7"/>
          <p:cNvSpPr/>
          <p:nvPr/>
        </p:nvSpPr>
        <p:spPr>
          <a:xfrm>
            <a:off x="179512" y="1917987"/>
            <a:ext cx="8784976" cy="4247317"/>
          </a:xfrm>
          <a:prstGeom prst="rect">
            <a:avLst/>
          </a:prstGeom>
        </p:spPr>
        <p:txBody>
          <a:bodyPr wrap="square">
            <a:spAutoFit/>
          </a:bodyPr>
          <a:lstStyle/>
          <a:p>
            <a:pPr algn="just"/>
            <a:r>
              <a:rPr lang="pt-BR" dirty="0" smtClean="0"/>
              <a:t>1 - Cite três descontos que podem aparecer no holerite. Explique.</a:t>
            </a:r>
          </a:p>
          <a:p>
            <a:pPr algn="just"/>
            <a:endParaRPr lang="pt-BR" dirty="0" smtClean="0"/>
          </a:p>
          <a:p>
            <a:pPr algn="just"/>
            <a:r>
              <a:rPr lang="pt-BR" dirty="0" smtClean="0"/>
              <a:t>2 - O que são as siglas IRRF, GPS, FGTS? </a:t>
            </a:r>
          </a:p>
          <a:p>
            <a:pPr algn="just"/>
            <a:endParaRPr lang="pt-BR" dirty="0" smtClean="0"/>
          </a:p>
          <a:p>
            <a:pPr algn="just"/>
            <a:r>
              <a:rPr lang="pt-BR" dirty="0" smtClean="0"/>
              <a:t>3 - O benefício de assistência medica é um desconto permitido para cálculo de IRRF?</a:t>
            </a:r>
          </a:p>
          <a:p>
            <a:pPr algn="just"/>
            <a:endParaRPr lang="pt-BR" dirty="0" smtClean="0"/>
          </a:p>
          <a:p>
            <a:pPr algn="just"/>
            <a:r>
              <a:rPr lang="pt-BR" dirty="0" smtClean="0"/>
              <a:t>4 - O que é DSR?</a:t>
            </a:r>
          </a:p>
          <a:p>
            <a:pPr algn="just"/>
            <a:endParaRPr lang="pt-BR" dirty="0" smtClean="0"/>
          </a:p>
          <a:p>
            <a:pPr algn="just"/>
            <a:r>
              <a:rPr lang="pt-BR" dirty="0" smtClean="0"/>
              <a:t>5 - Analise a frase a seguir e faça correções, caso esteja incorreta:</a:t>
            </a:r>
          </a:p>
          <a:p>
            <a:pPr algn="just"/>
            <a:endParaRPr lang="pt-BR" dirty="0" smtClean="0"/>
          </a:p>
          <a:p>
            <a:pPr algn="just"/>
            <a:r>
              <a:rPr lang="pt-BR" dirty="0" smtClean="0"/>
              <a:t>“O salário família é um benefício concedido ao trabalhador afastado, por um período de 30 dias, calculado com base no número de filhos menores de 14 anos”.</a:t>
            </a:r>
          </a:p>
          <a:p>
            <a:pPr algn="just"/>
            <a:endParaRPr lang="pt-BR" dirty="0" smtClean="0"/>
          </a:p>
          <a:p>
            <a:pPr algn="just"/>
            <a:r>
              <a:rPr lang="pt-BR" dirty="0" smtClean="0"/>
              <a:t>6 - Qual a diferença entre remuneração fixa e remuneração variável?</a:t>
            </a:r>
          </a:p>
          <a:p>
            <a:pPr algn="just"/>
            <a:endParaRPr lang="pt-BR" dirty="0" smtClean="0"/>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71439" y="663528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3" name="Picture 3"/>
          <p:cNvPicPr>
            <a:picLocks noChangeAspect="1" noChangeArrowheads="1"/>
          </p:cNvPicPr>
          <p:nvPr/>
        </p:nvPicPr>
        <p:blipFill>
          <a:blip r:embed="rId2" cstate="print"/>
          <a:srcRect/>
          <a:stretch>
            <a:fillRect/>
          </a:stretch>
        </p:blipFill>
        <p:spPr bwMode="auto">
          <a:xfrm>
            <a:off x="0" y="1052736"/>
            <a:ext cx="539552" cy="571418"/>
          </a:xfrm>
          <a:prstGeom prst="rect">
            <a:avLst/>
          </a:prstGeom>
          <a:noFill/>
          <a:ln w="9525">
            <a:noFill/>
            <a:miter lim="800000"/>
            <a:headEnd/>
            <a:tailEnd/>
          </a:ln>
        </p:spPr>
      </p:pic>
      <p:pic>
        <p:nvPicPr>
          <p:cNvPr id="1026" name="Picture 2"/>
          <p:cNvPicPr>
            <a:picLocks noChangeAspect="1" noChangeArrowheads="1"/>
          </p:cNvPicPr>
          <p:nvPr/>
        </p:nvPicPr>
        <p:blipFill>
          <a:blip r:embed="rId3" cstate="print"/>
          <a:srcRect/>
          <a:stretch>
            <a:fillRect/>
          </a:stretch>
        </p:blipFill>
        <p:spPr bwMode="auto">
          <a:xfrm>
            <a:off x="611560" y="1124744"/>
            <a:ext cx="6336704" cy="43929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7020272" y="1052736"/>
            <a:ext cx="2057400" cy="1368152"/>
          </a:xfrm>
          <a:prstGeom prst="rect">
            <a:avLst/>
          </a:prstGeom>
          <a:noFill/>
          <a:ln w="9525">
            <a:noFill/>
            <a:miter lim="800000"/>
            <a:headEnd/>
            <a:tailEnd/>
          </a:ln>
        </p:spPr>
      </p:pic>
      <p:sp>
        <p:nvSpPr>
          <p:cNvPr id="8" name="Retângulo 7"/>
          <p:cNvSpPr/>
          <p:nvPr/>
        </p:nvSpPr>
        <p:spPr>
          <a:xfrm>
            <a:off x="179512" y="1700808"/>
            <a:ext cx="8784976" cy="4247317"/>
          </a:xfrm>
          <a:prstGeom prst="rect">
            <a:avLst/>
          </a:prstGeom>
        </p:spPr>
        <p:txBody>
          <a:bodyPr wrap="square">
            <a:spAutoFit/>
          </a:bodyPr>
          <a:lstStyle/>
          <a:p>
            <a:endParaRPr lang="pt-BR" dirty="0" smtClean="0"/>
          </a:p>
          <a:p>
            <a:r>
              <a:rPr lang="pt-BR" dirty="0" smtClean="0"/>
              <a:t>7 - Qual a diferença entre PGBL e VGBL? Explique. </a:t>
            </a:r>
          </a:p>
          <a:p>
            <a:endParaRPr lang="pt-BR" dirty="0" smtClean="0"/>
          </a:p>
          <a:p>
            <a:pPr algn="just"/>
            <a:r>
              <a:rPr lang="pt-BR" dirty="0" smtClean="0"/>
              <a:t>8 - Considerando o Sr. Astrobaldo, um colaborador que recebe salário mensal de R$4.600,00, qual seria o valor a ser descontado em ‘folha’ referente ao IRRF (o colaborador possui um dependente). </a:t>
            </a:r>
          </a:p>
          <a:p>
            <a:endParaRPr lang="pt-BR" dirty="0" smtClean="0"/>
          </a:p>
          <a:p>
            <a:pPr algn="just"/>
            <a:r>
              <a:rPr lang="pt-BR" dirty="0" smtClean="0"/>
              <a:t>9 - Considerando que o Sr. Estrovencildo tenha um salário mensal de R$1.500,00, qual seria o valor apropriado a ser descontado em ‘folha’ referente ao INSS do empregado?</a:t>
            </a:r>
          </a:p>
          <a:p>
            <a:endParaRPr lang="pt-BR" dirty="0" smtClean="0"/>
          </a:p>
          <a:p>
            <a:pPr algn="just"/>
            <a:r>
              <a:rPr lang="pt-BR" dirty="0" smtClean="0"/>
              <a:t>10 - Descontos em ‘folha’ relacionados à Assistência Médica pode abater a base de cálculo de IRRF? </a:t>
            </a:r>
          </a:p>
          <a:p>
            <a:endParaRPr lang="pt-BR" dirty="0" smtClean="0"/>
          </a:p>
          <a:p>
            <a:pPr algn="just"/>
            <a:r>
              <a:rPr lang="pt-BR" dirty="0" smtClean="0"/>
              <a:t>11 - A assistente de departamento social realizou o cálculo de folha e descontou dos funcionário 8% a título de FGTS. Este procedimento foi correto? Explique.</a:t>
            </a:r>
          </a:p>
        </p:txBody>
      </p:sp>
    </p:spTree>
    <p:extLst>
      <p:ext uri="{BB962C8B-B14F-4D97-AF65-F5344CB8AC3E}">
        <p14:creationId xmlns:p14="http://schemas.microsoft.com/office/powerpoint/2010/main" xmlns="" val="1847612422"/>
      </p:ext>
    </p:extLst>
  </p:cSld>
  <p:clrMapOvr>
    <a:masterClrMapping/>
  </p:clrMapOvr>
  <p:transition spd="med">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0" y="5733257"/>
            <a:ext cx="9036496" cy="615553"/>
          </a:xfrm>
          <a:prstGeom prst="rect">
            <a:avLst/>
          </a:prstGeom>
        </p:spPr>
        <p:txBody>
          <a:bodyPr wrap="square">
            <a:spAutoFit/>
          </a:bodyPr>
          <a:lstStyle/>
          <a:p>
            <a:pPr algn="ctr" fontAlgn="base">
              <a:spcBef>
                <a:spcPct val="20000"/>
              </a:spcBef>
              <a:spcAft>
                <a:spcPct val="0"/>
              </a:spcAft>
              <a:buClr>
                <a:srgbClr val="2B4475"/>
              </a:buClr>
            </a:pPr>
            <a:r>
              <a:rPr lang="pt-BR" sz="3400" b="1" kern="0" dirty="0">
                <a:solidFill>
                  <a:srgbClr val="2B4475"/>
                </a:solidFill>
                <a:effectLst>
                  <a:outerShdw blurRad="38100" dist="38100" dir="2700000" algn="tl">
                    <a:srgbClr val="000000">
                      <a:alpha val="43137"/>
                    </a:srgbClr>
                  </a:outerShdw>
                </a:effectLst>
              </a:rPr>
              <a:t>Prof. </a:t>
            </a:r>
            <a:r>
              <a:rPr lang="pt-BR" sz="3400" b="1" kern="0" dirty="0" smtClean="0">
                <a:solidFill>
                  <a:srgbClr val="2B4475"/>
                </a:solidFill>
                <a:effectLst>
                  <a:outerShdw blurRad="38100" dist="38100" dir="2700000" algn="tl">
                    <a:srgbClr val="000000">
                      <a:alpha val="43137"/>
                    </a:srgbClr>
                  </a:outerShdw>
                </a:effectLst>
              </a:rPr>
              <a:t>Adm.</a:t>
            </a:r>
            <a:r>
              <a:rPr lang="pt-BR" sz="3400" b="1" i="1" kern="0" dirty="0" smtClean="0">
                <a:solidFill>
                  <a:srgbClr val="2B4475"/>
                </a:solidFill>
                <a:effectLst>
                  <a:outerShdw blurRad="38100" dist="38100" dir="2700000" algn="tl">
                    <a:srgbClr val="000000">
                      <a:alpha val="43137"/>
                    </a:srgbClr>
                  </a:outerShdw>
                </a:effectLst>
              </a:rPr>
              <a:t>Msc</a:t>
            </a:r>
            <a:r>
              <a:rPr lang="pt-BR" sz="3400" b="1" kern="0" dirty="0">
                <a:solidFill>
                  <a:srgbClr val="2B4475"/>
                </a:solidFill>
                <a:effectLst>
                  <a:outerShdw blurRad="38100" dist="38100" dir="2700000" algn="tl">
                    <a:srgbClr val="000000">
                      <a:alpha val="43137"/>
                    </a:srgbClr>
                  </a:outerShdw>
                </a:effectLst>
              </a:rPr>
              <a:t>. </a:t>
            </a:r>
            <a:r>
              <a:rPr lang="pt-BR" sz="3400" b="1" kern="0" dirty="0" smtClean="0">
                <a:solidFill>
                  <a:srgbClr val="2B4475"/>
                </a:solidFill>
                <a:effectLst>
                  <a:outerShdw blurRad="38100" dist="38100" dir="2700000" algn="tl">
                    <a:srgbClr val="000000">
                      <a:alpha val="43137"/>
                    </a:srgbClr>
                  </a:outerShdw>
                </a:effectLst>
              </a:rPr>
              <a:t>Luiz Cláudio Brites Lobato</a:t>
            </a:r>
            <a:endParaRPr lang="pt-BR" sz="3400" b="1" kern="0" dirty="0">
              <a:solidFill>
                <a:srgbClr val="2B4475"/>
              </a:solidFill>
              <a:effectLst>
                <a:outerShdw blurRad="38100" dist="38100" dir="2700000" algn="tl">
                  <a:srgbClr val="000000">
                    <a:alpha val="43137"/>
                  </a:srgbClr>
                </a:outerShdw>
              </a:effectLst>
            </a:endParaRPr>
          </a:p>
        </p:txBody>
      </p:sp>
      <p:sp>
        <p:nvSpPr>
          <p:cNvPr id="10" name="Retângulo 9"/>
          <p:cNvSpPr/>
          <p:nvPr/>
        </p:nvSpPr>
        <p:spPr>
          <a:xfrm>
            <a:off x="35496" y="1270501"/>
            <a:ext cx="4572000" cy="646331"/>
          </a:xfrm>
          <a:prstGeom prst="rect">
            <a:avLst/>
          </a:prstGeom>
        </p:spPr>
        <p:txBody>
          <a:bodyPr>
            <a:spAutoFit/>
          </a:bodyPr>
          <a:lstStyle/>
          <a:p>
            <a:pPr algn="ctr">
              <a:spcBef>
                <a:spcPts val="0"/>
              </a:spcBef>
              <a:defRPr/>
            </a:pPr>
            <a:r>
              <a:rPr lang="pt-BR" b="1" kern="0" dirty="0" smtClean="0">
                <a:solidFill>
                  <a:srgbClr val="004D84"/>
                </a:solidFill>
                <a:effectLst>
                  <a:outerShdw blurRad="38100" dist="38100" dir="2700000" algn="tl">
                    <a:srgbClr val="000000">
                      <a:alpha val="43137"/>
                    </a:srgbClr>
                  </a:outerShdw>
                </a:effectLst>
                <a:latin typeface="Trebuchet MS" pitchFamily="34" charset="0"/>
              </a:rPr>
              <a:t>SEGUNDA-FEIRA / </a:t>
            </a:r>
            <a:r>
              <a:rPr lang="pt-BR" b="1" kern="0" dirty="0" smtClean="0">
                <a:solidFill>
                  <a:srgbClr val="004D84"/>
                </a:solidFill>
                <a:effectLst>
                  <a:outerShdw blurRad="38100" dist="38100" dir="2700000" algn="tl">
                    <a:srgbClr val="000000">
                      <a:alpha val="43137"/>
                    </a:srgbClr>
                  </a:outerShdw>
                </a:effectLst>
                <a:latin typeface="Trebuchet MS" pitchFamily="34" charset="0"/>
              </a:rPr>
              <a:t>18:50 </a:t>
            </a:r>
            <a:r>
              <a:rPr lang="pt-BR" b="1" kern="0" dirty="0" smtClean="0">
                <a:solidFill>
                  <a:srgbClr val="004D84"/>
                </a:solidFill>
                <a:effectLst>
                  <a:outerShdw blurRad="38100" dist="38100" dir="2700000" algn="tl">
                    <a:srgbClr val="000000">
                      <a:alpha val="43137"/>
                    </a:srgbClr>
                  </a:outerShdw>
                </a:effectLst>
                <a:latin typeface="Trebuchet MS" pitchFamily="34" charset="0"/>
              </a:rPr>
              <a:t>ÀS </a:t>
            </a:r>
            <a:r>
              <a:rPr lang="pt-BR" b="1" kern="0" dirty="0" smtClean="0">
                <a:solidFill>
                  <a:srgbClr val="004D84"/>
                </a:solidFill>
                <a:effectLst>
                  <a:outerShdw blurRad="38100" dist="38100" dir="2700000" algn="tl">
                    <a:srgbClr val="000000">
                      <a:alpha val="43137"/>
                    </a:srgbClr>
                  </a:outerShdw>
                </a:effectLst>
                <a:latin typeface="Trebuchet MS" pitchFamily="34" charset="0"/>
              </a:rPr>
              <a:t>22:30 </a:t>
            </a:r>
            <a:r>
              <a:rPr lang="pt-BR" b="1" kern="0" dirty="0" smtClean="0">
                <a:solidFill>
                  <a:srgbClr val="004D84"/>
                </a:solidFill>
                <a:effectLst>
                  <a:outerShdw blurRad="38100" dist="38100" dir="2700000" algn="tl">
                    <a:srgbClr val="000000">
                      <a:alpha val="43137"/>
                    </a:srgbClr>
                  </a:outerShdw>
                </a:effectLst>
                <a:latin typeface="Trebuchet MS" pitchFamily="34" charset="0"/>
              </a:rPr>
              <a:t>HS.</a:t>
            </a:r>
          </a:p>
          <a:p>
            <a:pPr algn="ctr">
              <a:spcBef>
                <a:spcPts val="0"/>
              </a:spcBef>
              <a:defRPr/>
            </a:pPr>
            <a:r>
              <a:rPr lang="pt-BR" b="1" kern="0" dirty="0" smtClean="0">
                <a:solidFill>
                  <a:srgbClr val="004D84"/>
                </a:solidFill>
                <a:effectLst>
                  <a:outerShdw blurRad="38100" dist="38100" dir="2700000" algn="tl">
                    <a:srgbClr val="000000">
                      <a:alpha val="43137"/>
                    </a:srgbClr>
                  </a:outerShdw>
                </a:effectLst>
                <a:latin typeface="Trebuchet MS" pitchFamily="34" charset="0"/>
              </a:rPr>
              <a:t>Turma 3010 – Via Brasil</a:t>
            </a:r>
            <a:endParaRPr lang="pt-BR" b="1" kern="0" dirty="0">
              <a:solidFill>
                <a:srgbClr val="004D84"/>
              </a:solidFill>
              <a:effectLst>
                <a:outerShdw blurRad="38100" dist="38100" dir="2700000" algn="tl">
                  <a:srgbClr val="000000">
                    <a:alpha val="43137"/>
                  </a:srgbClr>
                </a:outerShdw>
              </a:effectLst>
              <a:latin typeface="Trebuchet MS" pitchFamily="34" charset="0"/>
            </a:endParaRPr>
          </a:p>
        </p:txBody>
      </p:sp>
      <p:pic>
        <p:nvPicPr>
          <p:cNvPr id="27649" name="Picture 1"/>
          <p:cNvPicPr>
            <a:picLocks noChangeAspect="1" noChangeArrowheads="1"/>
          </p:cNvPicPr>
          <p:nvPr/>
        </p:nvPicPr>
        <p:blipFill>
          <a:blip r:embed="rId3" cstate="print"/>
          <a:srcRect/>
          <a:stretch>
            <a:fillRect/>
          </a:stretch>
        </p:blipFill>
        <p:spPr bwMode="auto">
          <a:xfrm>
            <a:off x="7211043" y="1297204"/>
            <a:ext cx="1825453" cy="1699748"/>
          </a:xfrm>
          <a:prstGeom prst="rect">
            <a:avLst/>
          </a:prstGeom>
          <a:noFill/>
          <a:ln w="9525">
            <a:noFill/>
            <a:miter lim="800000"/>
            <a:headEnd/>
            <a:tailEnd/>
          </a:ln>
        </p:spPr>
      </p:pic>
      <p:pic>
        <p:nvPicPr>
          <p:cNvPr id="27652" name="Picture 4"/>
          <p:cNvPicPr>
            <a:picLocks noChangeAspect="1" noChangeArrowheads="1"/>
          </p:cNvPicPr>
          <p:nvPr/>
        </p:nvPicPr>
        <p:blipFill>
          <a:blip r:embed="rId4" cstate="print"/>
          <a:srcRect/>
          <a:stretch>
            <a:fillRect/>
          </a:stretch>
        </p:blipFill>
        <p:spPr bwMode="auto">
          <a:xfrm>
            <a:off x="4860032" y="4221088"/>
            <a:ext cx="1895626" cy="1512168"/>
          </a:xfrm>
          <a:prstGeom prst="rect">
            <a:avLst/>
          </a:prstGeom>
          <a:noFill/>
          <a:ln w="9525">
            <a:noFill/>
            <a:miter lim="800000"/>
            <a:headEnd/>
            <a:tailEnd/>
          </a:ln>
        </p:spPr>
      </p:pic>
      <p:pic>
        <p:nvPicPr>
          <p:cNvPr id="27655" name="Picture 7" descr="http://www.cidadedeparanavai.com.br/img/layout/vale-transporte.png"/>
          <p:cNvPicPr>
            <a:picLocks noChangeAspect="1" noChangeArrowheads="1"/>
          </p:cNvPicPr>
          <p:nvPr/>
        </p:nvPicPr>
        <p:blipFill>
          <a:blip r:embed="rId5" cstate="print"/>
          <a:srcRect/>
          <a:stretch>
            <a:fillRect/>
          </a:stretch>
        </p:blipFill>
        <p:spPr bwMode="auto">
          <a:xfrm>
            <a:off x="6012160" y="2003854"/>
            <a:ext cx="2448272" cy="2654666"/>
          </a:xfrm>
          <a:prstGeom prst="rect">
            <a:avLst/>
          </a:prstGeom>
          <a:noFill/>
        </p:spPr>
      </p:pic>
      <p:pic>
        <p:nvPicPr>
          <p:cNvPr id="27657" name="Picture 9" descr="http://blog.opovo.com.br/correiotrabalhista/wp-content/uploads/sites/18/2013/08/esocial-1374759873.png?c1c247"/>
          <p:cNvPicPr>
            <a:picLocks noChangeAspect="1" noChangeArrowheads="1"/>
          </p:cNvPicPr>
          <p:nvPr/>
        </p:nvPicPr>
        <p:blipFill>
          <a:blip r:embed="rId6" cstate="print"/>
          <a:srcRect/>
          <a:stretch>
            <a:fillRect/>
          </a:stretch>
        </p:blipFill>
        <p:spPr bwMode="auto">
          <a:xfrm>
            <a:off x="107504" y="2237670"/>
            <a:ext cx="4608512" cy="3558738"/>
          </a:xfrm>
          <a:prstGeom prst="rect">
            <a:avLst/>
          </a:prstGeom>
          <a:noFill/>
        </p:spPr>
      </p:pic>
      <p:pic>
        <p:nvPicPr>
          <p:cNvPr id="27651" name="Picture 3"/>
          <p:cNvPicPr>
            <a:picLocks noChangeAspect="1" noChangeArrowheads="1"/>
          </p:cNvPicPr>
          <p:nvPr/>
        </p:nvPicPr>
        <p:blipFill>
          <a:blip r:embed="rId7" cstate="print"/>
          <a:srcRect/>
          <a:stretch>
            <a:fillRect/>
          </a:stretch>
        </p:blipFill>
        <p:spPr bwMode="auto">
          <a:xfrm>
            <a:off x="3851920" y="1916832"/>
            <a:ext cx="2053580" cy="1794214"/>
          </a:xfrm>
          <a:prstGeom prst="rect">
            <a:avLst/>
          </a:prstGeom>
          <a:noFill/>
          <a:ln w="9525">
            <a:noFill/>
            <a:miter lim="800000"/>
            <a:headEnd/>
            <a:tailEnd/>
          </a:ln>
        </p:spPr>
      </p:pic>
      <p:pic>
        <p:nvPicPr>
          <p:cNvPr id="27650" name="Picture 2"/>
          <p:cNvPicPr>
            <a:picLocks noChangeAspect="1" noChangeArrowheads="1"/>
          </p:cNvPicPr>
          <p:nvPr/>
        </p:nvPicPr>
        <p:blipFill>
          <a:blip r:embed="rId8" cstate="print"/>
          <a:srcRect/>
          <a:stretch>
            <a:fillRect/>
          </a:stretch>
        </p:blipFill>
        <p:spPr bwMode="auto">
          <a:xfrm>
            <a:off x="395536" y="1992664"/>
            <a:ext cx="1296144" cy="860272"/>
          </a:xfrm>
          <a:prstGeom prst="rect">
            <a:avLst/>
          </a:prstGeom>
          <a:noFill/>
          <a:ln w="9525">
            <a:noFill/>
            <a:miter lim="800000"/>
            <a:headEnd/>
            <a:tailEnd/>
          </a:ln>
        </p:spPr>
      </p:pic>
      <p:sp>
        <p:nvSpPr>
          <p:cNvPr id="14"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939556251"/>
      </p:ext>
    </p:extLst>
  </p:cSld>
  <p:clrMapOvr>
    <a:masterClrMapping/>
  </p:clrMapOvr>
  <p:transition spd="med">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5" name="Picture 9" descr="http://blog.opovo.com.br/correiotrabalhista/wp-content/uploads/sites/18/2013/08/esocial-1374759873.png?c1c247"/>
          <p:cNvPicPr>
            <a:picLocks noChangeAspect="1" noChangeArrowheads="1"/>
          </p:cNvPicPr>
          <p:nvPr/>
        </p:nvPicPr>
        <p:blipFill>
          <a:blip r:embed="rId2" cstate="print"/>
          <a:srcRect/>
          <a:stretch>
            <a:fillRect/>
          </a:stretch>
        </p:blipFill>
        <p:spPr bwMode="auto">
          <a:xfrm>
            <a:off x="5580112" y="1268760"/>
            <a:ext cx="3384376" cy="2613448"/>
          </a:xfrm>
          <a:prstGeom prst="rect">
            <a:avLst/>
          </a:prstGeom>
          <a:noFill/>
        </p:spPr>
      </p:pic>
      <p:sp>
        <p:nvSpPr>
          <p:cNvPr id="7" name="Título 1"/>
          <p:cNvSpPr>
            <a:spLocks noGrp="1"/>
          </p:cNvSpPr>
          <p:nvPr>
            <p:ph type="title" idx="4294967295"/>
          </p:nvPr>
        </p:nvSpPr>
        <p:spPr>
          <a:xfrm>
            <a:off x="0" y="1196975"/>
            <a:ext cx="3600450" cy="561975"/>
          </a:xfrm>
          <a:prstGeom prst="rect">
            <a:avLst/>
          </a:prstGeom>
        </p:spPr>
        <p:txBody>
          <a:bodyPr/>
          <a:lstStyle/>
          <a:p>
            <a:pPr algn="ctr"/>
            <a:r>
              <a:rPr lang="pt-BR" sz="4400" u="sng" dirty="0" smtClean="0">
                <a:solidFill>
                  <a:srgbClr val="C00000"/>
                </a:solidFill>
                <a:effectLst>
                  <a:outerShdw blurRad="38100" dist="38100" dir="2700000" algn="tl">
                    <a:srgbClr val="000000">
                      <a:alpha val="43137"/>
                    </a:srgbClr>
                  </a:outerShdw>
                </a:effectLst>
                <a:latin typeface="Algerian" pitchFamily="82" charset="0"/>
              </a:rPr>
              <a:t>AULA 02</a:t>
            </a:r>
            <a:r>
              <a:rPr lang="pt-BR" sz="3200" u="sng" dirty="0" smtClean="0">
                <a:solidFill>
                  <a:srgbClr val="C00000"/>
                </a:solidFill>
                <a:effectLst>
                  <a:outerShdw blurRad="38100" dist="38100" dir="2700000" algn="tl">
                    <a:srgbClr val="000000">
                      <a:alpha val="43137"/>
                    </a:srgbClr>
                  </a:outerShdw>
                </a:effectLst>
                <a:latin typeface="Algerian" pitchFamily="82" charset="0"/>
              </a:rPr>
              <a:t>:</a:t>
            </a:r>
            <a:endParaRPr lang="pt-BR" sz="3200" u="sng" dirty="0">
              <a:solidFill>
                <a:srgbClr val="C00000"/>
              </a:solidFill>
              <a:effectLst>
                <a:outerShdw blurRad="38100" dist="38100" dir="2700000" algn="tl">
                  <a:srgbClr val="000000">
                    <a:alpha val="43137"/>
                  </a:srgbClr>
                </a:outerShdw>
              </a:effectLst>
              <a:latin typeface="Algerian" pitchFamily="82" charset="0"/>
            </a:endParaRPr>
          </a:p>
        </p:txBody>
      </p:sp>
      <p:sp>
        <p:nvSpPr>
          <p:cNvPr id="9" name="Retângulo 8"/>
          <p:cNvSpPr/>
          <p:nvPr/>
        </p:nvSpPr>
        <p:spPr>
          <a:xfrm>
            <a:off x="107504" y="1988840"/>
            <a:ext cx="6984776" cy="3416320"/>
          </a:xfrm>
          <a:prstGeom prst="rect">
            <a:avLst/>
          </a:prstGeom>
        </p:spPr>
        <p:txBody>
          <a:bodyPr wrap="square">
            <a:spAutoFit/>
          </a:bodyPr>
          <a:lstStyle/>
          <a:p>
            <a:pPr marL="342900" lvl="0" indent="-342900" algn="just" eaLnBrk="0" fontAlgn="base" hangingPunct="0">
              <a:spcBef>
                <a:spcPct val="0"/>
              </a:spcBef>
              <a:spcAft>
                <a:spcPct val="0"/>
              </a:spcAft>
              <a:buAutoNum type="arabicPeriod" startAt="2"/>
            </a:pPr>
            <a:r>
              <a:rPr lang="pt-BR" b="1" dirty="0" smtClean="0">
                <a:latin typeface="Calibri" pitchFamily="34" charset="0"/>
                <a:ea typeface="Calibri" pitchFamily="34" charset="0"/>
                <a:cs typeface="Times New Roman" pitchFamily="18" charset="0"/>
              </a:rPr>
              <a:t>Verbas Adicionais</a:t>
            </a:r>
          </a:p>
          <a:p>
            <a:pPr marL="342900" lvl="0" indent="-342900" algn="just" eaLnBrk="0" fontAlgn="base" hangingPunct="0">
              <a:spcBef>
                <a:spcPct val="0"/>
              </a:spcBef>
              <a:spcAft>
                <a:spcPct val="0"/>
              </a:spcAft>
            </a:pPr>
            <a:endParaRPr lang="pt-BR" b="1" dirty="0" smtClean="0">
              <a:latin typeface="Arial" pitchFamily="34" charset="0"/>
              <a:cs typeface="Arial" pitchFamily="34" charset="0"/>
            </a:endParaRP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2.1  Insalubridade</a:t>
            </a:r>
            <a:endParaRPr lang="pt-BR" dirty="0" smtClean="0">
              <a:latin typeface="Arial" pitchFamily="34" charset="0"/>
              <a:cs typeface="Arial" pitchFamily="34" charset="0"/>
            </a:endParaRP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2.2  Periculosidade</a:t>
            </a:r>
            <a:endParaRPr lang="pt-BR" dirty="0" smtClean="0">
              <a:latin typeface="Arial" pitchFamily="34" charset="0"/>
              <a:cs typeface="Arial" pitchFamily="34" charset="0"/>
            </a:endParaRP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2.3  Adicional Noturno</a:t>
            </a:r>
            <a:endParaRPr lang="pt-BR" dirty="0" smtClean="0">
              <a:latin typeface="Arial" pitchFamily="34" charset="0"/>
              <a:cs typeface="Arial" pitchFamily="34" charset="0"/>
            </a:endParaRP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2.4  Hora Extra</a:t>
            </a:r>
          </a:p>
          <a:p>
            <a:pPr lvl="0" algn="just" eaLnBrk="0" fontAlgn="base" hangingPunct="0">
              <a:spcBef>
                <a:spcPct val="0"/>
              </a:spcBef>
              <a:spcAft>
                <a:spcPct val="0"/>
              </a:spcAft>
            </a:pPr>
            <a:endParaRPr lang="pt-BR" dirty="0" smtClean="0">
              <a:latin typeface="Arial" pitchFamily="34" charset="0"/>
              <a:cs typeface="Arial" pitchFamily="34" charset="0"/>
            </a:endParaRPr>
          </a:p>
          <a:p>
            <a:pPr lvl="0" algn="just" eaLnBrk="0" fontAlgn="base" hangingPunct="0">
              <a:spcBef>
                <a:spcPct val="0"/>
              </a:spcBef>
              <a:spcAft>
                <a:spcPct val="0"/>
              </a:spcAft>
            </a:pPr>
            <a:r>
              <a:rPr lang="pt-BR" b="1" dirty="0" smtClean="0">
                <a:latin typeface="Calibri" pitchFamily="34" charset="0"/>
                <a:ea typeface="Calibri" pitchFamily="34" charset="0"/>
                <a:cs typeface="Times New Roman" pitchFamily="18" charset="0"/>
              </a:rPr>
              <a:t>			3.    Benefícios Previdenciários</a:t>
            </a:r>
            <a:endParaRPr lang="pt-BR" b="1" dirty="0" smtClean="0">
              <a:latin typeface="Arial" pitchFamily="34" charset="0"/>
              <a:cs typeface="Arial" pitchFamily="34" charset="0"/>
            </a:endParaRP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a:t>
            </a: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3.1  Salário Família</a:t>
            </a:r>
            <a:endParaRPr lang="pt-BR" dirty="0" smtClean="0">
              <a:latin typeface="Arial" pitchFamily="34" charset="0"/>
              <a:cs typeface="Arial" pitchFamily="34" charset="0"/>
            </a:endParaRPr>
          </a:p>
          <a:p>
            <a:pPr lvl="0" algn="just" eaLnBrk="0" fontAlgn="base" hangingPunct="0">
              <a:spcBef>
                <a:spcPct val="0"/>
              </a:spcBef>
              <a:spcAft>
                <a:spcPct val="0"/>
              </a:spcAft>
            </a:pPr>
            <a:r>
              <a:rPr lang="pt-BR" dirty="0" smtClean="0">
                <a:latin typeface="Calibri" pitchFamily="34" charset="0"/>
                <a:ea typeface="Calibri" pitchFamily="34" charset="0"/>
                <a:cs typeface="Times New Roman" pitchFamily="18" charset="0"/>
              </a:rPr>
              <a:t>				3.2  Salário Maternidade</a:t>
            </a:r>
            <a:endParaRPr lang="pt-BR" dirty="0" smtClean="0">
              <a:latin typeface="Arial" pitchFamily="34" charset="0"/>
              <a:cs typeface="Arial" pitchFamily="34" charset="0"/>
            </a:endParaRPr>
          </a:p>
          <a:p>
            <a:pPr marL="342900" lvl="0" indent="-342900" algn="just" eaLnBrk="0" fontAlgn="base" hangingPunct="0">
              <a:spcBef>
                <a:spcPct val="0"/>
              </a:spcBef>
              <a:spcAft>
                <a:spcPct val="0"/>
              </a:spcAft>
            </a:pPr>
            <a:endParaRPr lang="pt-BR" b="1" dirty="0" smtClean="0">
              <a:latin typeface="Calibri" pitchFamily="34" charset="0"/>
              <a:ea typeface="Calibri" pitchFamily="34" charset="0"/>
              <a:cs typeface="Times New Roman" pitchFamily="18" charset="0"/>
            </a:endParaRPr>
          </a:p>
        </p:txBody>
      </p:sp>
      <p:pic>
        <p:nvPicPr>
          <p:cNvPr id="1026"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179512" y="5373216"/>
            <a:ext cx="2654695" cy="1097799"/>
          </a:xfrm>
          <a:prstGeom prst="rect">
            <a:avLst/>
          </a:prstGeom>
          <a:noFill/>
        </p:spPr>
      </p:pic>
      <p:sp>
        <p:nvSpPr>
          <p:cNvPr id="10"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5"/>
          <p:cNvPicPr>
            <a:picLocks noChangeAspect="1" noChangeArrowheads="1"/>
          </p:cNvPicPr>
          <p:nvPr/>
        </p:nvPicPr>
        <p:blipFill>
          <a:blip r:embed="rId4" cstate="print"/>
          <a:srcRect/>
          <a:stretch>
            <a:fillRect/>
          </a:stretch>
        </p:blipFill>
        <p:spPr bwMode="auto">
          <a:xfrm>
            <a:off x="3203848" y="5373216"/>
            <a:ext cx="1584176" cy="1089315"/>
          </a:xfrm>
          <a:prstGeom prst="rect">
            <a:avLst/>
          </a:prstGeom>
          <a:noFill/>
          <a:ln w="9525">
            <a:noFill/>
            <a:miter lim="800000"/>
            <a:headEnd/>
            <a:tailEnd/>
          </a:ln>
        </p:spPr>
      </p:pic>
      <p:pic>
        <p:nvPicPr>
          <p:cNvPr id="12" name="Picture 9"/>
          <p:cNvPicPr>
            <a:picLocks noChangeAspect="1" noChangeArrowheads="1"/>
          </p:cNvPicPr>
          <p:nvPr/>
        </p:nvPicPr>
        <p:blipFill>
          <a:blip r:embed="rId5" cstate="print"/>
          <a:srcRect/>
          <a:stretch>
            <a:fillRect/>
          </a:stretch>
        </p:blipFill>
        <p:spPr bwMode="auto">
          <a:xfrm>
            <a:off x="5220072" y="5301208"/>
            <a:ext cx="1728192" cy="1188132"/>
          </a:xfrm>
          <a:prstGeom prst="rect">
            <a:avLst/>
          </a:prstGeom>
          <a:noFill/>
          <a:ln w="9525">
            <a:noFill/>
            <a:miter lim="800000"/>
            <a:headEnd/>
            <a:tailEnd/>
          </a:ln>
        </p:spPr>
      </p:pic>
      <p:pic>
        <p:nvPicPr>
          <p:cNvPr id="13" name="Picture 2" descr="http://www.certidoes.blog.br/calculo/wp-content/uploads/2013/10/C%C3%A1lculo-Adicional-Noturno.jpg?3baa79"/>
          <p:cNvPicPr>
            <a:picLocks noChangeAspect="1" noChangeArrowheads="1"/>
          </p:cNvPicPr>
          <p:nvPr/>
        </p:nvPicPr>
        <p:blipFill>
          <a:blip r:embed="rId6" cstate="print"/>
          <a:srcRect/>
          <a:stretch>
            <a:fillRect/>
          </a:stretch>
        </p:blipFill>
        <p:spPr bwMode="auto">
          <a:xfrm>
            <a:off x="7308304" y="5003635"/>
            <a:ext cx="1656184" cy="1521709"/>
          </a:xfrm>
          <a:prstGeom prst="rect">
            <a:avLst/>
          </a:prstGeom>
          <a:noFill/>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noChangeArrowheads="1"/>
          </p:cNvPicPr>
          <p:nvPr/>
        </p:nvPicPr>
        <p:blipFill>
          <a:blip r:embed="rId2" cstate="print"/>
          <a:srcRect/>
          <a:stretch>
            <a:fillRect/>
          </a:stretch>
        </p:blipFill>
        <p:spPr bwMode="auto">
          <a:xfrm>
            <a:off x="4572000" y="4941168"/>
            <a:ext cx="2304256" cy="1584176"/>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786030" y="1124744"/>
            <a:ext cx="2357970" cy="1004829"/>
          </a:xfrm>
          <a:prstGeom prst="rect">
            <a:avLst/>
          </a:prstGeom>
          <a:noFill/>
        </p:spPr>
      </p:pic>
      <p:sp>
        <p:nvSpPr>
          <p:cNvPr id="6" name="Retângulo 5"/>
          <p:cNvSpPr/>
          <p:nvPr/>
        </p:nvSpPr>
        <p:spPr>
          <a:xfrm>
            <a:off x="0" y="1679897"/>
            <a:ext cx="9144000" cy="3693319"/>
          </a:xfrm>
          <a:prstGeom prst="rect">
            <a:avLst/>
          </a:prstGeom>
        </p:spPr>
        <p:txBody>
          <a:bodyPr wrap="square">
            <a:spAutoFit/>
          </a:bodyPr>
          <a:lstStyle/>
          <a:p>
            <a:pPr algn="just"/>
            <a:r>
              <a:rPr lang="pt-BR" b="1" dirty="0" smtClean="0">
                <a:solidFill>
                  <a:schemeClr val="accent2"/>
                </a:solidFill>
                <a:effectLst>
                  <a:outerShdw blurRad="38100" dist="38100" dir="2700000" algn="tl">
                    <a:srgbClr val="000000">
                      <a:alpha val="43137"/>
                    </a:srgbClr>
                  </a:outerShdw>
                </a:effectLst>
              </a:rPr>
              <a:t>2- Verbas Adicionais:</a:t>
            </a:r>
          </a:p>
          <a:p>
            <a:pPr algn="just"/>
            <a:endParaRPr lang="pt-BR" b="1" dirty="0" smtClean="0"/>
          </a:p>
          <a:p>
            <a:pPr algn="just"/>
            <a:r>
              <a:rPr lang="pt-BR" dirty="0" smtClean="0"/>
              <a:t> É o acréscimo salarial, em função das condições mais penosas em que o trabalho é prestado. </a:t>
            </a:r>
          </a:p>
          <a:p>
            <a:pPr algn="just"/>
            <a:endParaRPr lang="pt-BR" dirty="0" smtClean="0"/>
          </a:p>
          <a:p>
            <a:pPr algn="just"/>
            <a:r>
              <a:rPr lang="pt-BR" dirty="0" smtClean="0"/>
              <a:t>De forma, o adicional é a forma legal que integra a remuneração em decorrência da maior dificuldade ou condições mais penosas em que se executa o trabalho.</a:t>
            </a:r>
          </a:p>
          <a:p>
            <a:pPr algn="just"/>
            <a:endParaRPr lang="pt-BR" dirty="0" smtClean="0"/>
          </a:p>
          <a:p>
            <a:pPr algn="just"/>
            <a:r>
              <a:rPr lang="pt-BR" dirty="0" smtClean="0"/>
              <a:t>A Legislação trabalhista prevê os seguintes adicionais: </a:t>
            </a:r>
          </a:p>
          <a:p>
            <a:pPr algn="just"/>
            <a:endParaRPr lang="pt-BR" dirty="0" smtClean="0"/>
          </a:p>
          <a:p>
            <a:pPr algn="just"/>
            <a:r>
              <a:rPr lang="pt-BR" dirty="0" smtClean="0"/>
              <a:t>	• Adicional Noturno;</a:t>
            </a:r>
          </a:p>
          <a:p>
            <a:pPr algn="just"/>
            <a:r>
              <a:rPr lang="pt-BR" dirty="0" smtClean="0"/>
              <a:t>		• Adicional de Periculosidade; </a:t>
            </a:r>
          </a:p>
          <a:p>
            <a:pPr algn="just"/>
            <a:r>
              <a:rPr lang="pt-BR" dirty="0" smtClean="0"/>
              <a:t>			• Adicional de Insalubridade; </a:t>
            </a:r>
            <a:endParaRPr lang="pt-BR" dirty="0"/>
          </a:p>
        </p:txBody>
      </p:sp>
      <p:pic>
        <p:nvPicPr>
          <p:cNvPr id="7" name="Picture 5"/>
          <p:cNvPicPr>
            <a:picLocks noChangeAspect="1" noChangeArrowheads="1"/>
          </p:cNvPicPr>
          <p:nvPr/>
        </p:nvPicPr>
        <p:blipFill>
          <a:blip r:embed="rId4" cstate="print"/>
          <a:srcRect/>
          <a:stretch>
            <a:fillRect/>
          </a:stretch>
        </p:blipFill>
        <p:spPr bwMode="auto">
          <a:xfrm>
            <a:off x="467544" y="5085184"/>
            <a:ext cx="2162208" cy="1486783"/>
          </a:xfrm>
          <a:prstGeom prst="rect">
            <a:avLst/>
          </a:prstGeom>
          <a:noFill/>
          <a:ln w="9525">
            <a:noFill/>
            <a:miter lim="800000"/>
            <a:headEnd/>
            <a:tailEnd/>
          </a:ln>
        </p:spPr>
      </p:pic>
      <p:pic>
        <p:nvPicPr>
          <p:cNvPr id="10" name="Picture 2" descr="http://www.certidoes.blog.br/calculo/wp-content/uploads/2013/10/C%C3%A1lculo-Adicional-Noturno.jpg?3baa79"/>
          <p:cNvPicPr>
            <a:picLocks noChangeAspect="1" noChangeArrowheads="1"/>
          </p:cNvPicPr>
          <p:nvPr/>
        </p:nvPicPr>
        <p:blipFill>
          <a:blip r:embed="rId5" cstate="print"/>
          <a:srcRect/>
          <a:stretch>
            <a:fillRect/>
          </a:stretch>
        </p:blipFill>
        <p:spPr bwMode="auto">
          <a:xfrm>
            <a:off x="6660232" y="3429000"/>
            <a:ext cx="2240280" cy="2058378"/>
          </a:xfrm>
          <a:prstGeom prst="rect">
            <a:avLst/>
          </a:prstGeom>
          <a:noFill/>
        </p:spPr>
      </p:pic>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660232" y="5517232"/>
            <a:ext cx="2357970" cy="1004829"/>
          </a:xfrm>
          <a:prstGeom prst="rect">
            <a:avLst/>
          </a:prstGeom>
          <a:noFill/>
        </p:spPr>
      </p:pic>
      <p:sp>
        <p:nvSpPr>
          <p:cNvPr id="9" name="Retângulo 8"/>
          <p:cNvSpPr/>
          <p:nvPr/>
        </p:nvSpPr>
        <p:spPr>
          <a:xfrm>
            <a:off x="0" y="1196752"/>
            <a:ext cx="9144000" cy="3970318"/>
          </a:xfrm>
          <a:prstGeom prst="rect">
            <a:avLst/>
          </a:prstGeom>
        </p:spPr>
        <p:txBody>
          <a:bodyPr wrap="square">
            <a:spAutoFit/>
          </a:bodyPr>
          <a:lstStyle/>
          <a:p>
            <a:pPr algn="just"/>
            <a:r>
              <a:rPr lang="pt-BR" dirty="0" smtClean="0"/>
              <a:t> </a:t>
            </a:r>
            <a:r>
              <a:rPr lang="pt-BR" b="1" dirty="0" smtClean="0">
                <a:solidFill>
                  <a:schemeClr val="accent2"/>
                </a:solidFill>
                <a:effectLst>
                  <a:outerShdw blurRad="38100" dist="38100" dir="2700000" algn="tl">
                    <a:srgbClr val="000000">
                      <a:alpha val="43137"/>
                    </a:srgbClr>
                  </a:outerShdw>
                </a:effectLst>
              </a:rPr>
              <a:t>2.1- Adicional de Insalubridade</a:t>
            </a:r>
          </a:p>
          <a:p>
            <a:pPr algn="just"/>
            <a:endParaRPr lang="pt-BR" b="1" dirty="0" smtClean="0"/>
          </a:p>
          <a:p>
            <a:pPr algn="just"/>
            <a:r>
              <a:rPr lang="pt-BR" dirty="0" smtClean="0"/>
              <a:t> </a:t>
            </a:r>
            <a:r>
              <a:rPr lang="pt-BR" dirty="0" smtClean="0">
                <a:effectLst>
                  <a:outerShdw blurRad="38100" dist="38100" dir="2700000" algn="tl">
                    <a:srgbClr val="000000">
                      <a:alpha val="43137"/>
                    </a:srgbClr>
                  </a:outerShdw>
                </a:effectLst>
              </a:rPr>
              <a:t>– ART189 da CLT:</a:t>
            </a:r>
          </a:p>
          <a:p>
            <a:pPr algn="just"/>
            <a:endParaRPr lang="pt-BR" dirty="0" smtClean="0"/>
          </a:p>
          <a:p>
            <a:pPr algn="just"/>
            <a:r>
              <a:rPr lang="pt-BR" dirty="0" smtClean="0"/>
              <a:t>É pago aos empregados que trabalham nas atividades consideradas insalubre, nocivas a saúde do trabalhador. </a:t>
            </a:r>
          </a:p>
          <a:p>
            <a:pPr algn="just"/>
            <a:endParaRPr lang="pt-BR" dirty="0" smtClean="0"/>
          </a:p>
          <a:p>
            <a:pPr algn="just"/>
            <a:r>
              <a:rPr lang="pt-BR" dirty="0" smtClean="0"/>
              <a:t>O adicional de insalubridade será de 10%, 20% ou 40% do salário mínimo, conforme o grau de insalubridade ( mínimo, médio e máximo), conforme o quadro de atividades insalubridades constante na norma regulamentadora n.15 da portaria MTE n. 3.214/78. </a:t>
            </a:r>
          </a:p>
          <a:p>
            <a:pPr algn="just"/>
            <a:endParaRPr lang="pt-BR" dirty="0" smtClean="0"/>
          </a:p>
          <a:p>
            <a:pPr algn="just"/>
            <a:r>
              <a:rPr lang="pt-BR" dirty="0" smtClean="0"/>
              <a:t>Através do adoção de normas de proteção no próprio ambiente de trabalho ou através do uso de equipamentos individuais, a insalubridade poderá ser eliminada ou ser reduzido consequentemente, o adicional. </a:t>
            </a:r>
            <a:endParaRPr lang="pt-BR" dirty="0"/>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20485" name="Picture 5"/>
          <p:cNvPicPr>
            <a:picLocks noChangeAspect="1" noChangeArrowheads="1"/>
          </p:cNvPicPr>
          <p:nvPr/>
        </p:nvPicPr>
        <p:blipFill>
          <a:blip r:embed="rId4" cstate="print"/>
          <a:srcRect/>
          <a:stretch>
            <a:fillRect/>
          </a:stretch>
        </p:blipFill>
        <p:spPr bwMode="auto">
          <a:xfrm>
            <a:off x="7524328" y="1150129"/>
            <a:ext cx="1533886" cy="1054735"/>
          </a:xfrm>
          <a:prstGeom prst="rect">
            <a:avLst/>
          </a:prstGeom>
          <a:noFill/>
          <a:ln w="9525">
            <a:noFill/>
            <a:miter lim="800000"/>
            <a:headEnd/>
            <a:tailEnd/>
          </a:ln>
        </p:spPr>
      </p:pic>
      <p:sp>
        <p:nvSpPr>
          <p:cNvPr id="13"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052736"/>
            <a:ext cx="3779912" cy="562074"/>
          </a:xfrm>
          <a:prstGeom prst="rect">
            <a:avLst/>
          </a:prstGeom>
        </p:spPr>
        <p:txBody>
          <a:bodyPr/>
          <a:lstStyle/>
          <a:p>
            <a:pPr algn="ctr"/>
            <a:r>
              <a:rPr lang="pt-BR" sz="3200" b="1" dirty="0">
                <a:solidFill>
                  <a:schemeClr val="tx2"/>
                </a:solidFill>
              </a:rPr>
              <a:t>OBJETIVO GERAL:</a:t>
            </a:r>
          </a:p>
        </p:txBody>
      </p:sp>
      <p:sp>
        <p:nvSpPr>
          <p:cNvPr id="3" name="Espaço Reservado para Conteúdo 2"/>
          <p:cNvSpPr>
            <a:spLocks noGrp="1"/>
          </p:cNvSpPr>
          <p:nvPr>
            <p:ph idx="4294967295"/>
          </p:nvPr>
        </p:nvSpPr>
        <p:spPr>
          <a:xfrm>
            <a:off x="107950" y="1668611"/>
            <a:ext cx="9036050" cy="4784725"/>
          </a:xfrm>
          <a:prstGeom prst="rect">
            <a:avLst/>
          </a:prstGeom>
        </p:spPr>
        <p:txBody>
          <a:bodyPr/>
          <a:lstStyle/>
          <a:p>
            <a:pPr algn="just"/>
            <a:r>
              <a:rPr lang="pt-BR" sz="2000" dirty="0" smtClean="0"/>
              <a:t>Fazer com que os alunos tenham habilidades para o exercício das rotinas trabalhistas, envolvendo o empregado e a organização. Dar ao aluno condições de conhecer e aplicar todas as rotinas, envolvendo desde a contratação do empregado até o seu desligamento da organização. </a:t>
            </a:r>
          </a:p>
          <a:p>
            <a:pPr algn="just">
              <a:buNone/>
            </a:pPr>
            <a:endParaRPr lang="pt-BR" sz="2000" dirty="0" smtClean="0"/>
          </a:p>
          <a:p>
            <a:pPr algn="just"/>
            <a:r>
              <a:rPr lang="pt-BR" sz="2000" dirty="0" smtClean="0"/>
              <a:t>Os alunos concluintes da disciplina estarão capacitados à elaborem qualquer atividade relacionada ao Setor de Pessoal de uma Organização, evolvendo toda a sistemática de folha de pagamento bem como as rotinas inerentes a administração de pessoal</a:t>
            </a:r>
            <a:r>
              <a:rPr lang="pt-BR" sz="2800" dirty="0" smtClean="0"/>
              <a:t>.</a:t>
            </a:r>
          </a:p>
          <a:p>
            <a:pPr algn="just">
              <a:buNone/>
            </a:pPr>
            <a:endParaRPr lang="pt-BR" sz="2800" dirty="0"/>
          </a:p>
        </p:txBody>
      </p:sp>
      <p:pic>
        <p:nvPicPr>
          <p:cNvPr id="2050" name="Picture 2"/>
          <p:cNvPicPr>
            <a:picLocks noChangeAspect="1" noChangeArrowheads="1"/>
          </p:cNvPicPr>
          <p:nvPr/>
        </p:nvPicPr>
        <p:blipFill>
          <a:blip r:embed="rId2" cstate="print"/>
          <a:srcRect/>
          <a:stretch>
            <a:fillRect/>
          </a:stretch>
        </p:blipFill>
        <p:spPr bwMode="auto">
          <a:xfrm>
            <a:off x="3563888" y="4365104"/>
            <a:ext cx="2304256" cy="2163178"/>
          </a:xfrm>
          <a:prstGeom prst="rect">
            <a:avLst/>
          </a:prstGeom>
          <a:noFill/>
          <a:ln w="9525">
            <a:noFill/>
            <a:miter lim="800000"/>
            <a:headEnd/>
            <a:tailEnd/>
          </a:ln>
        </p:spPr>
      </p:pic>
      <p:pic>
        <p:nvPicPr>
          <p:cNvPr id="6" name="Picture 9" descr="http://blog.opovo.com.br/correiotrabalhista/wp-content/uploads/sites/18/2013/08/esocial-1374759873.png?c1c247"/>
          <p:cNvPicPr>
            <a:picLocks noChangeAspect="1" noChangeArrowheads="1"/>
          </p:cNvPicPr>
          <p:nvPr/>
        </p:nvPicPr>
        <p:blipFill>
          <a:blip r:embed="rId3" cstate="print"/>
          <a:srcRect/>
          <a:stretch>
            <a:fillRect/>
          </a:stretch>
        </p:blipFill>
        <p:spPr bwMode="auto">
          <a:xfrm>
            <a:off x="6300192" y="4479923"/>
            <a:ext cx="2674705" cy="2065433"/>
          </a:xfrm>
          <a:prstGeom prst="rect">
            <a:avLst/>
          </a:prstGeom>
          <a:noFill/>
        </p:spPr>
      </p:pic>
      <p:pic>
        <p:nvPicPr>
          <p:cNvPr id="7" name="Picture 3"/>
          <p:cNvPicPr>
            <a:picLocks noChangeAspect="1" noChangeArrowheads="1"/>
          </p:cNvPicPr>
          <p:nvPr/>
        </p:nvPicPr>
        <p:blipFill>
          <a:blip r:embed="rId4" cstate="print"/>
          <a:srcRect/>
          <a:stretch>
            <a:fillRect/>
          </a:stretch>
        </p:blipFill>
        <p:spPr bwMode="auto">
          <a:xfrm>
            <a:off x="395536" y="4797152"/>
            <a:ext cx="1584176" cy="1677737"/>
          </a:xfrm>
          <a:prstGeom prst="rect">
            <a:avLst/>
          </a:prstGeom>
          <a:noFill/>
          <a:ln w="9525">
            <a:noFill/>
            <a:miter lim="800000"/>
            <a:headEnd/>
            <a:tailEnd/>
          </a:ln>
        </p:spPr>
      </p:pic>
      <p:sp>
        <p:nvSpPr>
          <p:cNvPr id="8" name="Retângulo 7"/>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436289999"/>
      </p:ext>
    </p:extLst>
  </p:cSld>
  <p:clrMapOvr>
    <a:masterClrMapping/>
  </p:clrMapOvr>
  <p:transition spd="med">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660232" y="2420888"/>
            <a:ext cx="2357970" cy="1004829"/>
          </a:xfrm>
          <a:prstGeom prst="rect">
            <a:avLst/>
          </a:prstGeom>
          <a:noFill/>
        </p:spPr>
      </p:pic>
      <p:sp>
        <p:nvSpPr>
          <p:cNvPr id="6" name="Retângulo 5"/>
          <p:cNvSpPr/>
          <p:nvPr/>
        </p:nvSpPr>
        <p:spPr>
          <a:xfrm>
            <a:off x="0" y="1768748"/>
            <a:ext cx="9144000" cy="1477328"/>
          </a:xfrm>
          <a:prstGeom prst="rect">
            <a:avLst/>
          </a:prstGeom>
        </p:spPr>
        <p:txBody>
          <a:bodyPr wrap="square">
            <a:spAutoFit/>
          </a:bodyPr>
          <a:lstStyle/>
          <a:p>
            <a:pPr algn="just"/>
            <a:r>
              <a:rPr lang="pt-BR" dirty="0" smtClean="0"/>
              <a:t>O adicional insalubridade pode ser lançado através dos eventos: </a:t>
            </a:r>
          </a:p>
          <a:p>
            <a:pPr algn="just"/>
            <a:endParaRPr lang="pt-BR" dirty="0" smtClean="0"/>
          </a:p>
          <a:p>
            <a:pPr lvl="1" algn="just">
              <a:buFont typeface="Wingdings" pitchFamily="2" charset="2"/>
              <a:buChar char="ü"/>
            </a:pPr>
            <a:r>
              <a:rPr lang="pt-BR" dirty="0" smtClean="0"/>
              <a:t>15 – Insalubridade 10%; </a:t>
            </a:r>
          </a:p>
          <a:p>
            <a:pPr lvl="1" algn="just">
              <a:buFont typeface="Wingdings" pitchFamily="2" charset="2"/>
              <a:buChar char="ü"/>
            </a:pPr>
            <a:r>
              <a:rPr lang="pt-BR" dirty="0" smtClean="0"/>
              <a:t>16 – Insalubridade 20%; </a:t>
            </a:r>
          </a:p>
          <a:p>
            <a:pPr lvl="1" algn="just">
              <a:buFont typeface="Wingdings" pitchFamily="2" charset="2"/>
              <a:buChar char="ü"/>
            </a:pPr>
            <a:r>
              <a:rPr lang="pt-BR" dirty="0" smtClean="0"/>
              <a:t>17 – Insalubridade 40%. </a:t>
            </a:r>
          </a:p>
        </p:txBody>
      </p:sp>
      <p:sp>
        <p:nvSpPr>
          <p:cNvPr id="7" name="Retângulo 6"/>
          <p:cNvSpPr/>
          <p:nvPr/>
        </p:nvSpPr>
        <p:spPr>
          <a:xfrm>
            <a:off x="0" y="1124744"/>
            <a:ext cx="3574440" cy="369332"/>
          </a:xfrm>
          <a:prstGeom prst="rect">
            <a:avLst/>
          </a:prstGeom>
        </p:spPr>
        <p:txBody>
          <a:bodyPr wrap="none">
            <a:spAutoFit/>
          </a:bodyPr>
          <a:lstStyle/>
          <a:p>
            <a:r>
              <a:rPr lang="pt-BR" b="1" dirty="0" smtClean="0">
                <a:solidFill>
                  <a:schemeClr val="accent2"/>
                </a:solidFill>
                <a:effectLst>
                  <a:outerShdw blurRad="38100" dist="38100" dir="2700000" algn="tl">
                    <a:srgbClr val="000000">
                      <a:alpha val="43137"/>
                    </a:srgbClr>
                  </a:outerShdw>
                </a:effectLst>
              </a:rPr>
              <a:t>2.1- Adicional de Insalubridade</a:t>
            </a:r>
            <a:endParaRPr lang="pt-BR" dirty="0"/>
          </a:p>
        </p:txBody>
      </p:sp>
      <p:sp>
        <p:nvSpPr>
          <p:cNvPr id="9" name="Retângulo 8"/>
          <p:cNvSpPr/>
          <p:nvPr/>
        </p:nvSpPr>
        <p:spPr>
          <a:xfrm>
            <a:off x="0" y="3429000"/>
            <a:ext cx="9144000" cy="1200329"/>
          </a:xfrm>
          <a:prstGeom prst="rect">
            <a:avLst/>
          </a:prstGeom>
        </p:spPr>
        <p:txBody>
          <a:bodyPr wrap="square">
            <a:spAutoFit/>
          </a:bodyPr>
          <a:lstStyle/>
          <a:p>
            <a:pPr algn="just"/>
            <a:r>
              <a:rPr lang="pt-BR" b="1" dirty="0" smtClean="0">
                <a:solidFill>
                  <a:schemeClr val="accent2"/>
                </a:solidFill>
              </a:rPr>
              <a:t>ATENÇÂO :</a:t>
            </a:r>
            <a:r>
              <a:rPr lang="pt-BR" dirty="0" smtClean="0"/>
              <a:t> Adicional de Insalubridade e Hora Extra: </a:t>
            </a:r>
          </a:p>
          <a:p>
            <a:pPr algn="just"/>
            <a:r>
              <a:rPr lang="pt-BR" dirty="0" smtClean="0"/>
              <a:t>	Se o empregado em local insalubre prorrogar a sua jornada de trabalho, com autorização do ministério do trabalho (art.60 da CLT), percebera a título de hora-extra, o adicional de 50% calculado sobre a hora normal, acrescida do valor da insalubridade. </a:t>
            </a:r>
            <a:endParaRPr lang="pt-BR" dirty="0"/>
          </a:p>
        </p:txBody>
      </p:sp>
      <p:sp>
        <p:nvSpPr>
          <p:cNvPr id="10" name="Retângulo 9"/>
          <p:cNvSpPr/>
          <p:nvPr/>
        </p:nvSpPr>
        <p:spPr>
          <a:xfrm>
            <a:off x="971600" y="4797152"/>
            <a:ext cx="8064896" cy="1477328"/>
          </a:xfrm>
          <a:prstGeom prst="rect">
            <a:avLst/>
          </a:prstGeom>
        </p:spPr>
        <p:txBody>
          <a:bodyPr wrap="square">
            <a:spAutoFit/>
          </a:bodyPr>
          <a:lstStyle/>
          <a:p>
            <a:pPr algn="just"/>
            <a:r>
              <a:rPr lang="pt-BR" dirty="0" smtClean="0"/>
              <a:t>Ex: O funcionário possui um salário de R$ 1.000,00 + Insalubridade 40% (R$ 166,00) e efetuou 10 horas extras a 50%.</a:t>
            </a:r>
          </a:p>
          <a:p>
            <a:pPr algn="just"/>
            <a:r>
              <a:rPr lang="pt-BR" dirty="0" smtClean="0"/>
              <a:t>Temos: 1000,00 + 166,00 = 1.166,00</a:t>
            </a:r>
          </a:p>
          <a:p>
            <a:pPr algn="just"/>
            <a:r>
              <a:rPr lang="pt-BR" dirty="0" smtClean="0"/>
              <a:t>Então: 1166 / 220 = 5,30 + 50% = 2,65 + 5,30 = R$ 7,95 x 10= R$ 79,50.</a:t>
            </a:r>
          </a:p>
          <a:p>
            <a:pPr algn="just"/>
            <a:r>
              <a:rPr lang="pt-BR" b="1" dirty="0" smtClean="0"/>
              <a:t>Totalizando: R$ 1.166,00 + R$ 79,50 = R$ 1.245,50</a:t>
            </a:r>
            <a:endParaRPr lang="pt-BR" b="1" dirty="0"/>
          </a:p>
        </p:txBody>
      </p:sp>
      <p:pic>
        <p:nvPicPr>
          <p:cNvPr id="11" name="Picture 5"/>
          <p:cNvPicPr>
            <a:picLocks noChangeAspect="1" noChangeArrowheads="1"/>
          </p:cNvPicPr>
          <p:nvPr/>
        </p:nvPicPr>
        <p:blipFill>
          <a:blip r:embed="rId4" cstate="print"/>
          <a:srcRect/>
          <a:stretch>
            <a:fillRect/>
          </a:stretch>
        </p:blipFill>
        <p:spPr bwMode="auto">
          <a:xfrm>
            <a:off x="7524328" y="1150129"/>
            <a:ext cx="1533886" cy="1054735"/>
          </a:xfrm>
          <a:prstGeom prst="rect">
            <a:avLst/>
          </a:prstGeom>
          <a:noFill/>
          <a:ln w="9525">
            <a:noFill/>
            <a:miter lim="800000"/>
            <a:headEnd/>
            <a:tailEnd/>
          </a:ln>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516216" y="5517232"/>
            <a:ext cx="2357970" cy="1004829"/>
          </a:xfrm>
          <a:prstGeom prst="rect">
            <a:avLst/>
          </a:prstGeom>
          <a:noFill/>
        </p:spPr>
      </p:pic>
      <p:sp>
        <p:nvSpPr>
          <p:cNvPr id="6" name="Retângulo 5"/>
          <p:cNvSpPr/>
          <p:nvPr/>
        </p:nvSpPr>
        <p:spPr>
          <a:xfrm>
            <a:off x="0" y="1124744"/>
            <a:ext cx="9144000" cy="4524315"/>
          </a:xfrm>
          <a:prstGeom prst="rect">
            <a:avLst/>
          </a:prstGeom>
        </p:spPr>
        <p:txBody>
          <a:bodyPr wrap="square">
            <a:spAutoFit/>
          </a:bodyPr>
          <a:lstStyle/>
          <a:p>
            <a:pPr algn="just"/>
            <a:r>
              <a:rPr lang="pt-BR" b="1" dirty="0" smtClean="0">
                <a:solidFill>
                  <a:schemeClr val="accent2"/>
                </a:solidFill>
                <a:effectLst>
                  <a:outerShdw blurRad="38100" dist="38100" dir="2700000" algn="tl">
                    <a:srgbClr val="000000">
                      <a:alpha val="43137"/>
                    </a:srgbClr>
                  </a:outerShdw>
                </a:effectLst>
              </a:rPr>
              <a:t>2.2- Adicional de Periculosidade</a:t>
            </a:r>
          </a:p>
          <a:p>
            <a:pPr algn="just"/>
            <a:endParaRPr lang="pt-BR" b="1" dirty="0" smtClean="0"/>
          </a:p>
          <a:p>
            <a:pPr algn="just"/>
            <a:r>
              <a:rPr lang="pt-BR" dirty="0" smtClean="0"/>
              <a:t> </a:t>
            </a:r>
            <a:r>
              <a:rPr lang="pt-BR" b="1" dirty="0" smtClean="0"/>
              <a:t>– ART 193 da CLT </a:t>
            </a:r>
          </a:p>
          <a:p>
            <a:pPr algn="just"/>
            <a:endParaRPr lang="pt-BR" b="1" dirty="0" smtClean="0"/>
          </a:p>
          <a:p>
            <a:pPr algn="just"/>
            <a:r>
              <a:rPr lang="pt-BR" dirty="0" smtClean="0"/>
              <a:t>Os empregados que trabalham em contrato permanente com infláveis ou explosivos, recebem um adicional de 30% sobre o salário contratual, não incidindo referido percentual sobre prêmios, gratificações e participação dos lucros. </a:t>
            </a:r>
          </a:p>
          <a:p>
            <a:pPr algn="just"/>
            <a:endParaRPr lang="pt-BR" dirty="0" smtClean="0"/>
          </a:p>
          <a:p>
            <a:pPr algn="just"/>
            <a:r>
              <a:rPr lang="pt-BR" dirty="0" smtClean="0"/>
              <a:t>Nova redação dada pela Súmula do 191 do TST, quanto a sua Incidência: </a:t>
            </a:r>
          </a:p>
          <a:p>
            <a:pPr algn="just"/>
            <a:endParaRPr lang="pt-BR" dirty="0" smtClean="0"/>
          </a:p>
          <a:p>
            <a:pPr algn="just"/>
            <a:r>
              <a:rPr lang="pt-BR" dirty="0" smtClean="0"/>
              <a:t>Nº 191 – Adicional de Periculosidade, Incidência – Nova Redação. “O adicional de periculosidade incide apenas sobre o salário básico e não sobre este acrescido de outros adicionais. </a:t>
            </a:r>
          </a:p>
          <a:p>
            <a:pPr algn="just"/>
            <a:r>
              <a:rPr lang="pt-BR" dirty="0" smtClean="0"/>
              <a:t>Em relação aos eletricitários ( Lei nº 7.369/8.) o cálculo do adicional de periculosidade deverá ser efetuada sobre a totalidade das parcelas de natureza salarial”. O adicional de Periculosidade pode ser lançado através do evento:</a:t>
            </a:r>
          </a:p>
        </p:txBody>
      </p:sp>
      <p:sp>
        <p:nvSpPr>
          <p:cNvPr id="7" name="Retângulo 6"/>
          <p:cNvSpPr/>
          <p:nvPr/>
        </p:nvSpPr>
        <p:spPr>
          <a:xfrm>
            <a:off x="2339752" y="5805264"/>
            <a:ext cx="2648482" cy="369332"/>
          </a:xfrm>
          <a:prstGeom prst="rect">
            <a:avLst/>
          </a:prstGeom>
        </p:spPr>
        <p:txBody>
          <a:bodyPr wrap="none">
            <a:spAutoFit/>
          </a:bodyPr>
          <a:lstStyle/>
          <a:p>
            <a:pPr>
              <a:buFont typeface="Wingdings" pitchFamily="2" charset="2"/>
              <a:buChar char="ü"/>
            </a:pPr>
            <a:r>
              <a:rPr lang="pt-BR" dirty="0" smtClean="0"/>
              <a:t>149 – Periculosidade.</a:t>
            </a:r>
            <a:endParaRPr lang="pt-BR" dirty="0"/>
          </a:p>
        </p:txBody>
      </p:sp>
      <p:sp>
        <p:nvSpPr>
          <p:cNvPr id="75778" name="AutoShape 2" descr="data:image/jpeg;base64,/9j/4AAQSkZJRgABAQAAAQABAAD/2wCEAAkGBxEPEhUQEBMVFRUWFxcYFRcVFhUVGRcXGBUXFxgVFhYYHSggGBolGxgYITEiJykrLi4uFx8zODMtNygtLisBCgoKDg0OGhAQGi0lHh0tLS0tKy0tNy0tLi0tKyswLSstLSs3LS0tLS0rLS0tMC0rLS0tLS0tLSstLS0tKy0tLf/AABEIAOgA2gMBIgACEQEDEQH/xAAcAAEAAgIDAQAAAAAAAAAAAAAABgcFCAEDBAL/xABOEAABAwICBQcHCAYIBQUAAAABAAIDBBEFIQYHEjFBEyJRYXGBkRQXMlJU0dIIFRYjQpOhsTVyc5LBwjM0U2J0orKzJCVD4eJEg6PD8P/EABsBAQABBQEAAAAAAAAAAAAAAAAEAQIDBQYH/8QAMxEAAgEDAQQJAgYDAQAAAAAAAAECAwQRIQUSEzEGFBYiQVFSYXGRoTKxwdHh8CVCgSP/2gAMAwEAAhEDEQA/ALxREQBERAEREAREQBERAERfLigPpcXVF6xtZs75n0tC8sjYS10jfSe4b9k8GgqD0Wl2IQu5RlVNtXvznl4PaHEgoVwbWooRq001GKxESANnjttgbnDg8DoPHrU3QoEREAREQBERAEREAREQBERAEREAREQBERAEREAREQBQPWzpT5BSGON1pprsZbe0faf3D8SppUztjY6R5DWtBLidwAFyStXtONInYjVyTm+x6MTehgJt3negMDdcrmNhcQ0C5JAAG8kmwAWdxrQ6soohNMwBhIuWu2i0ncHAbljnVpwkoykk3y9y5Js6tDtIHYdVx1Db7IOzIB9ph9IdvEdi2koaps0bJYyHMe0FpHEELUFXPqO0q2muw6V2bbuhJ4t3uZ3bwshRlwIuAuUKBERAEREAREQBERAEREAREQBERAEREAREQBEWMx/Fo6KCSolPNY2/aeDR1koCuNd2lXJxtoInc+QXltwZwb3n8lSa9mM4pJWTSVEpu57iT0DoaOwLrwyhfUSshjF3PcAB28T1DerZSUU5PkiqJxql0d5eU1kg+riNmX+1Jbf2AK2sUoWVUT4JBdr2kHv3EdYNj3LqwLCmUcEdPHua21+l3EntKyC822ltCVxcupF6L8PtgnU4JRwa0Y3hb6OaSnk3tda/rDeCO0LrwuvfSzRzxGzmODmnrHA9R3HtVs62tHOXiFZGPrIhZ9vtR9PaFTa7vZl6rqgp+PJ/P91Ik4bssG2GjONMrqaOpj3PbmOLXDe09d1l1QOpbSnyaoNFK76uc8y5ybJ/5D8Qr9BWwMZyiIgCIiAIiIAiIgCIiAIiIAiIgCIiAIiIDgqiddulPLzChid9XEbyW+1JbJvcPxVoafaSNw2kfPltnmxNPF5GXcBn3LWGaUvcXuJLnEuJO8km5J70Ko+VbOqDRzYaa6Qc512xX4N4v7z+Sr3RPBHV9SyAZNObz0MG89vALYmmp2xMbGwBrWgBoHQBZcx0i2hwqfAg9Zc/j+TPQhl7zO9FwuVwhMOuSMOBaQCCCCDuIO8Fa+acaPnD6p0YB2Hc6I9LSd3aDl3BbCqL6wtHfL6U7AvLHd0fScs294/Jb3Yd/wBWr7sn3ZaP9GYa0MooSN5aQ4Egg3BGRBG4g9K2Z1daTNxKkZISOVZzJR/eA9LsIzWshUt1Z6T/ADdVtLj9TJZkvQLnJ/cfzK9FITNmkXXG/aFwuxCgREQBERAEREAREQBERAEREAREQBfLjZfSr7W9pV5FS8jG6004LRbe1m5z+o8B1lAVZrT0n+cKstY68MN2x9BN+c/xy7lDEUt1b6OeXVQc8Xiis599xN+a3xF+5YbivChTlUnySLoxy8IsbVjo75HTcq8WlmAcb72t3tb+N1MguN3UoZjOsBjJTTUEL6yfcRF6DT/eeAvOXTuNpV5ShHLf0X/SdmNOOpNVwoRBR6S1XOJpaRvqkbbh25O/ML0yaO6QgXbX0xPQYrDx2Sp66MXTWd6P1LOsRJfdLKAy43jVBnXUTZ4xvkpjmB6xb/2CkujmktNiDNunfcj0mHJ7f1mqBebIurRb046ea1X8F0asZciqdaejvktRy8YtHMSctzX/AGh1X3hQhbIaTYM2up5Kd2W0LtPquGbT4/mtdaymdC98TxZ7HEOB6QV1+w7/AKzQ3JPvR0+V4Mj1YbrL51N6VeV03ksrrywAAX3uj3NPWRuPcrHWp+imOvw+qjqWZ7Js4esw+kPDd1hbTYfWsnjZNGQWvAc0joIut6YGetERAEREAREQBERAEREAREQBERAeasqmwsdK8hrGAucTuAGZWrumWkDsSq5Kh1w0m0bTwYPRHbxKszXhpVsNGHQu5zgHTEcG35rO85nqCpdCqPuKIvcGNBLnEAAbySbADrWwuhmAigpWRZbZ50hHF539w3dyrzVFo5ysprZW8yM2jv8AafbN3d+atHHq7yammntfk43OHaASPxXHbfvHWqxtKb8Vn5fJEqlHC3mRPGKifF6t2GUjjHBF/W5m7/2TOs53/wCysLR7R2mw+MRU0YYOJ+049LnbyVC9UL44aaKMm9RVNfVSH+7t7IufBWYuntLWnbUlTguXP3fmRpycnliyWXKKUWnwQoBploKHu8uw60FXHdw2Mmy23seNxJ3XVhLy19QIo3ykEhjS4gcQATl15K1pSWGtAQ3RDSBuIU4ktsSNJZKzix7d47DwUF1waOWLa6IZGzZrdP2X/wAD3LK4JUsjxlzoP6Cvp2zt4WcN5t07/FTmvo2TxvhkF2PaQR1EfmuGuP8AF7R3ofheuPZ81/wmR/8ASGprErh1HaUelh8rul8N/wDMz+I71WGkOEvoqiSnfvacj0sObSO5eXDq19PIyaI2cxwc09h/JdxCcZxUo8nqRWjb4LlYTRPHGV9LHUs+0OcPVcMnA9hWbV5aEREAREQBERAEREAREQBYnSTGY6GnkqZTkxu7iXHINHWSsoSqF106U+UTiiid9XCbvtudJ/HZ/MoCv8WxCSqmknlN3PcXOPbwHUBYLnCMOfVzMgjF3PIA6ulx6gF41b+qLRzkozWyDnyC0YPBl/S7yoG0b2NrQdR8+S+TJCO88E5wfDWUkLIIxzWAAdJPFx6ybrx6ZwOkoaljRdzoX2HYLrMrh7b5HPq6V5vTuJKuqstXnP3JzWmCrtHqx0NTglQwjk5qc0z7dLSbjtvbwV4XVCYY10OJUuElriIax88ZO7knNLgB2ZrD6zNYVZLWyxU8z4YoXFjRG4t2i3IuJG/Neq05KcVKPJrJrmsaGyl1wXKhdUmsirkqo6KreZmSXDHOsXtcASLniDZWdrL0pOFUTqhjQ55cGRg7tpwOZ7Bc9yuKEs2lFNZ+Kmlwypkb6RZsDqLzs37rrXKq09xSV5lNZMDe9muLWjsaMlaWJY/JimjUk8g2pI3MEhFhcskadq3C4KA68GonMxDDIvtQ0G1J1bd7A+Ks1QfV441b6jE3NLRNsxwg8IowB+J/JTe68+6RV1Uu3GP+qx+5OoLECCa19HPKIPKY23khBvbe6PeR2g5+KpRbSOG0Nki4PA8VQGn2j3kFU5rR9XJz4j1E5t7QfwW26N7Q3ou3m9VrH48UYq8Md4kGprSnySp8kkdaKci1zk2Tge/ce5bBXWnLXbOYyPSOC2W1Z6T/ADjSNc4/Wx2ZKOkgZO7CF1ZHZMUREKBERAEREAREQBEXw99sygItrE0mGG0jpARyj+ZEP7xHpW6AM+5ayyPLiSSSSSSTxJzJUt1m6T/ONW4sP1MV2RdBsc395H4KIoVRm9DsBNfVMhz2BzpD0NB/M7gth4YQxoY0ANaAABuAAsAFFdW2jvkVKHvFpZbOf0gfZb3DPtKloXnm3L/rNfci+7HRe78WTaMN2OSvdYWJ1T6ylwyjmMLpgS54vcbw0X3gZG6+tFtKpqR/zfjF452m0cz/AEJRfLn7r9B48VHvn/k8YmqainmnniJipIY22Gzzhtl3YT+8VnsW09bI3k8awl7IXbnkcoGk8dwsexdLS2ZbSs4UJ43ms5WM5815kd1JKTaPYNgaRwOfbnUrtg9Ludu67XVV60dF56Kume5jjFK9z43gHZIcb7N+BB4KaYjoM2rYytwOvMnI86OJ7yTGfSs1xzb2OWY0G1sMqSykxRjWSOsGykcx/AEg+iSeO5be1o8ClGnnO6sGKTy8kS1QaMuhe7GKwGKnp2uc0vBBc6xuQOgC/eVmsQ03g0ljlwzkuQkedqle5wIe9mYa7Lmki44qXa8RL81PEAOzts29kf8ATv1cL2VB6L0FU2spXxxSXMrCw7JzAeLkG24LOUMfX4PUQTGCWF7ZAbbOybk9XT3K+cBwA4fo7UMqxsOfFLI9p3tLhZjT15DvU90kxmloIvKaohoaMja7ifVbxJKp2uxqv0rmNJT2p6Vo23bV7uaDYOd62Y3DJASXQ/FYqHCKZ9S7Z5nNb9p13EhrW7yTfgo5U41idNV0tXVPdFDVyljad32IgWgFw4OO1fpXvNbhmDSMjiEmJ1zQGtz2xHYWs37LAOgAlYvWDpPLX0wZW0E9LLGduCQAvG36pyFgenqWopbMt4TqSm05VM8/BPyX6mV1JNLHgXAo1p7o/wCX0rmtH1jOfEesDNvYQsjoxUyTUkEkwtI6NpeCLZ26OF1lFwEZztLjMXrF/kTMKUTVpw2TYixGVjw7VKNXOkxw6rY9x+qk5ko6icndoP4LJ619HPJ5xVRj6uY8625snHuIz8VA16ba3ELmlGpDx/rRBlHdeDcGGQOAcDcHMEbiOBXcqy1L6VeU05o5XfWQAbN97otw7wcuyys1SSwIiIAiIgCIiAKuNcelPkdN5PE60s4Iy3tj3Od1X3d6ntfWMgjfNIQ1rGlzieAAWrOlmPPxCqkqX3AcbMHqsHoj39qFUYhTLVjo55ZU8q9t4oSHO6C77LPHMqI08DpHtjYC5ziA0DpJtZbEaJ4I2gpmQCxdveel53n+HctJt2/6tQ3YvvS0XsvFmWlDeZmrLlEXnBOPjYF9q2e6/V0XXzNC14LXgOaRYtIBBHQQV81NQ2Jpke5rGNzcXEAAdJJWKpNLcPmBLKqEgb7vDbAcbG2Sl06Vea34JvHis6FjcVoyNY7q8YzaqsNkkpJQ1xIYeY7Im2yDldQatwFs9Jh9UWFzXRyQSlu9kjHPLXkcTa+XHZU/r9YTJXmnw2CSsk/uAiMcM3dCx+gVNtsqsCxBvITF3LwgEc3as68Z4lrrHxXe7E63wX1nPhjPP9/qQ6u7nunm0a0mxSjhDA2OupgWMbtO2JGh8pjYx4dnckbiMslIajWBWgFseGAPbOKbnTN2WyuF9nIbrcVBtJcJnoSW10UwO0wirpiQ2W02258rRlthpyuN4WLkr6V7nBtRXy7Va1+wL7T49gDlMh/SXyv0LdGI79Lpamsc6bEXcpIGbUVPATsRNdtt2nOGQIcBkczdZei0SmdVx0Mc76cMo4/KSwnacXOLizxd+Cz2hWi74x5XVxilpYmh/JPN3zPZtETTE5jf6PEgLA4TpbVNqqrFTRyS0s7w3baDdjI7htuqyj3fF4MuD+PGhWGM6ljaO6L0uHt2aeMAn0nnN7u129ZktB3rAYVpph9TGZGVDGgDnCQhjm9ocshheOU1VfyeZkmz6QaQSO7fbrXm1xSu3OU6qllc28/mT4uHJGRAXKItcZDF6QYQytp5Kd+5wy6nDNrh3rXTEKN8Ej4ZBZzHEOHWP4cVs8qv1waOXa2ujGYs2a3R9l/duPauo6O7Q4dTgTekuXs/5I9aGVkrzRrGn0FTFUx72uzF/Saci091/wAFtLhNeyphjniddr2hzT1Hp61qQrb1H6U7Ljh0rsjd0N/W+0zv3jsK7oiMutFwCuUKBERAFwVysLpTjjKCmkqZNzRkPWcfRaO9AVrrw0pybh0TszZ01uje1n8T3KnF6cRrn1Er5pXXe9xc49Z/hwHUF3YFhb6ydlPHvcbX6BxceoBWzmoRcpckVSyTvVDo5tvNdKOa27Yr8XcXdwyHWrcXkwuhZTRMgjFmsaAO7eT1nf3r1rzHad7K6rufhyXwT6cN2ODlERa0yEV1kYJJXUMkURs9pDwODtkeie3+CwWBs0dqaBlXUwQRuiaGysBLXB4ytstILr2uO1WNZQjEtV+H1E/lBD2XdtOY0gMcb33Wyv1Lqti7ZpW1N063LmsL6ojVqTbyjHYbjFfXN5PBqeOgpMwJnNG24DK7R/8Au1c1mrN2z5THWTOrmkObM85Fw+zbgFYcMTWNDGNDWtAAaBYADKwA3Bfaw3PSO5nUzS7sU+Xn8lY0I41IThus801qbG4HwyjLlA3ajkG7ay/gstUaysEhG2yRr3H7MUZLj+CzNXRxTDZmjZI3oe1rh+IXjo9HqOA7UVNC12+4jaCOw2yWyp9Kae536b3vZ6Fjt3nRkbq2VeP28oa+koeEd7SzHg5/qtvnZeSHRzFMJH/LKgTwC5NNOBxzIaek9ysMItZLpHdOrvxwl5eH7mTq8cYK5wWLBMZkdHV0gpaxh+sjuY9q28tsRddmieCUxxKapoGCKmgaYG7JJEsn23ZnMDd2rM6V6CUmJPbLLtskbltRkAuA4OuDft3rOYThkVLEyCBoaxosAPxJPEkqff8ASCnVtN2msSksP28yyFFqWXyPciIuNJRwuirpmzMdE8AtcCHA9BC9CK6E3F5QNbdKMFdQ1L6d2YBuw+s05tPhketeCjq3wvZLG4texwc0jpBV0a0tHPK6fl4xeSEE5byze5vdvVIr07ZV6ru3U/8AZaMgVIbssG1GhuPsxCljqG7yLPHqvGTh4rPrXbU/pV5FU8hI60U5Az3Nk3Nd1A7j2rYgLZGI5REQHBVAa59J/KakUkbvq4N9jk6QjM9wNu26v4rVfTnDH0tdPHIMzI54PAteS4Edxt3IVRglMNWeO09DUPdUc1rmbIfYnZN+Ns7HpUQXCw3FGNenKnPkyqeHk2A+nmG+0t8H+5Pp7hvtLfB/uWv65Wg7MW3qkZuPIv8A+nuG+0t8H+5Pp5hvtLfB/uVAInZi29UvsOPIv/6eYb7S3wf7lz9PMN9pb4P9y1/ROzFt6pDjyL/+nmG+0t8H+5Pp5hvtLfB/uVAInZi29Uhx5F//AE8w32lvg/3J9PMN9pb4P9yoBE7MW3ql9hx5F/8A08w32lvg/wBy5+nmG+0t8H+5a/onZi29Uhx5F/8A08w32lvg/wByfTzDfaW+D/cqAROzFt6pfYceRf8A9PMN9pb4P9yfT3DfaW+D/cqAROzFt6pDjyL/APp7hvtLfB/uT6eYb7S3wf7lQC4TsxbeqQ48i/J9P8Na0nlw6w9ENcSeqxFlRFVIHyPe0WDnOIHQCSQPArrRbPZ+zaVlvcNt58yyU3LmGlbJ6rdJDiFE1zzeSI8nIekgCzu8LWsq8NQlC5lNNMQQ2SQBvXsjM+OS2RjZa6IiFAolpvoTT4qwbZLJW+hK0ZgeqRxHUpaiApzzHD20/dD408xw9tP3Q+NTfTXTqlwgxipEh5Ta2eTaD6Nr3uR0qNefPC/UqP3G/EgMb5jh7afuh8aeY4e2n7ofGsxBrswlxzMzf1o/cSpvgmN01dGJqWVsjDxad3U4bwe1AVh5jh7afuR8aeY4e2n7ofGp/pnpfT4TGyWoDy17tkbADjexOdyMslEvPnhfqVH7jfiQGN8xw9tP3Q+NPMcPbT90PjWS8+eF+pUfuN+JezBdb+HVk8dPG2fbkcGt2mNAuek7SAwPmOHtp+6Hxp5jh7afuh8asTS7SeDC4PKKgOLNpreYA43N7ZEjLJQ3z54X6lR+434kBjfMcPbT90PjTzHD20/dD41km68cLP2agdsbf4OUg0d1j4bXvEUM9pDuZICwk9DdrInqBQEN8xw9tP3Q+NPMcPbT90PjVwkquXa5MOExp9ifbD+T9Bttra2d+1uugMJ5jh7afuR8aeY4e2n7kfGrhBWJ0g0ipcOj5WqlawcL5ucehrRmSgK08xw9tP3Q+NPMcPbT90PjXqq9e2HtdZkM7x62yxoPYC6692Da6MMqHBkhkgJ4ytGz+80m3fZAYfzHD20/dD408xw9tP3Q+NW5BM2Roexwc1wBBabgjpBC7kBTvmOHtp+6Hxp5jh7afuh8amulGsPD8NJZPLeQf9OMbbh2gZN7yFEfPzQ7X9XqLdNo7+G0gPml1IxhzTJVOewHnNEYaXDoB2slaeHUMdPG2GJoaxgAaBwAUd0W1hYfiR2IJbP/ALOTmO7gfS7lLUAREQBERAUX8pX0qPsl/kWD1Xas6bF6Z9RNLKxzZCwBmzawaDfMHpWb+Ur6VH2S/wAixmqbWNR4TSvgqRKXOlLxsNDhYtaN5IzyQHt0s1JNp6eSekne90bS4skDec0C52XNtY26lFNTWOvpMSijDjyc55N7eBJ9E26QfzKmml+uuCamkhooZA+Rrmbcmy0NBFi4AE3NlC9TWCSVWJRPa08nAeUkdbIWHNF+kmyAsf5R/wDVKf8AbH/QVAtVGr+DGWzmeSSMxFgGxs57QcTe4PQp78o/+qU/7Y/6Cqp0J09qcHEjadkTuVLS7lA4+iCBaxHSgLY8wlD7TUf/AB/CvdgOpmkoqiKpZPO50Tg4B2xYkcDZqgHn2xL+ypv3X/Gpbqx1n1mK1vks7IWs5NzrsDgbtItvccs0BkvlBfosfto/ycqp1VaEQ4zJMyaR7BG1pBZs53JGdwVa3yg/0WP20f5OVP6t9OfmV8r+R5XlGtFtvZtY3vuN0BaDtQlFbKpqL/8At/Cqf010bkwisNOX7WzsvjeOabHNptfIgj8FZbtf5tlRC/XL/wCKrvEqit0grjI2Mukks0NYDssaMhcncBe5KA2P1d4s+tw2nqJDd5js89JaS0k9tr961il/SR/xR/3VtTojggw+ihpAb8myxI4uObiO8larS/pI/wCKP+6gNsscxRlHTSVMvoxsLj123AdZOS1Xrausx+uG98srrRtvzWNzNh0NAzJV4a+qkswqw3PljaezN38qgfydaRrqyeUi5jiAb1bTsyPBASjB9RNI1g8qmlfJbPky1jQeoEEnxUN1laqjhkflVK90sIID2vA22XNgbj0hfqyWwmL4kykhkqJbhkbS51hc2HQFBH65cHcLF0h7YigI3qAxarbylHLHLyOztxOc12y03s5gcRax3gdSl+t7S84XSfVG08xLIz6otdz+4busrv0d1l4dXTspacvMj77ILC0c1tzc9gVYfKNqSaynj4Nh2h2ueQf9KAiOg2h9RjdQ8B5a1vOmmddxzP8AmcVbvmLw3YtytRtW9LaZv/V2bL0fJ/pGswzlAOdJK8k/q2aB+H4qz0Bqbp3obUYJO3nksJvDM27TcHcbei4K89UGl7sTpCJjeeEhkh9YEXa89ZG/rC8evyja/Cy8jOORjmntOyfzUD+TpUkVs8V+a6G5HW14APg4oDYdERAEREBRfylfSo+yX+RYjVXq2pMXpXzzyStc2UsAjLQLBrTc3aelZf5Sg51H2S/yLPfJ1H/L5f8AEO/0MQHZT6jMMabufUP6i9oH4NBU9wLAaagjENLE2NnQN5PS47ye1ZVEBUHyj/6pT/tv5CsJ8n3CaapZVeUQxybLo9nlGNfa4de1ws38o4f8JT/tj/oKqLRPTSswoSNpC0coQXbTNr0QQLeKA2h+ieH+x0/3UfuXfQ4DSU7tuGnhjdYjaZGxpsd4uBuWu/nmxf14/ugvbgutzFZqiGJ749l8rGu+rAyLgDnwyQFgfKD/AEWP20f5OVeajtG6TEJaltXE2UNYwtDi4WJcb2sVYfygc8LH7aP8nKJfJuH19V+zZ/qKA6NberCOij8toGkRtI5WO5dsD12k52vvF1xqY0/EEjMPqtgRvsIpA0NIdwY8gZg9JV+VVO2Vjo3tBa4EOBFwQRYghaqayNEH4TWOY0HkX86F3Vf0b9IOXggNsXbj2LTuX9In/Ff/AGrYTVHpj85UYjkP/EQjZkvvcPsv7xv61r5K0/OJy/8AVH/dQGw2ubCzVYVLsi7otmW36vpf5SfBVHqLxxtJiPJyENbUMMYJyG3cFmfXmO9bKSRB7C1wBBFiDmCCLEELW3WLqyqMPkdPSMfJTk7QLAS6LjZwGdhwKA2Gx/CxW00tM5xa2VhYSN4BG8XVO6S6l6ajpZqltTK50UbngENsSBcA+CieEa3cVpWCIvZKBkDK27gOsggnvWLx/TbE8WIifI5zXHKKJpDSeHNGbu9Ae7Ul+mKfsl/2nKWfKPw5wlpqm3NLHRnqIO0M+8+C7NT2rqsp6qPEKlvJNY12zG703FzS3MfZGfHNWxpno1FidK+mlyvmxwzLHjc4ICvvk8Y4x9LJRE/WRvLwOljrZjsIN+0K37rUjFsExHAqkPIfE5h+rlZfYcOo7rEbwVnvPViuxsXhva23sc7tte34ICe/KFxxjKRlGHDlJXhxHEMZnc9F3Wt3qP8AyccNcZqmqtzWsbGOtzjtH8APFQXDMGxLHqkus+V7iNuWS4YwdbrWAHQFsvoVozFhdKymjztm924ved7j/DsQEgREQBERAeaopI5LcoxrrbtoA27Lr6p6dkYsxrWjoaAPyXKIDuREQHnnpo5Mnta627aANvFdXzXT/wBjH+433IiAfNdP/Yx/uN9yNwuAG4ijB/Ub7kRAd09OyQWe0OHQ4AjwK+YKSOP+jY1t/VaBfwREB6V56ikjkttsa627aANvFEQHzDRRRm7GNad3NaB+S+PmyC9+Sjve99lu/p3IiA9i4IREBi6rR2ilO1LTQvJ4ujYT42XfQ4RTU/8AQwxR/qMa38guUQHtXKIgOmaBrxsvaHA7wQCPxWM+i1Be/kkF+nkme5EQGShgYwBrGhoG4AADwC70RAFxdE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5780" name="AutoShape 4" descr="data:image/jpeg;base64,/9j/4AAQSkZJRgABAQAAAQABAAD/2wCEAAkGBxEPEhUQEBMVFRUWFxcYFRcVFhUVGRcXGBUXFxgVFhYYHSggGBolGxgYITEiJykrLi4uFx8zODMtNygtLisBCgoKDg0OGhAQGi0lHh0tLS0tKy0tNy0tLi0tKyswLSstLSs3LS0tLS0rLS0tMC0rLS0tLS0tLSstLS0tKy0tLf/AABEIAOgA2gMBIgACEQEDEQH/xAAcAAEAAgIDAQAAAAAAAAAAAAAABgcFCAEDBAL/xABOEAABAwICBQcHCAYIBQUAAAABAAIDBBEFIQYHEjFBEyJRYXGBkRQXMlJU0dIIFRYjQpOhsTVyc5LBwjM0U2J0orKzJCVD4eJEg6PD8P/EABsBAQABBQEAAAAAAAAAAAAAAAAEAQIDBQYH/8QAMxEAAgEDAQQJAgYDAQAAAAAAAAECAwQRIQUSEzEGFBYiQVFSYXGRoTKxwdHh8CVCgSP/2gAMAwEAAhEDEQA/ALxREQBERAEREAREQBERAERfLigPpcXVF6xtZs75n0tC8sjYS10jfSe4b9k8GgqD0Wl2IQu5RlVNtXvznl4PaHEgoVwbWooRq001GKxESANnjttgbnDg8DoPHrU3QoEREAREQBERAEREAREQBERAEREAREQBERAEREAREQBQPWzpT5BSGON1pprsZbe0faf3D8SppUztjY6R5DWtBLidwAFyStXtONInYjVyTm+x6MTehgJt3negMDdcrmNhcQ0C5JAAG8kmwAWdxrQ6soohNMwBhIuWu2i0ncHAbljnVpwkoykk3y9y5Js6tDtIHYdVx1Db7IOzIB9ph9IdvEdi2koaps0bJYyHMe0FpHEELUFXPqO0q2muw6V2bbuhJ4t3uZ3bwshRlwIuAuUKBERAEREAREQBERAEREAREQBERAEREAREQBEWMx/Fo6KCSolPNY2/aeDR1koCuNd2lXJxtoInc+QXltwZwb3n8lSa9mM4pJWTSVEpu57iT0DoaOwLrwyhfUSshjF3PcAB28T1DerZSUU5PkiqJxql0d5eU1kg+riNmX+1Jbf2AK2sUoWVUT4JBdr2kHv3EdYNj3LqwLCmUcEdPHua21+l3EntKyC822ltCVxcupF6L8PtgnU4JRwa0Y3hb6OaSnk3tda/rDeCO0LrwuvfSzRzxGzmODmnrHA9R3HtVs62tHOXiFZGPrIhZ9vtR9PaFTa7vZl6rqgp+PJ/P91Ik4bssG2GjONMrqaOpj3PbmOLXDe09d1l1QOpbSnyaoNFK76uc8y5ybJ/5D8Qr9BWwMZyiIgCIiAIiIAiIgCIiAIiIAiIgCIiAIiIDgqiddulPLzChid9XEbyW+1JbJvcPxVoafaSNw2kfPltnmxNPF5GXcBn3LWGaUvcXuJLnEuJO8km5J70Ko+VbOqDRzYaa6Qc512xX4N4v7z+Sr3RPBHV9SyAZNObz0MG89vALYmmp2xMbGwBrWgBoHQBZcx0i2hwqfAg9Zc/j+TPQhl7zO9FwuVwhMOuSMOBaQCCCCDuIO8Fa+acaPnD6p0YB2Hc6I9LSd3aDl3BbCqL6wtHfL6U7AvLHd0fScs294/Jb3Yd/wBWr7sn3ZaP9GYa0MooSN5aQ4Egg3BGRBG4g9K2Z1daTNxKkZISOVZzJR/eA9LsIzWshUt1Z6T/ADdVtLj9TJZkvQLnJ/cfzK9FITNmkXXG/aFwuxCgREQBERAEREAREQBERAEREAREQBfLjZfSr7W9pV5FS8jG6004LRbe1m5z+o8B1lAVZrT0n+cKstY68MN2x9BN+c/xy7lDEUt1b6OeXVQc8Xiis599xN+a3xF+5YbivChTlUnySLoxy8IsbVjo75HTcq8WlmAcb72t3tb+N1MguN3UoZjOsBjJTTUEL6yfcRF6DT/eeAvOXTuNpV5ShHLf0X/SdmNOOpNVwoRBR6S1XOJpaRvqkbbh25O/ML0yaO6QgXbX0xPQYrDx2Sp66MXTWd6P1LOsRJfdLKAy43jVBnXUTZ4xvkpjmB6xb/2CkujmktNiDNunfcj0mHJ7f1mqBebIurRb046ea1X8F0asZciqdaejvktRy8YtHMSctzX/AGh1X3hQhbIaTYM2up5Kd2W0LtPquGbT4/mtdaymdC98TxZ7HEOB6QV1+w7/AKzQ3JPvR0+V4Mj1YbrL51N6VeV03ksrrywAAX3uj3NPWRuPcrHWp+imOvw+qjqWZ7Js4esw+kPDd1hbTYfWsnjZNGQWvAc0joIut6YGetERAEREAREQBERAEREAREQBERAeasqmwsdK8hrGAucTuAGZWrumWkDsSq5Kh1w0m0bTwYPRHbxKszXhpVsNGHQu5zgHTEcG35rO85nqCpdCqPuKIvcGNBLnEAAbySbADrWwuhmAigpWRZbZ50hHF539w3dyrzVFo5ysprZW8yM2jv8AafbN3d+atHHq7yammntfk43OHaASPxXHbfvHWqxtKb8Vn5fJEqlHC3mRPGKifF6t2GUjjHBF/W5m7/2TOs53/wCysLR7R2mw+MRU0YYOJ+049LnbyVC9UL44aaKMm9RVNfVSH+7t7IufBWYuntLWnbUlTguXP3fmRpycnliyWXKKUWnwQoBploKHu8uw60FXHdw2Mmy23seNxJ3XVhLy19QIo3ykEhjS4gcQATl15K1pSWGtAQ3RDSBuIU4ktsSNJZKzix7d47DwUF1waOWLa6IZGzZrdP2X/wAD3LK4JUsjxlzoP6Cvp2zt4WcN5t07/FTmvo2TxvhkF2PaQR1EfmuGuP8AF7R3ofheuPZ81/wmR/8ASGprErh1HaUelh8rul8N/wDMz+I71WGkOEvoqiSnfvacj0sObSO5eXDq19PIyaI2cxwc09h/JdxCcZxUo8nqRWjb4LlYTRPHGV9LHUs+0OcPVcMnA9hWbV5aEREAREQBERAEREAREQBYnSTGY6GnkqZTkxu7iXHINHWSsoSqF106U+UTiiid9XCbvtudJ/HZ/MoCv8WxCSqmknlN3PcXOPbwHUBYLnCMOfVzMgjF3PIA6ulx6gF41b+qLRzkozWyDnyC0YPBl/S7yoG0b2NrQdR8+S+TJCO88E5wfDWUkLIIxzWAAdJPFx6ybrx6ZwOkoaljRdzoX2HYLrMrh7b5HPq6V5vTuJKuqstXnP3JzWmCrtHqx0NTglQwjk5qc0z7dLSbjtvbwV4XVCYY10OJUuElriIax88ZO7knNLgB2ZrD6zNYVZLWyxU8z4YoXFjRG4t2i3IuJG/Neq05KcVKPJrJrmsaGyl1wXKhdUmsirkqo6KreZmSXDHOsXtcASLniDZWdrL0pOFUTqhjQ55cGRg7tpwOZ7Bc9yuKEs2lFNZ+Kmlwypkb6RZsDqLzs37rrXKq09xSV5lNZMDe9muLWjsaMlaWJY/JimjUk8g2pI3MEhFhcskadq3C4KA68GonMxDDIvtQ0G1J1bd7A+Ks1QfV441b6jE3NLRNsxwg8IowB+J/JTe68+6RV1Uu3GP+qx+5OoLECCa19HPKIPKY23khBvbe6PeR2g5+KpRbSOG0Nki4PA8VQGn2j3kFU5rR9XJz4j1E5t7QfwW26N7Q3ou3m9VrH48UYq8Md4kGprSnySp8kkdaKci1zk2Tge/ce5bBXWnLXbOYyPSOC2W1Z6T/ADjSNc4/Wx2ZKOkgZO7CF1ZHZMUREKBERAEREAREQBEXw99sygItrE0mGG0jpARyj+ZEP7xHpW6AM+5ayyPLiSSSSSSTxJzJUt1m6T/ONW4sP1MV2RdBsc395H4KIoVRm9DsBNfVMhz2BzpD0NB/M7gth4YQxoY0ANaAABuAAsAFFdW2jvkVKHvFpZbOf0gfZb3DPtKloXnm3L/rNfci+7HRe78WTaMN2OSvdYWJ1T6ylwyjmMLpgS54vcbw0X3gZG6+tFtKpqR/zfjF452m0cz/AEJRfLn7r9B48VHvn/k8YmqainmnniJipIY22Gzzhtl3YT+8VnsW09bI3k8awl7IXbnkcoGk8dwsexdLS2ZbSs4UJ43ms5WM5815kd1JKTaPYNgaRwOfbnUrtg9Ludu67XVV60dF56Kume5jjFK9z43gHZIcb7N+BB4KaYjoM2rYytwOvMnI86OJ7yTGfSs1xzb2OWY0G1sMqSykxRjWSOsGykcx/AEg+iSeO5be1o8ClGnnO6sGKTy8kS1QaMuhe7GKwGKnp2uc0vBBc6xuQOgC/eVmsQ03g0ljlwzkuQkedqle5wIe9mYa7Lmki44qXa8RL81PEAOzts29kf8ATv1cL2VB6L0FU2spXxxSXMrCw7JzAeLkG24LOUMfX4PUQTGCWF7ZAbbOybk9XT3K+cBwA4fo7UMqxsOfFLI9p3tLhZjT15DvU90kxmloIvKaohoaMja7ifVbxJKp2uxqv0rmNJT2p6Vo23bV7uaDYOd62Y3DJASXQ/FYqHCKZ9S7Z5nNb9p13EhrW7yTfgo5U41idNV0tXVPdFDVyljad32IgWgFw4OO1fpXvNbhmDSMjiEmJ1zQGtz2xHYWs37LAOgAlYvWDpPLX0wZW0E9LLGduCQAvG36pyFgenqWopbMt4TqSm05VM8/BPyX6mV1JNLHgXAo1p7o/wCX0rmtH1jOfEesDNvYQsjoxUyTUkEkwtI6NpeCLZ26OF1lFwEZztLjMXrF/kTMKUTVpw2TYixGVjw7VKNXOkxw6rY9x+qk5ko6icndoP4LJ619HPJ5xVRj6uY8625snHuIz8VA16ba3ELmlGpDx/rRBlHdeDcGGQOAcDcHMEbiOBXcqy1L6VeU05o5XfWQAbN97otw7wcuyys1SSwIiIAiIgCIiAKuNcelPkdN5PE60s4Iy3tj3Od1X3d6ntfWMgjfNIQ1rGlzieAAWrOlmPPxCqkqX3AcbMHqsHoj39qFUYhTLVjo55ZU8q9t4oSHO6C77LPHMqI08DpHtjYC5ziA0DpJtZbEaJ4I2gpmQCxdveel53n+HctJt2/6tQ3YvvS0XsvFmWlDeZmrLlEXnBOPjYF9q2e6/V0XXzNC14LXgOaRYtIBBHQQV81NQ2Jpke5rGNzcXEAAdJJWKpNLcPmBLKqEgb7vDbAcbG2Sl06Vea34JvHis6FjcVoyNY7q8YzaqsNkkpJQ1xIYeY7Im2yDldQatwFs9Jh9UWFzXRyQSlu9kjHPLXkcTa+XHZU/r9YTJXmnw2CSsk/uAiMcM3dCx+gVNtsqsCxBvITF3LwgEc3as68Z4lrrHxXe7E63wX1nPhjPP9/qQ6u7nunm0a0mxSjhDA2OupgWMbtO2JGh8pjYx4dnckbiMslIajWBWgFseGAPbOKbnTN2WyuF9nIbrcVBtJcJnoSW10UwO0wirpiQ2W02258rRlthpyuN4WLkr6V7nBtRXy7Va1+wL7T49gDlMh/SXyv0LdGI79Lpamsc6bEXcpIGbUVPATsRNdtt2nOGQIcBkczdZei0SmdVx0Mc76cMo4/KSwnacXOLizxd+Cz2hWi74x5XVxilpYmh/JPN3zPZtETTE5jf6PEgLA4TpbVNqqrFTRyS0s7w3baDdjI7htuqyj3fF4MuD+PGhWGM6ljaO6L0uHt2aeMAn0nnN7u129ZktB3rAYVpph9TGZGVDGgDnCQhjm9ocshheOU1VfyeZkmz6QaQSO7fbrXm1xSu3OU6qllc28/mT4uHJGRAXKItcZDF6QYQytp5Kd+5wy6nDNrh3rXTEKN8Ej4ZBZzHEOHWP4cVs8qv1waOXa2ujGYs2a3R9l/duPauo6O7Q4dTgTekuXs/5I9aGVkrzRrGn0FTFUx72uzF/Saci091/wAFtLhNeyphjniddr2hzT1Hp61qQrb1H6U7Ljh0rsjd0N/W+0zv3jsK7oiMutFwCuUKBERAFwVysLpTjjKCmkqZNzRkPWcfRaO9AVrrw0pybh0TszZ01uje1n8T3KnF6cRrn1Er5pXXe9xc49Z/hwHUF3YFhb6ydlPHvcbX6BxceoBWzmoRcpckVSyTvVDo5tvNdKOa27Yr8XcXdwyHWrcXkwuhZTRMgjFmsaAO7eT1nf3r1rzHad7K6rufhyXwT6cN2ODlERa0yEV1kYJJXUMkURs9pDwODtkeie3+CwWBs0dqaBlXUwQRuiaGysBLXB4ytstILr2uO1WNZQjEtV+H1E/lBD2XdtOY0gMcb33Wyv1Lqti7ZpW1N063LmsL6ojVqTbyjHYbjFfXN5PBqeOgpMwJnNG24DK7R/8Au1c1mrN2z5THWTOrmkObM85Fw+zbgFYcMTWNDGNDWtAAaBYADKwA3Bfaw3PSO5nUzS7sU+Xn8lY0I41IThus801qbG4HwyjLlA3ajkG7ay/gstUaysEhG2yRr3H7MUZLj+CzNXRxTDZmjZI3oe1rh+IXjo9HqOA7UVNC12+4jaCOw2yWyp9Kae536b3vZ6Fjt3nRkbq2VeP28oa+koeEd7SzHg5/qtvnZeSHRzFMJH/LKgTwC5NNOBxzIaek9ysMItZLpHdOrvxwl5eH7mTq8cYK5wWLBMZkdHV0gpaxh+sjuY9q28tsRddmieCUxxKapoGCKmgaYG7JJEsn23ZnMDd2rM6V6CUmJPbLLtskbltRkAuA4OuDft3rOYThkVLEyCBoaxosAPxJPEkqff8ASCnVtN2msSksP28yyFFqWXyPciIuNJRwuirpmzMdE8AtcCHA9BC9CK6E3F5QNbdKMFdQ1L6d2YBuw+s05tPhketeCjq3wvZLG4texwc0jpBV0a0tHPK6fl4xeSEE5byze5vdvVIr07ZV6ru3U/8AZaMgVIbssG1GhuPsxCljqG7yLPHqvGTh4rPrXbU/pV5FU8hI60U5Az3Nk3Nd1A7j2rYgLZGI5REQHBVAa59J/KakUkbvq4N9jk6QjM9wNu26v4rVfTnDH0tdPHIMzI54PAteS4Edxt3IVRglMNWeO09DUPdUc1rmbIfYnZN+Ns7HpUQXCw3FGNenKnPkyqeHk2A+nmG+0t8H+5Pp7hvtLfB/uWv65Wg7MW3qkZuPIv8A+nuG+0t8H+5Pp5hvtLfB/uVAInZi29UvsOPIv/6eYb7S3wf7lz9PMN9pb4P9y1/ROzFt6pDjyL/+nmG+0t8H+5Pp5hvtLfB/uVAInZi29Uhx5F//AE8w32lvg/3J9PMN9pb4P9yoBE7MW3ql9hx5F/8A08w32lvg/wBy5+nmG+0t8H+5a/onZi29Uhx5F/8A08w32lvg/wByfTzDfaW+D/cqAROzFt6pfYceRf8A9PMN9pb4P9yfT3DfaW+D/cqAROzFt6pDjyL/APp7hvtLfB/uT6eYb7S3wf7lQC4TsxbeqQ48i/J9P8Na0nlw6w9ENcSeqxFlRFVIHyPe0WDnOIHQCSQPArrRbPZ+zaVlvcNt58yyU3LmGlbJ6rdJDiFE1zzeSI8nIekgCzu8LWsq8NQlC5lNNMQQ2SQBvXsjM+OS2RjZa6IiFAolpvoTT4qwbZLJW+hK0ZgeqRxHUpaiApzzHD20/dD408xw9tP3Q+NTfTXTqlwgxipEh5Ta2eTaD6Nr3uR0qNefPC/UqP3G/EgMb5jh7afuh8aeY4e2n7ofGsxBrswlxzMzf1o/cSpvgmN01dGJqWVsjDxad3U4bwe1AVh5jh7afuR8aeY4e2n7ofGp/pnpfT4TGyWoDy17tkbADjexOdyMslEvPnhfqVH7jfiQGN8xw9tP3Q+NPMcPbT90PjWS8+eF+pUfuN+JezBdb+HVk8dPG2fbkcGt2mNAuek7SAwPmOHtp+6Hxp5jh7afuh8asTS7SeDC4PKKgOLNpreYA43N7ZEjLJQ3z54X6lR+434kBjfMcPbT90PjTzHD20/dD41km68cLP2agdsbf4OUg0d1j4bXvEUM9pDuZICwk9DdrInqBQEN8xw9tP3Q+NPMcPbT90PjVwkquXa5MOExp9ifbD+T9Bttra2d+1uugMJ5jh7afuR8aeY4e2n7kfGrhBWJ0g0ipcOj5WqlawcL5ucehrRmSgK08xw9tP3Q+NPMcPbT90PjXqq9e2HtdZkM7x62yxoPYC6692Da6MMqHBkhkgJ4ytGz+80m3fZAYfzHD20/dD408xw9tP3Q+NW5BM2Roexwc1wBBabgjpBC7kBTvmOHtp+6Hxp5jh7afuh8amulGsPD8NJZPLeQf9OMbbh2gZN7yFEfPzQ7X9XqLdNo7+G0gPml1IxhzTJVOewHnNEYaXDoB2slaeHUMdPG2GJoaxgAaBwAUd0W1hYfiR2IJbP/ALOTmO7gfS7lLUAREQBERAUX8pX0qPsl/kWD1Xas6bF6Z9RNLKxzZCwBmzawaDfMHpWb+Ur6VH2S/wAixmqbWNR4TSvgqRKXOlLxsNDhYtaN5IzyQHt0s1JNp6eSekne90bS4skDec0C52XNtY26lFNTWOvpMSijDjyc55N7eBJ9E26QfzKmml+uuCamkhooZA+Rrmbcmy0NBFi4AE3NlC9TWCSVWJRPa08nAeUkdbIWHNF+kmyAsf5R/wDVKf8AbH/QVAtVGr+DGWzmeSSMxFgGxs57QcTe4PQp78o/+qU/7Y/6Cqp0J09qcHEjadkTuVLS7lA4+iCBaxHSgLY8wlD7TUf/AB/CvdgOpmkoqiKpZPO50Tg4B2xYkcDZqgHn2xL+ypv3X/Gpbqx1n1mK1vks7IWs5NzrsDgbtItvccs0BkvlBfosfto/ycqp1VaEQ4zJMyaR7BG1pBZs53JGdwVa3yg/0WP20f5OVP6t9OfmV8r+R5XlGtFtvZtY3vuN0BaDtQlFbKpqL/8At/Cqf010bkwisNOX7WzsvjeOabHNptfIgj8FZbtf5tlRC/XL/wCKrvEqit0grjI2Mukks0NYDssaMhcncBe5KA2P1d4s+tw2nqJDd5js89JaS0k9tr961il/SR/xR/3VtTojggw+ihpAb8myxI4uObiO8larS/pI/wCKP+6gNsscxRlHTSVMvoxsLj123AdZOS1Xrausx+uG98srrRtvzWNzNh0NAzJV4a+qkswqw3PljaezN38qgfydaRrqyeUi5jiAb1bTsyPBASjB9RNI1g8qmlfJbPky1jQeoEEnxUN1laqjhkflVK90sIID2vA22XNgbj0hfqyWwmL4kykhkqJbhkbS51hc2HQFBH65cHcLF0h7YigI3qAxarbylHLHLyOztxOc12y03s5gcRax3gdSl+t7S84XSfVG08xLIz6otdz+4busrv0d1l4dXTspacvMj77ILC0c1tzc9gVYfKNqSaynj4Nh2h2ueQf9KAiOg2h9RjdQ8B5a1vOmmddxzP8AmcVbvmLw3YtytRtW9LaZv/V2bL0fJ/pGswzlAOdJK8k/q2aB+H4qz0Bqbp3obUYJO3nksJvDM27TcHcbei4K89UGl7sTpCJjeeEhkh9YEXa89ZG/rC8evyja/Cy8jOORjmntOyfzUD+TpUkVs8V+a6G5HW14APg4oDYdERAEREBRfylfSo+yX+RYjVXq2pMXpXzzyStc2UsAjLQLBrTc3aelZf5Sg51H2S/yLPfJ1H/L5f8AEO/0MQHZT6jMMabufUP6i9oH4NBU9wLAaagjENLE2NnQN5PS47ye1ZVEBUHyj/6pT/tv5CsJ8n3CaapZVeUQxybLo9nlGNfa4de1ws38o4f8JT/tj/oKqLRPTSswoSNpC0coQXbTNr0QQLeKA2h+ieH+x0/3UfuXfQ4DSU7tuGnhjdYjaZGxpsd4uBuWu/nmxf14/ugvbgutzFZqiGJ749l8rGu+rAyLgDnwyQFgfKD/AEWP20f5OVeajtG6TEJaltXE2UNYwtDi4WJcb2sVYfygc8LH7aP8nKJfJuH19V+zZ/qKA6NberCOij8toGkRtI5WO5dsD12k52vvF1xqY0/EEjMPqtgRvsIpA0NIdwY8gZg9JV+VVO2Vjo3tBa4EOBFwQRYghaqayNEH4TWOY0HkX86F3Vf0b9IOXggNsXbj2LTuX9In/Ff/AGrYTVHpj85UYjkP/EQjZkvvcPsv7xv61r5K0/OJy/8AVH/dQGw2ubCzVYVLsi7otmW36vpf5SfBVHqLxxtJiPJyENbUMMYJyG3cFmfXmO9bKSRB7C1wBBFiDmCCLEELW3WLqyqMPkdPSMfJTk7QLAS6LjZwGdhwKA2Gx/CxW00tM5xa2VhYSN4BG8XVO6S6l6ajpZqltTK50UbngENsSBcA+CieEa3cVpWCIvZKBkDK27gOsggnvWLx/TbE8WIifI5zXHKKJpDSeHNGbu9Ae7Ul+mKfsl/2nKWfKPw5wlpqm3NLHRnqIO0M+8+C7NT2rqsp6qPEKlvJNY12zG703FzS3MfZGfHNWxpno1FidK+mlyvmxwzLHjc4ICvvk8Y4x9LJRE/WRvLwOljrZjsIN+0K37rUjFsExHAqkPIfE5h+rlZfYcOo7rEbwVnvPViuxsXhva23sc7tte34ICe/KFxxjKRlGHDlJXhxHEMZnc9F3Wt3qP8AyccNcZqmqtzWsbGOtzjtH8APFQXDMGxLHqkus+V7iNuWS4YwdbrWAHQFsvoVozFhdKymjztm924ved7j/DsQEgREQBERAeaopI5LcoxrrbtoA27Lr6p6dkYsxrWjoaAPyXKIDuREQHnnpo5Mnta627aANvFdXzXT/wBjH+433IiAfNdP/Yx/uN9yNwuAG4ijB/Ub7kRAd09OyQWe0OHQ4AjwK+YKSOP+jY1t/VaBfwREB6V56ikjkttsa627aANvFEQHzDRRRm7GNad3NaB+S+PmyC9+Sjve99lu/p3IiA9i4IREBi6rR2ilO1LTQvJ4ujYT42XfQ4RTU/8AQwxR/qMa38guUQHtXKIgOmaBrxsvaHA7wQCPxWM+i1Be/kkF+nkme5EQGShgYwBrGhoG4AADwC70RAFxdE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5782" name="AutoShape 6" descr="data:image/jpeg;base64,/9j/4AAQSkZJRgABAQAAAQABAAD/2wCEAAkGBxEPEhUQEBMVFRUWFxcYFRcVFhUVGRcXGBUXFxgVFhYYHSggGBolGxgYITEiJykrLi4uFx8zODMtNygtLisBCgoKDg0OGhAQGi0lHh0tLS0tKy0tNy0tLi0tKyswLSstLSs3LS0tLS0rLS0tMC0rLS0tLS0tLSstLS0tKy0tLf/AABEIAOgA2gMBIgACEQEDEQH/xAAcAAEAAgIDAQAAAAAAAAAAAAAABgcFCAEDBAL/xABOEAABAwICBQcHCAYIBQUAAAABAAIDBBEFIQYHEjFBEyJRYXGBkRQXMlJU0dIIFRYjQpOhsTVyc5LBwjM0U2J0orKzJCVD4eJEg6PD8P/EABsBAQABBQEAAAAAAAAAAAAAAAAEAQIDBQYH/8QAMxEAAgEDAQQJAgYDAQAAAAAAAAECAwQRIQUSEzEGFBYiQVFSYXGRoTKxwdHh8CVCgSP/2gAMAwEAAhEDEQA/ALxREQBERAEREAREQBERAERfLigPpcXVF6xtZs75n0tC8sjYS10jfSe4b9k8GgqD0Wl2IQu5RlVNtXvznl4PaHEgoVwbWooRq001GKxESANnjttgbnDg8DoPHrU3QoEREAREQBERAEREAREQBERAEREAREQBERAEREAREQBQPWzpT5BSGON1pprsZbe0faf3D8SppUztjY6R5DWtBLidwAFyStXtONInYjVyTm+x6MTehgJt3negMDdcrmNhcQ0C5JAAG8kmwAWdxrQ6soohNMwBhIuWu2i0ncHAbljnVpwkoykk3y9y5Js6tDtIHYdVx1Db7IOzIB9ph9IdvEdi2koaps0bJYyHMe0FpHEELUFXPqO0q2muw6V2bbuhJ4t3uZ3bwshRlwIuAuUKBERAEREAREQBERAEREAREQBERAEREAREQBEWMx/Fo6KCSolPNY2/aeDR1koCuNd2lXJxtoInc+QXltwZwb3n8lSa9mM4pJWTSVEpu57iT0DoaOwLrwyhfUSshjF3PcAB28T1DerZSUU5PkiqJxql0d5eU1kg+riNmX+1Jbf2AK2sUoWVUT4JBdr2kHv3EdYNj3LqwLCmUcEdPHua21+l3EntKyC822ltCVxcupF6L8PtgnU4JRwa0Y3hb6OaSnk3tda/rDeCO0LrwuvfSzRzxGzmODmnrHA9R3HtVs62tHOXiFZGPrIhZ9vtR9PaFTa7vZl6rqgp+PJ/P91Ik4bssG2GjONMrqaOpj3PbmOLXDe09d1l1QOpbSnyaoNFK76uc8y5ybJ/5D8Qr9BWwMZyiIgCIiAIiIAiIgCIiAIiIAiIgCIiAIiIDgqiddulPLzChid9XEbyW+1JbJvcPxVoafaSNw2kfPltnmxNPF5GXcBn3LWGaUvcXuJLnEuJO8km5J70Ko+VbOqDRzYaa6Qc512xX4N4v7z+Sr3RPBHV9SyAZNObz0MG89vALYmmp2xMbGwBrWgBoHQBZcx0i2hwqfAg9Zc/j+TPQhl7zO9FwuVwhMOuSMOBaQCCCCDuIO8Fa+acaPnD6p0YB2Hc6I9LSd3aDl3BbCqL6wtHfL6U7AvLHd0fScs294/Jb3Yd/wBWr7sn3ZaP9GYa0MooSN5aQ4Egg3BGRBG4g9K2Z1daTNxKkZISOVZzJR/eA9LsIzWshUt1Z6T/ADdVtLj9TJZkvQLnJ/cfzK9FITNmkXXG/aFwuxCgREQBERAEREAREQBERAEREAREQBfLjZfSr7W9pV5FS8jG6004LRbe1m5z+o8B1lAVZrT0n+cKstY68MN2x9BN+c/xy7lDEUt1b6OeXVQc8Xiis599xN+a3xF+5YbivChTlUnySLoxy8IsbVjo75HTcq8WlmAcb72t3tb+N1MguN3UoZjOsBjJTTUEL6yfcRF6DT/eeAvOXTuNpV5ShHLf0X/SdmNOOpNVwoRBR6S1XOJpaRvqkbbh25O/ML0yaO6QgXbX0xPQYrDx2Sp66MXTWd6P1LOsRJfdLKAy43jVBnXUTZ4xvkpjmB6xb/2CkujmktNiDNunfcj0mHJ7f1mqBebIurRb046ea1X8F0asZciqdaejvktRy8YtHMSctzX/AGh1X3hQhbIaTYM2up5Kd2W0LtPquGbT4/mtdaymdC98TxZ7HEOB6QV1+w7/AKzQ3JPvR0+V4Mj1YbrL51N6VeV03ksrrywAAX3uj3NPWRuPcrHWp+imOvw+qjqWZ7Js4esw+kPDd1hbTYfWsnjZNGQWvAc0joIut6YGetERAEREAREQBERAEREAREQBERAeasqmwsdK8hrGAucTuAGZWrumWkDsSq5Kh1w0m0bTwYPRHbxKszXhpVsNGHQu5zgHTEcG35rO85nqCpdCqPuKIvcGNBLnEAAbySbADrWwuhmAigpWRZbZ50hHF539w3dyrzVFo5ysprZW8yM2jv8AafbN3d+atHHq7yammntfk43OHaASPxXHbfvHWqxtKb8Vn5fJEqlHC3mRPGKifF6t2GUjjHBF/W5m7/2TOs53/wCysLR7R2mw+MRU0YYOJ+049LnbyVC9UL44aaKMm9RVNfVSH+7t7IufBWYuntLWnbUlTguXP3fmRpycnliyWXKKUWnwQoBploKHu8uw60FXHdw2Mmy23seNxJ3XVhLy19QIo3ykEhjS4gcQATl15K1pSWGtAQ3RDSBuIU4ktsSNJZKzix7d47DwUF1waOWLa6IZGzZrdP2X/wAD3LK4JUsjxlzoP6Cvp2zt4WcN5t07/FTmvo2TxvhkF2PaQR1EfmuGuP8AF7R3ofheuPZ81/wmR/8ASGprErh1HaUelh8rul8N/wDMz+I71WGkOEvoqiSnfvacj0sObSO5eXDq19PIyaI2cxwc09h/JdxCcZxUo8nqRWjb4LlYTRPHGV9LHUs+0OcPVcMnA9hWbV5aEREAREQBERAEREAREQBYnSTGY6GnkqZTkxu7iXHINHWSsoSqF106U+UTiiid9XCbvtudJ/HZ/MoCv8WxCSqmknlN3PcXOPbwHUBYLnCMOfVzMgjF3PIA6ulx6gF41b+qLRzkozWyDnyC0YPBl/S7yoG0b2NrQdR8+S+TJCO88E5wfDWUkLIIxzWAAdJPFx6ybrx6ZwOkoaljRdzoX2HYLrMrh7b5HPq6V5vTuJKuqstXnP3JzWmCrtHqx0NTglQwjk5qc0z7dLSbjtvbwV4XVCYY10OJUuElriIax88ZO7knNLgB2ZrD6zNYVZLWyxU8z4YoXFjRG4t2i3IuJG/Neq05KcVKPJrJrmsaGyl1wXKhdUmsirkqo6KreZmSXDHOsXtcASLniDZWdrL0pOFUTqhjQ55cGRg7tpwOZ7Bc9yuKEs2lFNZ+Kmlwypkb6RZsDqLzs37rrXKq09xSV5lNZMDe9muLWjsaMlaWJY/JimjUk8g2pI3MEhFhcskadq3C4KA68GonMxDDIvtQ0G1J1bd7A+Ks1QfV441b6jE3NLRNsxwg8IowB+J/JTe68+6RV1Uu3GP+qx+5OoLECCa19HPKIPKY23khBvbe6PeR2g5+KpRbSOG0Nki4PA8VQGn2j3kFU5rR9XJz4j1E5t7QfwW26N7Q3ou3m9VrH48UYq8Md4kGprSnySp8kkdaKci1zk2Tge/ce5bBXWnLXbOYyPSOC2W1Z6T/ADjSNc4/Wx2ZKOkgZO7CF1ZHZMUREKBERAEREAREQBEXw99sygItrE0mGG0jpARyj+ZEP7xHpW6AM+5ayyPLiSSSSSSTxJzJUt1m6T/ONW4sP1MV2RdBsc395H4KIoVRm9DsBNfVMhz2BzpD0NB/M7gth4YQxoY0ANaAABuAAsAFFdW2jvkVKHvFpZbOf0gfZb3DPtKloXnm3L/rNfci+7HRe78WTaMN2OSvdYWJ1T6ylwyjmMLpgS54vcbw0X3gZG6+tFtKpqR/zfjF452m0cz/AEJRfLn7r9B48VHvn/k8YmqainmnniJipIY22Gzzhtl3YT+8VnsW09bI3k8awl7IXbnkcoGk8dwsexdLS2ZbSs4UJ43ms5WM5815kd1JKTaPYNgaRwOfbnUrtg9Ludu67XVV60dF56Kume5jjFK9z43gHZIcb7N+BB4KaYjoM2rYytwOvMnI86OJ7yTGfSs1xzb2OWY0G1sMqSykxRjWSOsGykcx/AEg+iSeO5be1o8ClGnnO6sGKTy8kS1QaMuhe7GKwGKnp2uc0vBBc6xuQOgC/eVmsQ03g0ljlwzkuQkedqle5wIe9mYa7Lmki44qXa8RL81PEAOzts29kf8ATv1cL2VB6L0FU2spXxxSXMrCw7JzAeLkG24LOUMfX4PUQTGCWF7ZAbbOybk9XT3K+cBwA4fo7UMqxsOfFLI9p3tLhZjT15DvU90kxmloIvKaohoaMja7ifVbxJKp2uxqv0rmNJT2p6Vo23bV7uaDYOd62Y3DJASXQ/FYqHCKZ9S7Z5nNb9p13EhrW7yTfgo5U41idNV0tXVPdFDVyljad32IgWgFw4OO1fpXvNbhmDSMjiEmJ1zQGtz2xHYWs37LAOgAlYvWDpPLX0wZW0E9LLGduCQAvG36pyFgenqWopbMt4TqSm05VM8/BPyX6mV1JNLHgXAo1p7o/wCX0rmtH1jOfEesDNvYQsjoxUyTUkEkwtI6NpeCLZ26OF1lFwEZztLjMXrF/kTMKUTVpw2TYixGVjw7VKNXOkxw6rY9x+qk5ko6icndoP4LJ619HPJ5xVRj6uY8625snHuIz8VA16ba3ELmlGpDx/rRBlHdeDcGGQOAcDcHMEbiOBXcqy1L6VeU05o5XfWQAbN97otw7wcuyys1SSwIiIAiIgCIiAKuNcelPkdN5PE60s4Iy3tj3Od1X3d6ntfWMgjfNIQ1rGlzieAAWrOlmPPxCqkqX3AcbMHqsHoj39qFUYhTLVjo55ZU8q9t4oSHO6C77LPHMqI08DpHtjYC5ziA0DpJtZbEaJ4I2gpmQCxdveel53n+HctJt2/6tQ3YvvS0XsvFmWlDeZmrLlEXnBOPjYF9q2e6/V0XXzNC14LXgOaRYtIBBHQQV81NQ2Jpke5rGNzcXEAAdJJWKpNLcPmBLKqEgb7vDbAcbG2Sl06Vea34JvHis6FjcVoyNY7q8YzaqsNkkpJQ1xIYeY7Im2yDldQatwFs9Jh9UWFzXRyQSlu9kjHPLXkcTa+XHZU/r9YTJXmnw2CSsk/uAiMcM3dCx+gVNtsqsCxBvITF3LwgEc3as68Z4lrrHxXe7E63wX1nPhjPP9/qQ6u7nunm0a0mxSjhDA2OupgWMbtO2JGh8pjYx4dnckbiMslIajWBWgFseGAPbOKbnTN2WyuF9nIbrcVBtJcJnoSW10UwO0wirpiQ2W02258rRlthpyuN4WLkr6V7nBtRXy7Va1+wL7T49gDlMh/SXyv0LdGI79Lpamsc6bEXcpIGbUVPATsRNdtt2nOGQIcBkczdZei0SmdVx0Mc76cMo4/KSwnacXOLizxd+Cz2hWi74x5XVxilpYmh/JPN3zPZtETTE5jf6PEgLA4TpbVNqqrFTRyS0s7w3baDdjI7htuqyj3fF4MuD+PGhWGM6ljaO6L0uHt2aeMAn0nnN7u129ZktB3rAYVpph9TGZGVDGgDnCQhjm9ocshheOU1VfyeZkmz6QaQSO7fbrXm1xSu3OU6qllc28/mT4uHJGRAXKItcZDF6QYQytp5Kd+5wy6nDNrh3rXTEKN8Ej4ZBZzHEOHWP4cVs8qv1waOXa2ujGYs2a3R9l/duPauo6O7Q4dTgTekuXs/5I9aGVkrzRrGn0FTFUx72uzF/Saci091/wAFtLhNeyphjniddr2hzT1Hp61qQrb1H6U7Ljh0rsjd0N/W+0zv3jsK7oiMutFwCuUKBERAFwVysLpTjjKCmkqZNzRkPWcfRaO9AVrrw0pybh0TszZ01uje1n8T3KnF6cRrn1Er5pXXe9xc49Z/hwHUF3YFhb6ydlPHvcbX6BxceoBWzmoRcpckVSyTvVDo5tvNdKOa27Yr8XcXdwyHWrcXkwuhZTRMgjFmsaAO7eT1nf3r1rzHad7K6rufhyXwT6cN2ODlERa0yEV1kYJJXUMkURs9pDwODtkeie3+CwWBs0dqaBlXUwQRuiaGysBLXB4ytstILr2uO1WNZQjEtV+H1E/lBD2XdtOY0gMcb33Wyv1Lqti7ZpW1N063LmsL6ojVqTbyjHYbjFfXN5PBqeOgpMwJnNG24DK7R/8Au1c1mrN2z5THWTOrmkObM85Fw+zbgFYcMTWNDGNDWtAAaBYADKwA3Bfaw3PSO5nUzS7sU+Xn8lY0I41IThus801qbG4HwyjLlA3ajkG7ay/gstUaysEhG2yRr3H7MUZLj+CzNXRxTDZmjZI3oe1rh+IXjo9HqOA7UVNC12+4jaCOw2yWyp9Kae536b3vZ6Fjt3nRkbq2VeP28oa+koeEd7SzHg5/qtvnZeSHRzFMJH/LKgTwC5NNOBxzIaek9ysMItZLpHdOrvxwl5eH7mTq8cYK5wWLBMZkdHV0gpaxh+sjuY9q28tsRddmieCUxxKapoGCKmgaYG7JJEsn23ZnMDd2rM6V6CUmJPbLLtskbltRkAuA4OuDft3rOYThkVLEyCBoaxosAPxJPEkqff8ASCnVtN2msSksP28yyFFqWXyPciIuNJRwuirpmzMdE8AtcCHA9BC9CK6E3F5QNbdKMFdQ1L6d2YBuw+s05tPhketeCjq3wvZLG4texwc0jpBV0a0tHPK6fl4xeSEE5byze5vdvVIr07ZV6ru3U/8AZaMgVIbssG1GhuPsxCljqG7yLPHqvGTh4rPrXbU/pV5FU8hI60U5Az3Nk3Nd1A7j2rYgLZGI5REQHBVAa59J/KakUkbvq4N9jk6QjM9wNu26v4rVfTnDH0tdPHIMzI54PAteS4Edxt3IVRglMNWeO09DUPdUc1rmbIfYnZN+Ns7HpUQXCw3FGNenKnPkyqeHk2A+nmG+0t8H+5Pp7hvtLfB/uWv65Wg7MW3qkZuPIv8A+nuG+0t8H+5Pp5hvtLfB/uVAInZi29UvsOPIv/6eYb7S3wf7lz9PMN9pb4P9y1/ROzFt6pDjyL/+nmG+0t8H+5Pp5hvtLfB/uVAInZi29Uhx5F//AE8w32lvg/3J9PMN9pb4P9yoBE7MW3ql9hx5F/8A08w32lvg/wBy5+nmG+0t8H+5a/onZi29Uhx5F/8A08w32lvg/wByfTzDfaW+D/cqAROzFt6pfYceRf8A9PMN9pb4P9yfT3DfaW+D/cqAROzFt6pDjyL/APp7hvtLfB/uT6eYb7S3wf7lQC4TsxbeqQ48i/J9P8Na0nlw6w9ENcSeqxFlRFVIHyPe0WDnOIHQCSQPArrRbPZ+zaVlvcNt58yyU3LmGlbJ6rdJDiFE1zzeSI8nIekgCzu8LWsq8NQlC5lNNMQQ2SQBvXsjM+OS2RjZa6IiFAolpvoTT4qwbZLJW+hK0ZgeqRxHUpaiApzzHD20/dD408xw9tP3Q+NTfTXTqlwgxipEh5Ta2eTaD6Nr3uR0qNefPC/UqP3G/EgMb5jh7afuh8aeY4e2n7ofGsxBrswlxzMzf1o/cSpvgmN01dGJqWVsjDxad3U4bwe1AVh5jh7afuR8aeY4e2n7ofGp/pnpfT4TGyWoDy17tkbADjexOdyMslEvPnhfqVH7jfiQGN8xw9tP3Q+NPMcPbT90PjWS8+eF+pUfuN+JezBdb+HVk8dPG2fbkcGt2mNAuek7SAwPmOHtp+6Hxp5jh7afuh8asTS7SeDC4PKKgOLNpreYA43N7ZEjLJQ3z54X6lR+434kBjfMcPbT90PjTzHD20/dD41km68cLP2agdsbf4OUg0d1j4bXvEUM9pDuZICwk9DdrInqBQEN8xw9tP3Q+NPMcPbT90PjVwkquXa5MOExp9ifbD+T9Bttra2d+1uugMJ5jh7afuR8aeY4e2n7kfGrhBWJ0g0ipcOj5WqlawcL5ucehrRmSgK08xw9tP3Q+NPMcPbT90PjXqq9e2HtdZkM7x62yxoPYC6692Da6MMqHBkhkgJ4ytGz+80m3fZAYfzHD20/dD408xw9tP3Q+NW5BM2Roexwc1wBBabgjpBC7kBTvmOHtp+6Hxp5jh7afuh8amulGsPD8NJZPLeQf9OMbbh2gZN7yFEfPzQ7X9XqLdNo7+G0gPml1IxhzTJVOewHnNEYaXDoB2slaeHUMdPG2GJoaxgAaBwAUd0W1hYfiR2IJbP/ALOTmO7gfS7lLUAREQBERAUX8pX0qPsl/kWD1Xas6bF6Z9RNLKxzZCwBmzawaDfMHpWb+Ur6VH2S/wAixmqbWNR4TSvgqRKXOlLxsNDhYtaN5IzyQHt0s1JNp6eSekne90bS4skDec0C52XNtY26lFNTWOvpMSijDjyc55N7eBJ9E26QfzKmml+uuCamkhooZA+Rrmbcmy0NBFi4AE3NlC9TWCSVWJRPa08nAeUkdbIWHNF+kmyAsf5R/wDVKf8AbH/QVAtVGr+DGWzmeSSMxFgGxs57QcTe4PQp78o/+qU/7Y/6Cqp0J09qcHEjadkTuVLS7lA4+iCBaxHSgLY8wlD7TUf/AB/CvdgOpmkoqiKpZPO50Tg4B2xYkcDZqgHn2xL+ypv3X/Gpbqx1n1mK1vks7IWs5NzrsDgbtItvccs0BkvlBfosfto/ycqp1VaEQ4zJMyaR7BG1pBZs53JGdwVa3yg/0WP20f5OVP6t9OfmV8r+R5XlGtFtvZtY3vuN0BaDtQlFbKpqL/8At/Cqf010bkwisNOX7WzsvjeOabHNptfIgj8FZbtf5tlRC/XL/wCKrvEqit0grjI2Mukks0NYDssaMhcncBe5KA2P1d4s+tw2nqJDd5js89JaS0k9tr961il/SR/xR/3VtTojggw+ihpAb8myxI4uObiO8larS/pI/wCKP+6gNsscxRlHTSVMvoxsLj123AdZOS1Xrausx+uG98srrRtvzWNzNh0NAzJV4a+qkswqw3PljaezN38qgfydaRrqyeUi5jiAb1bTsyPBASjB9RNI1g8qmlfJbPky1jQeoEEnxUN1laqjhkflVK90sIID2vA22XNgbj0hfqyWwmL4kykhkqJbhkbS51hc2HQFBH65cHcLF0h7YigI3qAxarbylHLHLyOztxOc12y03s5gcRax3gdSl+t7S84XSfVG08xLIz6otdz+4busrv0d1l4dXTspacvMj77ILC0c1tzc9gVYfKNqSaynj4Nh2h2ueQf9KAiOg2h9RjdQ8B5a1vOmmddxzP8AmcVbvmLw3YtytRtW9LaZv/V2bL0fJ/pGswzlAOdJK8k/q2aB+H4qz0Bqbp3obUYJO3nksJvDM27TcHcbei4K89UGl7sTpCJjeeEhkh9YEXa89ZG/rC8evyja/Cy8jOORjmntOyfzUD+TpUkVs8V+a6G5HW14APg4oDYdERAEREBRfylfSo+yX+RYjVXq2pMXpXzzyStc2UsAjLQLBrTc3aelZf5Sg51H2S/yLPfJ1H/L5f8AEO/0MQHZT6jMMabufUP6i9oH4NBU9wLAaagjENLE2NnQN5PS47ye1ZVEBUHyj/6pT/tv5CsJ8n3CaapZVeUQxybLo9nlGNfa4de1ws38o4f8JT/tj/oKqLRPTSswoSNpC0coQXbTNr0QQLeKA2h+ieH+x0/3UfuXfQ4DSU7tuGnhjdYjaZGxpsd4uBuWu/nmxf14/ugvbgutzFZqiGJ749l8rGu+rAyLgDnwyQFgfKD/AEWP20f5OVeajtG6TEJaltXE2UNYwtDi4WJcb2sVYfygc8LH7aP8nKJfJuH19V+zZ/qKA6NberCOij8toGkRtI5WO5dsD12k52vvF1xqY0/EEjMPqtgRvsIpA0NIdwY8gZg9JV+VVO2Vjo3tBa4EOBFwQRYghaqayNEH4TWOY0HkX86F3Vf0b9IOXggNsXbj2LTuX9In/Ff/AGrYTVHpj85UYjkP/EQjZkvvcPsv7xv61r5K0/OJy/8AVH/dQGw2ubCzVYVLsi7otmW36vpf5SfBVHqLxxtJiPJyENbUMMYJyG3cFmfXmO9bKSRB7C1wBBFiDmCCLEELW3WLqyqMPkdPSMfJTk7QLAS6LjZwGdhwKA2Gx/CxW00tM5xa2VhYSN4BG8XVO6S6l6ajpZqltTK50UbngENsSBcA+CieEa3cVpWCIvZKBkDK27gOsggnvWLx/TbE8WIifI5zXHKKJpDSeHNGbu9Ae7Ul+mKfsl/2nKWfKPw5wlpqm3NLHRnqIO0M+8+C7NT2rqsp6qPEKlvJNY12zG703FzS3MfZGfHNWxpno1FidK+mlyvmxwzLHjc4ICvvk8Y4x9LJRE/WRvLwOljrZjsIN+0K37rUjFsExHAqkPIfE5h+rlZfYcOo7rEbwVnvPViuxsXhva23sc7tte34ICe/KFxxjKRlGHDlJXhxHEMZnc9F3Wt3qP8AyccNcZqmqtzWsbGOtzjtH8APFQXDMGxLHqkus+V7iNuWS4YwdbrWAHQFsvoVozFhdKymjztm924ved7j/DsQEgREQBERAeaopI5LcoxrrbtoA27Lr6p6dkYsxrWjoaAPyXKIDuREQHnnpo5Mnta627aANvFdXzXT/wBjH+433IiAfNdP/Yx/uN9yNwuAG4ijB/Ub7kRAd09OyQWe0OHQ4AjwK+YKSOP+jY1t/VaBfwREB6V56ikjkttsa627aANvFEQHzDRRRm7GNad3NaB+S+PmyC9+Sjve99lu/p3IiA9i4IREBi6rR2ilO1LTQvJ4ujYT42XfQ4RTU/8AQwxR/qMa38guUQHtXKIgOmaBrxsvaHA7wQCPxWM+i1Be/kkF+nkme5EQGShgYwBrGhoG4AADwC70RAFxdE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5784" name="AutoShape 8" descr="data:image/jpeg;base64,/9j/4AAQSkZJRgABAQAAAQABAAD/2wCEAAkGBxEPEhUQEBMVFRUWFxcYFRcVFhUVGRcXGBUXFxgVFhYYHSggGBolGxgYITEiJykrLi4uFx8zODMtNygtLisBCgoKDg0OGhAQGi0lHh0tLS0tKy0tNy0tLi0tKyswLSstLSs3LS0tLS0rLS0tMC0rLS0tLS0tLSstLS0tKy0tLf/AABEIAOgA2gMBIgACEQEDEQH/xAAcAAEAAgIDAQAAAAAAAAAAAAAABgcFCAEDBAL/xABOEAABAwICBQcHCAYIBQUAAAABAAIDBBEFIQYHEjFBEyJRYXGBkRQXMlJU0dIIFRYjQpOhsTVyc5LBwjM0U2J0orKzJCVD4eJEg6PD8P/EABsBAQABBQEAAAAAAAAAAAAAAAAEAQIDBQYH/8QAMxEAAgEDAQQJAgYDAQAAAAAAAAECAwQRIQUSEzEGFBYiQVFSYXGRoTKxwdHh8CVCgSP/2gAMAwEAAhEDEQA/ALxREQBERAEREAREQBERAERfLigPpcXVF6xtZs75n0tC8sjYS10jfSe4b9k8GgqD0Wl2IQu5RlVNtXvznl4PaHEgoVwbWooRq001GKxESANnjttgbnDg8DoPHrU3QoEREAREQBERAEREAREQBERAEREAREQBERAEREAREQBQPWzpT5BSGON1pprsZbe0faf3D8SppUztjY6R5DWtBLidwAFyStXtONInYjVyTm+x6MTehgJt3negMDdcrmNhcQ0C5JAAG8kmwAWdxrQ6soohNMwBhIuWu2i0ncHAbljnVpwkoykk3y9y5Js6tDtIHYdVx1Db7IOzIB9ph9IdvEdi2koaps0bJYyHMe0FpHEELUFXPqO0q2muw6V2bbuhJ4t3uZ3bwshRlwIuAuUKBERAEREAREQBERAEREAREQBERAEREAREQBEWMx/Fo6KCSolPNY2/aeDR1koCuNd2lXJxtoInc+QXltwZwb3n8lSa9mM4pJWTSVEpu57iT0DoaOwLrwyhfUSshjF3PcAB28T1DerZSUU5PkiqJxql0d5eU1kg+riNmX+1Jbf2AK2sUoWVUT4JBdr2kHv3EdYNj3LqwLCmUcEdPHua21+l3EntKyC822ltCVxcupF6L8PtgnU4JRwa0Y3hb6OaSnk3tda/rDeCO0LrwuvfSzRzxGzmODmnrHA9R3HtVs62tHOXiFZGPrIhZ9vtR9PaFTa7vZl6rqgp+PJ/P91Ik4bssG2GjONMrqaOpj3PbmOLXDe09d1l1QOpbSnyaoNFK76uc8y5ybJ/5D8Qr9BWwMZyiIgCIiAIiIAiIgCIiAIiIAiIgCIiAIiIDgqiddulPLzChid9XEbyW+1JbJvcPxVoafaSNw2kfPltnmxNPF5GXcBn3LWGaUvcXuJLnEuJO8km5J70Ko+VbOqDRzYaa6Qc512xX4N4v7z+Sr3RPBHV9SyAZNObz0MG89vALYmmp2xMbGwBrWgBoHQBZcx0i2hwqfAg9Zc/j+TPQhl7zO9FwuVwhMOuSMOBaQCCCCDuIO8Fa+acaPnD6p0YB2Hc6I9LSd3aDl3BbCqL6wtHfL6U7AvLHd0fScs294/Jb3Yd/wBWr7sn3ZaP9GYa0MooSN5aQ4Egg3BGRBG4g9K2Z1daTNxKkZISOVZzJR/eA9LsIzWshUt1Z6T/ADdVtLj9TJZkvQLnJ/cfzK9FITNmkXXG/aFwuxCgREQBERAEREAREQBERAEREAREQBfLjZfSr7W9pV5FS8jG6004LRbe1m5z+o8B1lAVZrT0n+cKstY68MN2x9BN+c/xy7lDEUt1b6OeXVQc8Xiis599xN+a3xF+5YbivChTlUnySLoxy8IsbVjo75HTcq8WlmAcb72t3tb+N1MguN3UoZjOsBjJTTUEL6yfcRF6DT/eeAvOXTuNpV5ShHLf0X/SdmNOOpNVwoRBR6S1XOJpaRvqkbbh25O/ML0yaO6QgXbX0xPQYrDx2Sp66MXTWd6P1LOsRJfdLKAy43jVBnXUTZ4xvkpjmB6xb/2CkujmktNiDNunfcj0mHJ7f1mqBebIurRb046ea1X8F0asZciqdaejvktRy8YtHMSctzX/AGh1X3hQhbIaTYM2up5Kd2W0LtPquGbT4/mtdaymdC98TxZ7HEOB6QV1+w7/AKzQ3JPvR0+V4Mj1YbrL51N6VeV03ksrrywAAX3uj3NPWRuPcrHWp+imOvw+qjqWZ7Js4esw+kPDd1hbTYfWsnjZNGQWvAc0joIut6YGetERAEREAREQBERAEREAREQBERAeasqmwsdK8hrGAucTuAGZWrumWkDsSq5Kh1w0m0bTwYPRHbxKszXhpVsNGHQu5zgHTEcG35rO85nqCpdCqPuKIvcGNBLnEAAbySbADrWwuhmAigpWRZbZ50hHF539w3dyrzVFo5ysprZW8yM2jv8AafbN3d+atHHq7yammntfk43OHaASPxXHbfvHWqxtKb8Vn5fJEqlHC3mRPGKifF6t2GUjjHBF/W5m7/2TOs53/wCysLR7R2mw+MRU0YYOJ+049LnbyVC9UL44aaKMm9RVNfVSH+7t7IufBWYuntLWnbUlTguXP3fmRpycnliyWXKKUWnwQoBploKHu8uw60FXHdw2Mmy23seNxJ3XVhLy19QIo3ykEhjS4gcQATl15K1pSWGtAQ3RDSBuIU4ktsSNJZKzix7d47DwUF1waOWLa6IZGzZrdP2X/wAD3LK4JUsjxlzoP6Cvp2zt4WcN5t07/FTmvo2TxvhkF2PaQR1EfmuGuP8AF7R3ofheuPZ81/wmR/8ASGprErh1HaUelh8rul8N/wDMz+I71WGkOEvoqiSnfvacj0sObSO5eXDq19PIyaI2cxwc09h/JdxCcZxUo8nqRWjb4LlYTRPHGV9LHUs+0OcPVcMnA9hWbV5aEREAREQBERAEREAREQBYnSTGY6GnkqZTkxu7iXHINHWSsoSqF106U+UTiiid9XCbvtudJ/HZ/MoCv8WxCSqmknlN3PcXOPbwHUBYLnCMOfVzMgjF3PIA6ulx6gF41b+qLRzkozWyDnyC0YPBl/S7yoG0b2NrQdR8+S+TJCO88E5wfDWUkLIIxzWAAdJPFx6ybrx6ZwOkoaljRdzoX2HYLrMrh7b5HPq6V5vTuJKuqstXnP3JzWmCrtHqx0NTglQwjk5qc0z7dLSbjtvbwV4XVCYY10OJUuElriIax88ZO7knNLgB2ZrD6zNYVZLWyxU8z4YoXFjRG4t2i3IuJG/Neq05KcVKPJrJrmsaGyl1wXKhdUmsirkqo6KreZmSXDHOsXtcASLniDZWdrL0pOFUTqhjQ55cGRg7tpwOZ7Bc9yuKEs2lFNZ+Kmlwypkb6RZsDqLzs37rrXKq09xSV5lNZMDe9muLWjsaMlaWJY/JimjUk8g2pI3MEhFhcskadq3C4KA68GonMxDDIvtQ0G1J1bd7A+Ks1QfV441b6jE3NLRNsxwg8IowB+J/JTe68+6RV1Uu3GP+qx+5OoLECCa19HPKIPKY23khBvbe6PeR2g5+KpRbSOG0Nki4PA8VQGn2j3kFU5rR9XJz4j1E5t7QfwW26N7Q3ou3m9VrH48UYq8Md4kGprSnySp8kkdaKci1zk2Tge/ce5bBXWnLXbOYyPSOC2W1Z6T/ADjSNc4/Wx2ZKOkgZO7CF1ZHZMUREKBERAEREAREQBEXw99sygItrE0mGG0jpARyj+ZEP7xHpW6AM+5ayyPLiSSSSSSTxJzJUt1m6T/ONW4sP1MV2RdBsc395H4KIoVRm9DsBNfVMhz2BzpD0NB/M7gth4YQxoY0ANaAABuAAsAFFdW2jvkVKHvFpZbOf0gfZb3DPtKloXnm3L/rNfci+7HRe78WTaMN2OSvdYWJ1T6ylwyjmMLpgS54vcbw0X3gZG6+tFtKpqR/zfjF452m0cz/AEJRfLn7r9B48VHvn/k8YmqainmnniJipIY22Gzzhtl3YT+8VnsW09bI3k8awl7IXbnkcoGk8dwsexdLS2ZbSs4UJ43ms5WM5815kd1JKTaPYNgaRwOfbnUrtg9Ludu67XVV60dF56Kume5jjFK9z43gHZIcb7N+BB4KaYjoM2rYytwOvMnI86OJ7yTGfSs1xzb2OWY0G1sMqSykxRjWSOsGykcx/AEg+iSeO5be1o8ClGnnO6sGKTy8kS1QaMuhe7GKwGKnp2uc0vBBc6xuQOgC/eVmsQ03g0ljlwzkuQkedqle5wIe9mYa7Lmki44qXa8RL81PEAOzts29kf8ATv1cL2VB6L0FU2spXxxSXMrCw7JzAeLkG24LOUMfX4PUQTGCWF7ZAbbOybk9XT3K+cBwA4fo7UMqxsOfFLI9p3tLhZjT15DvU90kxmloIvKaohoaMja7ifVbxJKp2uxqv0rmNJT2p6Vo23bV7uaDYOd62Y3DJASXQ/FYqHCKZ9S7Z5nNb9p13EhrW7yTfgo5U41idNV0tXVPdFDVyljad32IgWgFw4OO1fpXvNbhmDSMjiEmJ1zQGtz2xHYWs37LAOgAlYvWDpPLX0wZW0E9LLGduCQAvG36pyFgenqWopbMt4TqSm05VM8/BPyX6mV1JNLHgXAo1p7o/wCX0rmtH1jOfEesDNvYQsjoxUyTUkEkwtI6NpeCLZ26OF1lFwEZztLjMXrF/kTMKUTVpw2TYixGVjw7VKNXOkxw6rY9x+qk5ko6icndoP4LJ619HPJ5xVRj6uY8625snHuIz8VA16ba3ELmlGpDx/rRBlHdeDcGGQOAcDcHMEbiOBXcqy1L6VeU05o5XfWQAbN97otw7wcuyys1SSwIiIAiIgCIiAKuNcelPkdN5PE60s4Iy3tj3Od1X3d6ntfWMgjfNIQ1rGlzieAAWrOlmPPxCqkqX3AcbMHqsHoj39qFUYhTLVjo55ZU8q9t4oSHO6C77LPHMqI08DpHtjYC5ziA0DpJtZbEaJ4I2gpmQCxdveel53n+HctJt2/6tQ3YvvS0XsvFmWlDeZmrLlEXnBOPjYF9q2e6/V0XXzNC14LXgOaRYtIBBHQQV81NQ2Jpke5rGNzcXEAAdJJWKpNLcPmBLKqEgb7vDbAcbG2Sl06Vea34JvHis6FjcVoyNY7q8YzaqsNkkpJQ1xIYeY7Im2yDldQatwFs9Jh9UWFzXRyQSlu9kjHPLXkcTa+XHZU/r9YTJXmnw2CSsk/uAiMcM3dCx+gVNtsqsCxBvITF3LwgEc3as68Z4lrrHxXe7E63wX1nPhjPP9/qQ6u7nunm0a0mxSjhDA2OupgWMbtO2JGh8pjYx4dnckbiMslIajWBWgFseGAPbOKbnTN2WyuF9nIbrcVBtJcJnoSW10UwO0wirpiQ2W02258rRlthpyuN4WLkr6V7nBtRXy7Va1+wL7T49gDlMh/SXyv0LdGI79Lpamsc6bEXcpIGbUVPATsRNdtt2nOGQIcBkczdZei0SmdVx0Mc76cMo4/KSwnacXOLizxd+Cz2hWi74x5XVxilpYmh/JPN3zPZtETTE5jf6PEgLA4TpbVNqqrFTRyS0s7w3baDdjI7htuqyj3fF4MuD+PGhWGM6ljaO6L0uHt2aeMAn0nnN7u129ZktB3rAYVpph9TGZGVDGgDnCQhjm9ocshheOU1VfyeZkmz6QaQSO7fbrXm1xSu3OU6qllc28/mT4uHJGRAXKItcZDF6QYQytp5Kd+5wy6nDNrh3rXTEKN8Ej4ZBZzHEOHWP4cVs8qv1waOXa2ujGYs2a3R9l/duPauo6O7Q4dTgTekuXs/5I9aGVkrzRrGn0FTFUx72uzF/Saci091/wAFtLhNeyphjniddr2hzT1Hp61qQrb1H6U7Ljh0rsjd0N/W+0zv3jsK7oiMutFwCuUKBERAFwVysLpTjjKCmkqZNzRkPWcfRaO9AVrrw0pybh0TszZ01uje1n8T3KnF6cRrn1Er5pXXe9xc49Z/hwHUF3YFhb6ydlPHvcbX6BxceoBWzmoRcpckVSyTvVDo5tvNdKOa27Yr8XcXdwyHWrcXkwuhZTRMgjFmsaAO7eT1nf3r1rzHad7K6rufhyXwT6cN2ODlERa0yEV1kYJJXUMkURs9pDwODtkeie3+CwWBs0dqaBlXUwQRuiaGysBLXB4ytstILr2uO1WNZQjEtV+H1E/lBD2XdtOY0gMcb33Wyv1Lqti7ZpW1N063LmsL6ojVqTbyjHYbjFfXN5PBqeOgpMwJnNG24DK7R/8Au1c1mrN2z5THWTOrmkObM85Fw+zbgFYcMTWNDGNDWtAAaBYADKwA3Bfaw3PSO5nUzS7sU+Xn8lY0I41IThus801qbG4HwyjLlA3ajkG7ay/gstUaysEhG2yRr3H7MUZLj+CzNXRxTDZmjZI3oe1rh+IXjo9HqOA7UVNC12+4jaCOw2yWyp9Kae536b3vZ6Fjt3nRkbq2VeP28oa+koeEd7SzHg5/qtvnZeSHRzFMJH/LKgTwC5NNOBxzIaek9ysMItZLpHdOrvxwl5eH7mTq8cYK5wWLBMZkdHV0gpaxh+sjuY9q28tsRddmieCUxxKapoGCKmgaYG7JJEsn23ZnMDd2rM6V6CUmJPbLLtskbltRkAuA4OuDft3rOYThkVLEyCBoaxosAPxJPEkqff8ASCnVtN2msSksP28yyFFqWXyPciIuNJRwuirpmzMdE8AtcCHA9BC9CK6E3F5QNbdKMFdQ1L6d2YBuw+s05tPhketeCjq3wvZLG4texwc0jpBV0a0tHPK6fl4xeSEE5byze5vdvVIr07ZV6ru3U/8AZaMgVIbssG1GhuPsxCljqG7yLPHqvGTh4rPrXbU/pV5FU8hI60U5Az3Nk3Nd1A7j2rYgLZGI5REQHBVAa59J/KakUkbvq4N9jk6QjM9wNu26v4rVfTnDH0tdPHIMzI54PAteS4Edxt3IVRglMNWeO09DUPdUc1rmbIfYnZN+Ns7HpUQXCw3FGNenKnPkyqeHk2A+nmG+0t8H+5Pp7hvtLfB/uWv65Wg7MW3qkZuPIv8A+nuG+0t8H+5Pp5hvtLfB/uVAInZi29UvsOPIv/6eYb7S3wf7lz9PMN9pb4P9y1/ROzFt6pDjyL/+nmG+0t8H+5Pp5hvtLfB/uVAInZi29Uhx5F//AE8w32lvg/3J9PMN9pb4P9yoBE7MW3ql9hx5F/8A08w32lvg/wBy5+nmG+0t8H+5a/onZi29Uhx5F/8A08w32lvg/wByfTzDfaW+D/cqAROzFt6pfYceRf8A9PMN9pb4P9yfT3DfaW+D/cqAROzFt6pDjyL/APp7hvtLfB/uT6eYb7S3wf7lQC4TsxbeqQ48i/J9P8Na0nlw6w9ENcSeqxFlRFVIHyPe0WDnOIHQCSQPArrRbPZ+zaVlvcNt58yyU3LmGlbJ6rdJDiFE1zzeSI8nIekgCzu8LWsq8NQlC5lNNMQQ2SQBvXsjM+OS2RjZa6IiFAolpvoTT4qwbZLJW+hK0ZgeqRxHUpaiApzzHD20/dD408xw9tP3Q+NTfTXTqlwgxipEh5Ta2eTaD6Nr3uR0qNefPC/UqP3G/EgMb5jh7afuh8aeY4e2n7ofGsxBrswlxzMzf1o/cSpvgmN01dGJqWVsjDxad3U4bwe1AVh5jh7afuR8aeY4e2n7ofGp/pnpfT4TGyWoDy17tkbADjexOdyMslEvPnhfqVH7jfiQGN8xw9tP3Q+NPMcPbT90PjWS8+eF+pUfuN+JezBdb+HVk8dPG2fbkcGt2mNAuek7SAwPmOHtp+6Hxp5jh7afuh8asTS7SeDC4PKKgOLNpreYA43N7ZEjLJQ3z54X6lR+434kBjfMcPbT90PjTzHD20/dD41km68cLP2agdsbf4OUg0d1j4bXvEUM9pDuZICwk9DdrInqBQEN8xw9tP3Q+NPMcPbT90PjVwkquXa5MOExp9ifbD+T9Bttra2d+1uugMJ5jh7afuR8aeY4e2n7kfGrhBWJ0g0ipcOj5WqlawcL5ucehrRmSgK08xw9tP3Q+NPMcPbT90PjXqq9e2HtdZkM7x62yxoPYC6692Da6MMqHBkhkgJ4ytGz+80m3fZAYfzHD20/dD408xw9tP3Q+NW5BM2Roexwc1wBBabgjpBC7kBTvmOHtp+6Hxp5jh7afuh8amulGsPD8NJZPLeQf9OMbbh2gZN7yFEfPzQ7X9XqLdNo7+G0gPml1IxhzTJVOewHnNEYaXDoB2slaeHUMdPG2GJoaxgAaBwAUd0W1hYfiR2IJbP/ALOTmO7gfS7lLUAREQBERAUX8pX0qPsl/kWD1Xas6bF6Z9RNLKxzZCwBmzawaDfMHpWb+Ur6VH2S/wAixmqbWNR4TSvgqRKXOlLxsNDhYtaN5IzyQHt0s1JNp6eSekne90bS4skDec0C52XNtY26lFNTWOvpMSijDjyc55N7eBJ9E26QfzKmml+uuCamkhooZA+Rrmbcmy0NBFi4AE3NlC9TWCSVWJRPa08nAeUkdbIWHNF+kmyAsf5R/wDVKf8AbH/QVAtVGr+DGWzmeSSMxFgGxs57QcTe4PQp78o/+qU/7Y/6Cqp0J09qcHEjadkTuVLS7lA4+iCBaxHSgLY8wlD7TUf/AB/CvdgOpmkoqiKpZPO50Tg4B2xYkcDZqgHn2xL+ypv3X/Gpbqx1n1mK1vks7IWs5NzrsDgbtItvccs0BkvlBfosfto/ycqp1VaEQ4zJMyaR7BG1pBZs53JGdwVa3yg/0WP20f5OVP6t9OfmV8r+R5XlGtFtvZtY3vuN0BaDtQlFbKpqL/8At/Cqf010bkwisNOX7WzsvjeOabHNptfIgj8FZbtf5tlRC/XL/wCKrvEqit0grjI2Mukks0NYDssaMhcncBe5KA2P1d4s+tw2nqJDd5js89JaS0k9tr961il/SR/xR/3VtTojggw+ihpAb8myxI4uObiO8larS/pI/wCKP+6gNsscxRlHTSVMvoxsLj123AdZOS1Xrausx+uG98srrRtvzWNzNh0NAzJV4a+qkswqw3PljaezN38qgfydaRrqyeUi5jiAb1bTsyPBASjB9RNI1g8qmlfJbPky1jQeoEEnxUN1laqjhkflVK90sIID2vA22XNgbj0hfqyWwmL4kykhkqJbhkbS51hc2HQFBH65cHcLF0h7YigI3qAxarbylHLHLyOztxOc12y03s5gcRax3gdSl+t7S84XSfVG08xLIz6otdz+4busrv0d1l4dXTspacvMj77ILC0c1tzc9gVYfKNqSaynj4Nh2h2ueQf9KAiOg2h9RjdQ8B5a1vOmmddxzP8AmcVbvmLw3YtytRtW9LaZv/V2bL0fJ/pGswzlAOdJK8k/q2aB+H4qz0Bqbp3obUYJO3nksJvDM27TcHcbei4K89UGl7sTpCJjeeEhkh9YEXa89ZG/rC8evyja/Cy8jOORjmntOyfzUD+TpUkVs8V+a6G5HW14APg4oDYdERAEREBRfylfSo+yX+RYjVXq2pMXpXzzyStc2UsAjLQLBrTc3aelZf5Sg51H2S/yLPfJ1H/L5f8AEO/0MQHZT6jMMabufUP6i9oH4NBU9wLAaagjENLE2NnQN5PS47ye1ZVEBUHyj/6pT/tv5CsJ8n3CaapZVeUQxybLo9nlGNfa4de1ws38o4f8JT/tj/oKqLRPTSswoSNpC0coQXbTNr0QQLeKA2h+ieH+x0/3UfuXfQ4DSU7tuGnhjdYjaZGxpsd4uBuWu/nmxf14/ugvbgutzFZqiGJ749l8rGu+rAyLgDnwyQFgfKD/AEWP20f5OVeajtG6TEJaltXE2UNYwtDi4WJcb2sVYfygc8LH7aP8nKJfJuH19V+zZ/qKA6NberCOij8toGkRtI5WO5dsD12k52vvF1xqY0/EEjMPqtgRvsIpA0NIdwY8gZg9JV+VVO2Vjo3tBa4EOBFwQRYghaqayNEH4TWOY0HkX86F3Vf0b9IOXggNsXbj2LTuX9In/Ff/AGrYTVHpj85UYjkP/EQjZkvvcPsv7xv61r5K0/OJy/8AVH/dQGw2ubCzVYVLsi7otmW36vpf5SfBVHqLxxtJiPJyENbUMMYJyG3cFmfXmO9bKSRB7C1wBBFiDmCCLEELW3WLqyqMPkdPSMfJTk7QLAS6LjZwGdhwKA2Gx/CxW00tM5xa2VhYSN4BG8XVO6S6l6ajpZqltTK50UbngENsSBcA+CieEa3cVpWCIvZKBkDK27gOsggnvWLx/TbE8WIifI5zXHKKJpDSeHNGbu9Ae7Ul+mKfsl/2nKWfKPw5wlpqm3NLHRnqIO0M+8+C7NT2rqsp6qPEKlvJNY12zG703FzS3MfZGfHNWxpno1FidK+mlyvmxwzLHjc4ICvvk8Y4x9LJRE/WRvLwOljrZjsIN+0K37rUjFsExHAqkPIfE5h+rlZfYcOo7rEbwVnvPViuxsXhva23sc7tte34ICe/KFxxjKRlGHDlJXhxHEMZnc9F3Wt3qP8AyccNcZqmqtzWsbGOtzjtH8APFQXDMGxLHqkus+V7iNuWS4YwdbrWAHQFsvoVozFhdKymjztm924ved7j/DsQEgREQBERAeaopI5LcoxrrbtoA27Lr6p6dkYsxrWjoaAPyXKIDuREQHnnpo5Mnta627aANvFdXzXT/wBjH+433IiAfNdP/Yx/uN9yNwuAG4ijB/Ub7kRAd09OyQWe0OHQ4AjwK+YKSOP+jY1t/VaBfwREB6V56ikjkttsa627aANvFEQHzDRRRm7GNad3NaB+S+PmyC9+Sjve99lu/p3IiA9i4IREBi6rR2ilO1LTQvJ4ujYT42XfQ4RTU/8AQwxR/qMa38guUQHtXKIgOmaBrxsvaHA7wQCPxWM+i1Be/kkF+nkme5EQGShgYwBrGhoG4AADwC70RAFxdEQ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75785" name="Picture 9"/>
          <p:cNvPicPr>
            <a:picLocks noChangeAspect="1" noChangeArrowheads="1"/>
          </p:cNvPicPr>
          <p:nvPr/>
        </p:nvPicPr>
        <p:blipFill>
          <a:blip r:embed="rId4" cstate="print"/>
          <a:srcRect/>
          <a:stretch>
            <a:fillRect/>
          </a:stretch>
        </p:blipFill>
        <p:spPr bwMode="auto">
          <a:xfrm>
            <a:off x="7520287" y="1124744"/>
            <a:ext cx="1588217" cy="1152128"/>
          </a:xfrm>
          <a:prstGeom prst="rect">
            <a:avLst/>
          </a:prstGeom>
          <a:noFill/>
          <a:ln w="9525">
            <a:noFill/>
            <a:miter lim="800000"/>
            <a:headEnd/>
            <a:tailEnd/>
          </a:ln>
        </p:spPr>
      </p:pic>
      <p:sp>
        <p:nvSpPr>
          <p:cNvPr id="13"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876256" y="5681297"/>
            <a:ext cx="2141946" cy="912772"/>
          </a:xfrm>
          <a:prstGeom prst="rect">
            <a:avLst/>
          </a:prstGeom>
          <a:noFill/>
        </p:spPr>
      </p:pic>
      <p:sp>
        <p:nvSpPr>
          <p:cNvPr id="6" name="Retângulo 5"/>
          <p:cNvSpPr/>
          <p:nvPr/>
        </p:nvSpPr>
        <p:spPr>
          <a:xfrm>
            <a:off x="0" y="1131709"/>
            <a:ext cx="9144000" cy="4524315"/>
          </a:xfrm>
          <a:prstGeom prst="rect">
            <a:avLst/>
          </a:prstGeom>
        </p:spPr>
        <p:txBody>
          <a:bodyPr wrap="square">
            <a:spAutoFit/>
          </a:bodyPr>
          <a:lstStyle/>
          <a:p>
            <a:pPr algn="just"/>
            <a:r>
              <a:rPr lang="pt-BR" b="1" dirty="0" smtClean="0">
                <a:solidFill>
                  <a:schemeClr val="accent2"/>
                </a:solidFill>
                <a:effectLst>
                  <a:outerShdw blurRad="38100" dist="38100" dir="2700000" algn="tl">
                    <a:srgbClr val="000000">
                      <a:alpha val="43137"/>
                    </a:srgbClr>
                  </a:outerShdw>
                </a:effectLst>
              </a:rPr>
              <a:t>2.3- Adicional Noturno </a:t>
            </a:r>
          </a:p>
          <a:p>
            <a:pPr algn="just"/>
            <a:endParaRPr lang="pt-BR" dirty="0" smtClean="0"/>
          </a:p>
          <a:p>
            <a:pPr algn="just"/>
            <a:r>
              <a:rPr lang="pt-BR" b="1" dirty="0" smtClean="0"/>
              <a:t>– ART 73 da CLT</a:t>
            </a:r>
            <a:endParaRPr lang="pt-BR" dirty="0" smtClean="0"/>
          </a:p>
          <a:p>
            <a:pPr algn="just"/>
            <a:endParaRPr lang="pt-BR" dirty="0" smtClean="0"/>
          </a:p>
          <a:p>
            <a:pPr algn="just"/>
            <a:r>
              <a:rPr lang="pt-BR" dirty="0" smtClean="0"/>
              <a:t>O empregado que trabalhar no período noturno, ou seja, aquele compreendido entre as 22:00 horas de um dia as 5:00 horas do dia seguinte, fará jus ao adicional de no mínimo 20% sobre o salário hora diurno. </a:t>
            </a:r>
          </a:p>
          <a:p>
            <a:pPr algn="just"/>
            <a:endParaRPr lang="pt-BR" dirty="0" smtClean="0"/>
          </a:p>
          <a:p>
            <a:pPr algn="just"/>
            <a:r>
              <a:rPr lang="pt-BR" dirty="0" smtClean="0"/>
              <a:t>A hora do trabalho noturno é de 52 minutos e 30 segundos, portanto se o empregado trabalha das 22:00 horas às 5:00 horas, terá de efetivo trabalho 7 ( sete) horas normais (60 minutos), devendo perceber o equivalente a 8 (oito) horas. </a:t>
            </a:r>
          </a:p>
          <a:p>
            <a:pPr algn="just"/>
            <a:endParaRPr lang="pt-BR" dirty="0" smtClean="0"/>
          </a:p>
          <a:p>
            <a:pPr algn="just"/>
            <a:r>
              <a:rPr lang="pt-BR" dirty="0" smtClean="0"/>
              <a:t>O adicional noturno pode ser lançado através dos eventos: </a:t>
            </a:r>
          </a:p>
          <a:p>
            <a:pPr algn="just"/>
            <a:endParaRPr lang="pt-BR" dirty="0" smtClean="0"/>
          </a:p>
          <a:p>
            <a:pPr lvl="1" algn="just">
              <a:buFont typeface="Wingdings" pitchFamily="2" charset="2"/>
              <a:buChar char="ü"/>
            </a:pPr>
            <a:r>
              <a:rPr lang="pt-BR" dirty="0" smtClean="0"/>
              <a:t>2- Horas Noturnas</a:t>
            </a:r>
          </a:p>
          <a:p>
            <a:pPr lvl="2" algn="just">
              <a:buFont typeface="Wingdings" pitchFamily="2" charset="2"/>
              <a:buChar char="ü"/>
            </a:pPr>
            <a:r>
              <a:rPr lang="pt-BR" dirty="0" smtClean="0"/>
              <a:t>Esse também já será calculada o valor do Reflexo adicional Noturno DSR.</a:t>
            </a:r>
            <a:endParaRPr lang="pt-BR" dirty="0"/>
          </a:p>
        </p:txBody>
      </p:sp>
      <p:pic>
        <p:nvPicPr>
          <p:cNvPr id="74754" name="Picture 2" descr="http://www.certidoes.blog.br/calculo/wp-content/uploads/2013/10/C%C3%A1lculo-Adicional-Noturno.jpg?3baa79"/>
          <p:cNvPicPr>
            <a:picLocks noChangeAspect="1" noChangeArrowheads="1"/>
          </p:cNvPicPr>
          <p:nvPr/>
        </p:nvPicPr>
        <p:blipFill>
          <a:blip r:embed="rId4" cstate="print"/>
          <a:srcRect/>
          <a:stretch>
            <a:fillRect/>
          </a:stretch>
        </p:blipFill>
        <p:spPr bwMode="auto">
          <a:xfrm>
            <a:off x="7812360" y="1124744"/>
            <a:ext cx="1259632" cy="1157355"/>
          </a:xfrm>
          <a:prstGeom prst="rect">
            <a:avLst/>
          </a:prstGeom>
          <a:noFill/>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732240" y="26894"/>
            <a:ext cx="2357970" cy="1004829"/>
          </a:xfrm>
          <a:prstGeom prst="rect">
            <a:avLst/>
          </a:prstGeom>
          <a:noFill/>
        </p:spPr>
      </p:pic>
      <p:sp>
        <p:nvSpPr>
          <p:cNvPr id="6" name="Retângulo 5"/>
          <p:cNvSpPr/>
          <p:nvPr/>
        </p:nvSpPr>
        <p:spPr>
          <a:xfrm>
            <a:off x="0" y="1124744"/>
            <a:ext cx="9144000" cy="4524315"/>
          </a:xfrm>
          <a:prstGeom prst="rect">
            <a:avLst/>
          </a:prstGeom>
        </p:spPr>
        <p:txBody>
          <a:bodyPr wrap="square">
            <a:spAutoFit/>
          </a:bodyPr>
          <a:lstStyle/>
          <a:p>
            <a:r>
              <a:rPr lang="pt-BR" b="1" dirty="0" smtClean="0">
                <a:solidFill>
                  <a:schemeClr val="accent2"/>
                </a:solidFill>
                <a:effectLst>
                  <a:outerShdw blurRad="38100" dist="38100" dir="2700000" algn="tl">
                    <a:srgbClr val="000000">
                      <a:alpha val="43137"/>
                    </a:srgbClr>
                  </a:outerShdw>
                </a:effectLst>
              </a:rPr>
              <a:t>2.4- Horas Extras:</a:t>
            </a:r>
          </a:p>
          <a:p>
            <a:endParaRPr lang="pt-BR" b="1" dirty="0" smtClean="0"/>
          </a:p>
          <a:p>
            <a:pPr algn="just"/>
            <a:r>
              <a:rPr lang="pt-BR" dirty="0" smtClean="0"/>
              <a:t> </a:t>
            </a:r>
            <a:r>
              <a:rPr lang="pt-BR" b="1" dirty="0" smtClean="0"/>
              <a:t>– ART 59 da CLT</a:t>
            </a:r>
          </a:p>
          <a:p>
            <a:pPr algn="just"/>
            <a:endParaRPr lang="pt-BR" b="1" dirty="0" smtClean="0"/>
          </a:p>
          <a:p>
            <a:pPr algn="just"/>
            <a:r>
              <a:rPr lang="pt-BR" dirty="0" smtClean="0"/>
              <a:t>Se o trabalhador em horas suplementares, através de acordo de prorrogação de horas as mesmas serão pagas com o adicional de no mínimo 50% sobre o valor da hora normal. </a:t>
            </a:r>
          </a:p>
          <a:p>
            <a:pPr algn="just"/>
            <a:endParaRPr lang="pt-BR" dirty="0" smtClean="0"/>
          </a:p>
          <a:p>
            <a:pPr algn="just"/>
            <a:r>
              <a:rPr lang="pt-BR" dirty="0" smtClean="0"/>
              <a:t>Ressaltamos a possibilidade da existência de percentual superior ao fixado pela constituição federal, através do contrato individual de trabalho, acordo, convenção ou dissídio coletivo. </a:t>
            </a:r>
          </a:p>
          <a:p>
            <a:pPr algn="just"/>
            <a:endParaRPr lang="pt-BR" dirty="0" smtClean="0"/>
          </a:p>
          <a:p>
            <a:pPr algn="just"/>
            <a:r>
              <a:rPr lang="pt-BR" dirty="0" smtClean="0"/>
              <a:t>Para os lançamentos das horas extras devemos utilizar os eventos:</a:t>
            </a:r>
          </a:p>
          <a:p>
            <a:pPr algn="just"/>
            <a:endParaRPr lang="pt-BR" dirty="0" smtClean="0"/>
          </a:p>
          <a:p>
            <a:pPr lvl="1" algn="just">
              <a:buFont typeface="Wingdings" pitchFamily="2" charset="2"/>
              <a:buChar char="ü"/>
            </a:pPr>
            <a:r>
              <a:rPr lang="pt-BR" dirty="0" smtClean="0"/>
              <a:t>150-para hora extras a 50% e</a:t>
            </a:r>
          </a:p>
          <a:p>
            <a:pPr lvl="1" algn="just">
              <a:buFont typeface="Wingdings" pitchFamily="2" charset="2"/>
              <a:buChar char="ü"/>
            </a:pPr>
            <a:r>
              <a:rPr lang="pt-BR" dirty="0" smtClean="0"/>
              <a:t>200- para horas extras a 100%.</a:t>
            </a:r>
          </a:p>
        </p:txBody>
      </p:sp>
      <p:pic>
        <p:nvPicPr>
          <p:cNvPr id="72706" name="Picture 2" descr="http://www.bolsao.net/arquivos/noticia/1159/normal_1367347951.jpg"/>
          <p:cNvPicPr>
            <a:picLocks noChangeAspect="1" noChangeArrowheads="1"/>
          </p:cNvPicPr>
          <p:nvPr/>
        </p:nvPicPr>
        <p:blipFill>
          <a:blip r:embed="rId4" cstate="print"/>
          <a:srcRect/>
          <a:stretch>
            <a:fillRect/>
          </a:stretch>
        </p:blipFill>
        <p:spPr bwMode="auto">
          <a:xfrm>
            <a:off x="4283968" y="4869160"/>
            <a:ext cx="1771601" cy="1612778"/>
          </a:xfrm>
          <a:prstGeom prst="rect">
            <a:avLst/>
          </a:prstGeom>
          <a:noFill/>
        </p:spPr>
      </p:pic>
      <p:pic>
        <p:nvPicPr>
          <p:cNvPr id="9" name="Picture 2" descr="http://www.bolsao.net/arquivos/noticia/1159/normal_1367347951.jpg"/>
          <p:cNvPicPr>
            <a:picLocks noChangeAspect="1" noChangeArrowheads="1"/>
          </p:cNvPicPr>
          <p:nvPr/>
        </p:nvPicPr>
        <p:blipFill>
          <a:blip r:embed="rId5" cstate="print"/>
          <a:srcRect/>
          <a:stretch>
            <a:fillRect/>
          </a:stretch>
        </p:blipFill>
        <p:spPr bwMode="auto">
          <a:xfrm>
            <a:off x="7884368" y="1124744"/>
            <a:ext cx="1187624" cy="1081154"/>
          </a:xfrm>
          <a:prstGeom prst="rect">
            <a:avLst/>
          </a:prstGeom>
          <a:noFill/>
        </p:spPr>
      </p:pic>
      <p:sp>
        <p:nvSpPr>
          <p:cNvPr id="10"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4" name="Retângulo 3"/>
          <p:cNvSpPr/>
          <p:nvPr/>
        </p:nvSpPr>
        <p:spPr>
          <a:xfrm>
            <a:off x="3059832" y="179929"/>
            <a:ext cx="3299108" cy="584775"/>
          </a:xfrm>
          <a:prstGeom prst="rect">
            <a:avLst/>
          </a:prstGeom>
        </p:spPr>
        <p:txBody>
          <a:bodyPr wrap="none">
            <a:spAutoFit/>
          </a:bodyPr>
          <a:lstStyle/>
          <a:p>
            <a:r>
              <a:rPr lang="pt-BR" sz="32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Verbas Adicionais:</a:t>
            </a:r>
            <a:endParaRPr lang="pt-BR" sz="3200" b="1" dirty="0">
              <a:solidFill>
                <a:schemeClr val="bg1"/>
              </a:solidFill>
              <a:effectLst>
                <a:outerShdw blurRad="38100" dist="38100" dir="2700000" algn="tl">
                  <a:srgbClr val="000000">
                    <a:alpha val="43137"/>
                  </a:srgbClr>
                </a:outerShdw>
              </a:effectLst>
            </a:endParaRPr>
          </a:p>
        </p:txBody>
      </p:sp>
      <p:pic>
        <p:nvPicPr>
          <p:cNvPr id="8"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6660232" y="5589240"/>
            <a:ext cx="2357970" cy="1004829"/>
          </a:xfrm>
          <a:prstGeom prst="rect">
            <a:avLst/>
          </a:prstGeom>
          <a:noFill/>
        </p:spPr>
      </p:pic>
      <p:sp>
        <p:nvSpPr>
          <p:cNvPr id="6" name="Retângulo 5"/>
          <p:cNvSpPr/>
          <p:nvPr/>
        </p:nvSpPr>
        <p:spPr>
          <a:xfrm>
            <a:off x="107504" y="1196752"/>
            <a:ext cx="2146742" cy="369332"/>
          </a:xfrm>
          <a:prstGeom prst="rect">
            <a:avLst/>
          </a:prstGeom>
        </p:spPr>
        <p:txBody>
          <a:bodyPr wrap="none">
            <a:spAutoFit/>
          </a:bodyPr>
          <a:lstStyle/>
          <a:p>
            <a:r>
              <a:rPr lang="pt-BR" b="1" dirty="0" smtClean="0">
                <a:solidFill>
                  <a:schemeClr val="accent2"/>
                </a:solidFill>
                <a:effectLst>
                  <a:outerShdw blurRad="38100" dist="38100" dir="2700000" algn="tl">
                    <a:srgbClr val="000000">
                      <a:alpha val="43137"/>
                    </a:srgbClr>
                  </a:outerShdw>
                </a:effectLst>
              </a:rPr>
              <a:t>2.4- Horas Extras:</a:t>
            </a:r>
          </a:p>
        </p:txBody>
      </p:sp>
      <p:sp>
        <p:nvSpPr>
          <p:cNvPr id="7" name="Retângulo 6"/>
          <p:cNvSpPr/>
          <p:nvPr/>
        </p:nvSpPr>
        <p:spPr>
          <a:xfrm>
            <a:off x="0" y="2189763"/>
            <a:ext cx="9144000" cy="2031325"/>
          </a:xfrm>
          <a:prstGeom prst="rect">
            <a:avLst/>
          </a:prstGeom>
        </p:spPr>
        <p:txBody>
          <a:bodyPr wrap="square">
            <a:spAutoFit/>
          </a:bodyPr>
          <a:lstStyle/>
          <a:p>
            <a:pPr algn="just"/>
            <a:r>
              <a:rPr lang="pt-BR" dirty="0" smtClean="0"/>
              <a:t>Ressalto que a Constituição permite o extrapolamento da duração diária de 8 horas ou semanal de 44 horas, desde que mediante compensação de horários previsto em acordo ou convenção coletiva de trabalho, respeitando o limite máximo de 220 horas mensais.</a:t>
            </a:r>
          </a:p>
          <a:p>
            <a:pPr algn="just"/>
            <a:endParaRPr lang="pt-BR" dirty="0" smtClean="0"/>
          </a:p>
          <a:p>
            <a:pPr algn="just"/>
            <a:r>
              <a:rPr lang="pt-BR" dirty="0" smtClean="0"/>
              <a:t>Mais detalhamentos sobre os desdobramentos do cálculo de horas extras devem ser verificados no acordos coletivos.</a:t>
            </a:r>
            <a:endParaRPr lang="pt-BR" dirty="0"/>
          </a:p>
        </p:txBody>
      </p:sp>
      <p:pic>
        <p:nvPicPr>
          <p:cNvPr id="10" name="Picture 2" descr="http://www.bolsao.net/arquivos/noticia/1159/normal_1367347951.jpg"/>
          <p:cNvPicPr>
            <a:picLocks noChangeAspect="1" noChangeArrowheads="1"/>
          </p:cNvPicPr>
          <p:nvPr/>
        </p:nvPicPr>
        <p:blipFill>
          <a:blip r:embed="rId4" cstate="print"/>
          <a:srcRect/>
          <a:stretch>
            <a:fillRect/>
          </a:stretch>
        </p:blipFill>
        <p:spPr bwMode="auto">
          <a:xfrm>
            <a:off x="7884368" y="1124744"/>
            <a:ext cx="1187624" cy="1081154"/>
          </a:xfrm>
          <a:prstGeom prst="rect">
            <a:avLst/>
          </a:prstGeom>
          <a:noFill/>
        </p:spPr>
      </p:pic>
      <p:pic>
        <p:nvPicPr>
          <p:cNvPr id="71682" name="Picture 2" descr="http://www.calculoexato.net/wp-content/uploads/2015/08/calcular-hora-extra.png"/>
          <p:cNvPicPr>
            <a:picLocks noChangeAspect="1" noChangeArrowheads="1"/>
          </p:cNvPicPr>
          <p:nvPr/>
        </p:nvPicPr>
        <p:blipFill>
          <a:blip r:embed="rId5" cstate="print"/>
          <a:srcRect/>
          <a:stretch>
            <a:fillRect/>
          </a:stretch>
        </p:blipFill>
        <p:spPr bwMode="auto">
          <a:xfrm>
            <a:off x="1619200" y="4308167"/>
            <a:ext cx="4969024" cy="2080057"/>
          </a:xfrm>
          <a:prstGeom prst="rect">
            <a:avLst/>
          </a:prstGeom>
          <a:noFill/>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6" name="Retângulo 5"/>
          <p:cNvSpPr/>
          <p:nvPr/>
        </p:nvSpPr>
        <p:spPr>
          <a:xfrm>
            <a:off x="72008" y="1297791"/>
            <a:ext cx="9036496" cy="3139321"/>
          </a:xfrm>
          <a:prstGeom prst="rect">
            <a:avLst/>
          </a:prstGeom>
        </p:spPr>
        <p:txBody>
          <a:bodyPr wrap="square">
            <a:spAutoFit/>
          </a:bodyPr>
          <a:lstStyle/>
          <a:p>
            <a:pPr algn="just"/>
            <a:r>
              <a:rPr lang="pt-BR" b="1" dirty="0" smtClean="0">
                <a:solidFill>
                  <a:schemeClr val="accent2"/>
                </a:solidFill>
                <a:effectLst>
                  <a:outerShdw blurRad="38100" dist="38100" dir="2700000" algn="tl">
                    <a:srgbClr val="000000">
                      <a:alpha val="43137"/>
                    </a:srgbClr>
                  </a:outerShdw>
                </a:effectLst>
              </a:rPr>
              <a:t>3. BENEFÍCIOS PREVIDENCIÁRIOS</a:t>
            </a:r>
          </a:p>
          <a:p>
            <a:pPr algn="just"/>
            <a:r>
              <a:rPr lang="pt-BR" dirty="0" smtClean="0"/>
              <a:t> </a:t>
            </a:r>
          </a:p>
          <a:p>
            <a:pPr algn="just"/>
            <a:r>
              <a:rPr lang="pt-BR" dirty="0" smtClean="0"/>
              <a:t>Alguns benefícios da Previdência Social são pagos aos segurados pelas empresas e, devido a essa condição, os empregadores devem efetuar na mesma competência o reembolso do valor pago, juntamente com os valores de contribuições previdenciárias a recolher na GFIP, ou na guia de GPS. </a:t>
            </a:r>
          </a:p>
          <a:p>
            <a:pPr algn="just"/>
            <a:r>
              <a:rPr lang="pt-BR" dirty="0" smtClean="0"/>
              <a:t> </a:t>
            </a:r>
          </a:p>
          <a:p>
            <a:pPr algn="just"/>
            <a:r>
              <a:rPr lang="pt-BR" dirty="0" smtClean="0"/>
              <a:t>Os benefícios salário-família e salário-maternidade são intermediados pelos empregadores, ou seja, os valores são pagos na folha de pagamento dos empregados e as empresas deverão deduzir ou solicitar o reembolso quando do recolhimento das contribuições sobre a folha de salário.</a:t>
            </a:r>
          </a:p>
        </p:txBody>
      </p:sp>
      <p:pic>
        <p:nvPicPr>
          <p:cNvPr id="70658" name="Picture 2" descr="http://zona8.com.br/rh/wp-content/uploads/2009/11/salariomaternidade.jpg"/>
          <p:cNvPicPr>
            <a:picLocks noChangeAspect="1" noChangeArrowheads="1"/>
          </p:cNvPicPr>
          <p:nvPr/>
        </p:nvPicPr>
        <p:blipFill>
          <a:blip r:embed="rId2" cstate="print"/>
          <a:srcRect/>
          <a:stretch>
            <a:fillRect/>
          </a:stretch>
        </p:blipFill>
        <p:spPr bwMode="auto">
          <a:xfrm>
            <a:off x="2627785" y="4364810"/>
            <a:ext cx="2088231" cy="2088526"/>
          </a:xfrm>
          <a:prstGeom prst="rect">
            <a:avLst/>
          </a:prstGeom>
          <a:noFill/>
        </p:spPr>
      </p:pic>
      <p:pic>
        <p:nvPicPr>
          <p:cNvPr id="70659" name="Picture 3"/>
          <p:cNvPicPr>
            <a:picLocks noChangeAspect="1" noChangeArrowheads="1"/>
          </p:cNvPicPr>
          <p:nvPr/>
        </p:nvPicPr>
        <p:blipFill>
          <a:blip r:embed="rId3" cstate="print"/>
          <a:srcRect/>
          <a:stretch>
            <a:fillRect/>
          </a:stretch>
        </p:blipFill>
        <p:spPr bwMode="auto">
          <a:xfrm>
            <a:off x="5724128" y="4243948"/>
            <a:ext cx="1944216" cy="2252845"/>
          </a:xfrm>
          <a:prstGeom prst="rect">
            <a:avLst/>
          </a:prstGeom>
          <a:noFill/>
          <a:ln w="9525">
            <a:noFill/>
            <a:miter lim="800000"/>
            <a:headEnd/>
            <a:tailEnd/>
          </a:ln>
        </p:spPr>
      </p:pic>
      <p:pic>
        <p:nvPicPr>
          <p:cNvPr id="70660" name="Picture 4"/>
          <p:cNvPicPr>
            <a:picLocks noChangeAspect="1" noChangeArrowheads="1"/>
          </p:cNvPicPr>
          <p:nvPr/>
        </p:nvPicPr>
        <p:blipFill>
          <a:blip r:embed="rId4" cstate="print"/>
          <a:srcRect/>
          <a:stretch>
            <a:fillRect/>
          </a:stretch>
        </p:blipFill>
        <p:spPr bwMode="auto">
          <a:xfrm>
            <a:off x="7236296" y="980729"/>
            <a:ext cx="1763688" cy="864096"/>
          </a:xfrm>
          <a:prstGeom prst="rect">
            <a:avLst/>
          </a:prstGeom>
          <a:noFill/>
          <a:ln w="9525">
            <a:noFill/>
            <a:miter lim="800000"/>
            <a:headEnd/>
            <a:tailEnd/>
          </a:ln>
        </p:spPr>
      </p:pic>
      <p:pic>
        <p:nvPicPr>
          <p:cNvPr id="10" name="Picture 1"/>
          <p:cNvPicPr>
            <a:picLocks noChangeAspect="1" noChangeArrowheads="1"/>
          </p:cNvPicPr>
          <p:nvPr/>
        </p:nvPicPr>
        <p:blipFill>
          <a:blip r:embed="rId5" cstate="print"/>
          <a:srcRect/>
          <a:stretch>
            <a:fillRect/>
          </a:stretch>
        </p:blipFill>
        <p:spPr bwMode="auto">
          <a:xfrm>
            <a:off x="175464" y="5013176"/>
            <a:ext cx="1804248" cy="1484210"/>
          </a:xfrm>
          <a:prstGeom prst="rect">
            <a:avLst/>
          </a:prstGeom>
          <a:noFill/>
          <a:ln w="9525">
            <a:noFill/>
            <a:miter lim="800000"/>
            <a:headEnd/>
            <a:tailEnd/>
          </a:ln>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6" name="Retângulo 5"/>
          <p:cNvSpPr/>
          <p:nvPr/>
        </p:nvSpPr>
        <p:spPr>
          <a:xfrm>
            <a:off x="0" y="1945863"/>
            <a:ext cx="9144000" cy="3139321"/>
          </a:xfrm>
          <a:prstGeom prst="rect">
            <a:avLst/>
          </a:prstGeom>
        </p:spPr>
        <p:txBody>
          <a:bodyPr wrap="square">
            <a:spAutoFit/>
          </a:bodyPr>
          <a:lstStyle/>
          <a:p>
            <a:pPr algn="just"/>
            <a:r>
              <a:rPr lang="pt-BR" dirty="0" smtClean="0"/>
              <a:t>Reembolso é o processo pelo qual a RFB (Receita Federal do Brasil) devolve a empresa ou equiparada os valores de quotas de salário-família e salário-maternidade pagos a segurados a seu serviço. E ele poderá ser efetuado mediante dedução no ato do pagamento das contribuições devidas à Previdência Social, correspondentes ao mês de competência do pagamento do benefício ao segurado, devendo ser declarado em GFIP. (Receita Federal do Brasil)</a:t>
            </a:r>
          </a:p>
          <a:p>
            <a:pPr algn="just"/>
            <a:r>
              <a:rPr lang="pt-BR" dirty="0" smtClean="0"/>
              <a:t> </a:t>
            </a:r>
          </a:p>
          <a:p>
            <a:pPr algn="just"/>
            <a:r>
              <a:rPr lang="pt-BR" dirty="0" smtClean="0"/>
              <a:t>Ressalta-se que, referente ao salário-maternidade, a dedução ou reembolso corresponde ao período anterior a 29 de novembro de 1999 e os benefícios requeridos a partir de 1º de setembro de 2003 (Instrução Normativa RFB nº 900, de 2008, artigo 30, § 1º).</a:t>
            </a:r>
            <a:endParaRPr lang="pt-BR" dirty="0"/>
          </a:p>
        </p:txBody>
      </p:sp>
      <p:sp>
        <p:nvSpPr>
          <p:cNvPr id="9" name="Retângulo 8"/>
          <p:cNvSpPr/>
          <p:nvPr/>
        </p:nvSpPr>
        <p:spPr>
          <a:xfrm>
            <a:off x="1458" y="1169569"/>
            <a:ext cx="4057521" cy="369332"/>
          </a:xfrm>
          <a:prstGeom prst="rect">
            <a:avLst/>
          </a:prstGeom>
        </p:spPr>
        <p:txBody>
          <a:bodyPr wrap="none">
            <a:spAutoFit/>
          </a:bodyPr>
          <a:lstStyle/>
          <a:p>
            <a:pPr algn="just"/>
            <a:r>
              <a:rPr lang="pt-BR" b="1" dirty="0" smtClean="0">
                <a:solidFill>
                  <a:schemeClr val="accent2"/>
                </a:solidFill>
                <a:effectLst>
                  <a:outerShdw blurRad="38100" dist="38100" dir="2700000" algn="tl">
                    <a:srgbClr val="000000">
                      <a:alpha val="43137"/>
                    </a:srgbClr>
                  </a:outerShdw>
                </a:effectLst>
              </a:rPr>
              <a:t>3. BENEFÍCIOS PREVIDENCIÁRIOS</a:t>
            </a:r>
          </a:p>
        </p:txBody>
      </p:sp>
      <p:pic>
        <p:nvPicPr>
          <p:cNvPr id="10" name="Picture 4"/>
          <p:cNvPicPr>
            <a:picLocks noChangeAspect="1" noChangeArrowheads="1"/>
          </p:cNvPicPr>
          <p:nvPr/>
        </p:nvPicPr>
        <p:blipFill>
          <a:blip r:embed="rId3" cstate="print"/>
          <a:srcRect/>
          <a:stretch>
            <a:fillRect/>
          </a:stretch>
        </p:blipFill>
        <p:spPr bwMode="auto">
          <a:xfrm>
            <a:off x="7308304" y="908720"/>
            <a:ext cx="1763688" cy="1018919"/>
          </a:xfrm>
          <a:prstGeom prst="rect">
            <a:avLst/>
          </a:prstGeom>
          <a:noFill/>
          <a:ln w="9525">
            <a:noFill/>
            <a:miter lim="800000"/>
            <a:headEnd/>
            <a:tailEnd/>
          </a:ln>
        </p:spPr>
      </p:pic>
      <p:pic>
        <p:nvPicPr>
          <p:cNvPr id="69633" name="Picture 1"/>
          <p:cNvPicPr>
            <a:picLocks noChangeAspect="1" noChangeArrowheads="1"/>
          </p:cNvPicPr>
          <p:nvPr/>
        </p:nvPicPr>
        <p:blipFill>
          <a:blip r:embed="rId4" cstate="print"/>
          <a:srcRect/>
          <a:stretch>
            <a:fillRect/>
          </a:stretch>
        </p:blipFill>
        <p:spPr bwMode="auto">
          <a:xfrm>
            <a:off x="2051720" y="4941168"/>
            <a:ext cx="2088232" cy="1477215"/>
          </a:xfrm>
          <a:prstGeom prst="rect">
            <a:avLst/>
          </a:prstGeom>
          <a:noFill/>
          <a:ln w="9525">
            <a:noFill/>
            <a:miter lim="800000"/>
            <a:headEnd/>
            <a:tailEnd/>
          </a:ln>
        </p:spPr>
      </p:pic>
      <p:pic>
        <p:nvPicPr>
          <p:cNvPr id="69635" name="Picture 3" descr="http://inscricoes2016.com.br/wp-content/uploads/2015/10/receita-federal-agendamento.jpg"/>
          <p:cNvPicPr>
            <a:picLocks noChangeAspect="1" noChangeArrowheads="1"/>
          </p:cNvPicPr>
          <p:nvPr/>
        </p:nvPicPr>
        <p:blipFill>
          <a:blip r:embed="rId5" cstate="print"/>
          <a:srcRect/>
          <a:stretch>
            <a:fillRect/>
          </a:stretch>
        </p:blipFill>
        <p:spPr bwMode="auto">
          <a:xfrm>
            <a:off x="5076057" y="5013176"/>
            <a:ext cx="2880319" cy="1368151"/>
          </a:xfrm>
          <a:prstGeom prst="rect">
            <a:avLst/>
          </a:prstGeom>
          <a:noFill/>
        </p:spPr>
      </p:pic>
      <p:sp>
        <p:nvSpPr>
          <p:cNvPr id="11"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6" name="Retângulo 5"/>
          <p:cNvSpPr/>
          <p:nvPr/>
        </p:nvSpPr>
        <p:spPr>
          <a:xfrm>
            <a:off x="0" y="1158999"/>
            <a:ext cx="9144000" cy="4524315"/>
          </a:xfrm>
          <a:prstGeom prst="rect">
            <a:avLst/>
          </a:prstGeom>
        </p:spPr>
        <p:txBody>
          <a:bodyPr wrap="square">
            <a:spAutoFit/>
          </a:bodyPr>
          <a:lstStyle/>
          <a:p>
            <a:pPr algn="just"/>
            <a:r>
              <a:rPr lang="pt-BR" b="1" dirty="0" smtClean="0">
                <a:solidFill>
                  <a:schemeClr val="accent2"/>
                </a:solidFill>
                <a:effectLst>
                  <a:outerShdw blurRad="38100" dist="38100" dir="2700000" algn="tl">
                    <a:srgbClr val="000000">
                      <a:alpha val="43137"/>
                    </a:srgbClr>
                  </a:outerShdw>
                </a:effectLst>
              </a:rPr>
              <a:t>3.1 – Salário-Família</a:t>
            </a:r>
          </a:p>
          <a:p>
            <a:pPr algn="just"/>
            <a:r>
              <a:rPr lang="pt-BR" dirty="0" smtClean="0"/>
              <a:t> </a:t>
            </a:r>
          </a:p>
          <a:p>
            <a:pPr algn="just"/>
            <a:r>
              <a:rPr lang="pt-BR" dirty="0" smtClean="0"/>
              <a:t>Salário-família é o benefício pago aos segurados empregados de menor renda, exceto aos domésticos, e aos trabalhadores avulsos, com filhos até 14 (quatorze) anos de idade (artigo 288 da IN INSS/PRES n° 45/2010).</a:t>
            </a:r>
          </a:p>
          <a:p>
            <a:pPr algn="just"/>
            <a:r>
              <a:rPr lang="pt-BR" dirty="0" smtClean="0"/>
              <a:t> </a:t>
            </a:r>
          </a:p>
          <a:p>
            <a:pPr algn="just"/>
            <a:r>
              <a:rPr lang="pt-BR" b="1" dirty="0" smtClean="0">
                <a:solidFill>
                  <a:schemeClr val="accent2"/>
                </a:solidFill>
                <a:effectLst>
                  <a:outerShdw blurRad="38100" dist="38100" dir="2700000" algn="tl">
                    <a:srgbClr val="000000">
                      <a:alpha val="43137"/>
                    </a:srgbClr>
                  </a:outerShdw>
                </a:effectLst>
              </a:rPr>
              <a:t>3.2 – Salário-Maternidade</a:t>
            </a:r>
          </a:p>
          <a:p>
            <a:pPr algn="just"/>
            <a:r>
              <a:rPr lang="pt-BR" dirty="0" smtClean="0"/>
              <a:t> </a:t>
            </a:r>
          </a:p>
          <a:p>
            <a:pPr algn="just"/>
            <a:r>
              <a:rPr lang="pt-BR" dirty="0" smtClean="0"/>
              <a:t>O salário-maternidade é pago pelas empresas às suas empregadas gestantes desde setembro de 2003 (artigo 294 da IN INSS/PRES n° 45/2010).</a:t>
            </a:r>
          </a:p>
          <a:p>
            <a:pPr algn="just"/>
            <a:r>
              <a:rPr lang="pt-BR" dirty="0" smtClean="0"/>
              <a:t> </a:t>
            </a:r>
          </a:p>
          <a:p>
            <a:pPr algn="just"/>
            <a:r>
              <a:rPr lang="pt-BR" b="1" dirty="0" smtClean="0">
                <a:solidFill>
                  <a:schemeClr val="accent2"/>
                </a:solidFill>
                <a:effectLst>
                  <a:outerShdw blurRad="38100" dist="38100" dir="2700000" algn="tl">
                    <a:srgbClr val="000000">
                      <a:alpha val="43137"/>
                    </a:srgbClr>
                  </a:outerShdw>
                </a:effectLst>
              </a:rPr>
              <a:t>3.3 – Reembolso</a:t>
            </a:r>
          </a:p>
          <a:p>
            <a:pPr algn="just"/>
            <a:r>
              <a:rPr lang="pt-BR" dirty="0" smtClean="0"/>
              <a:t> </a:t>
            </a:r>
          </a:p>
          <a:p>
            <a:pPr algn="just"/>
            <a:r>
              <a:rPr lang="pt-BR" dirty="0" smtClean="0"/>
              <a:t>O reembolso é a devolução de valores resultantes de saldo credor junto ao INSS, decorrentes da dedução de valores pagos a título de salário-família e salário-maternidade das contribuições mensais da empresa (artigo 30 de IN RFB n° 900/2008).</a:t>
            </a:r>
            <a:endParaRPr lang="pt-BR" dirty="0"/>
          </a:p>
        </p:txBody>
      </p:sp>
      <p:pic>
        <p:nvPicPr>
          <p:cNvPr id="9" name="Picture 4"/>
          <p:cNvPicPr>
            <a:picLocks noChangeAspect="1" noChangeArrowheads="1"/>
          </p:cNvPicPr>
          <p:nvPr/>
        </p:nvPicPr>
        <p:blipFill>
          <a:blip r:embed="rId3" cstate="print"/>
          <a:srcRect/>
          <a:stretch>
            <a:fillRect/>
          </a:stretch>
        </p:blipFill>
        <p:spPr bwMode="auto">
          <a:xfrm>
            <a:off x="7344164" y="908720"/>
            <a:ext cx="1763688" cy="792088"/>
          </a:xfrm>
          <a:prstGeom prst="rect">
            <a:avLst/>
          </a:prstGeom>
          <a:noFill/>
          <a:ln w="9525">
            <a:noFill/>
            <a:miter lim="800000"/>
            <a:headEnd/>
            <a:tailEnd/>
          </a:ln>
        </p:spPr>
      </p:pic>
      <p:sp>
        <p:nvSpPr>
          <p:cNvPr id="8"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5" name="Retângulo 4"/>
          <p:cNvSpPr/>
          <p:nvPr/>
        </p:nvSpPr>
        <p:spPr>
          <a:xfrm>
            <a:off x="0" y="1197907"/>
            <a:ext cx="9144000" cy="4247317"/>
          </a:xfrm>
          <a:prstGeom prst="rect">
            <a:avLst/>
          </a:prstGeom>
        </p:spPr>
        <p:txBody>
          <a:bodyPr wrap="square">
            <a:spAutoFit/>
          </a:bodyPr>
          <a:lstStyle/>
          <a:p>
            <a:pPr algn="just"/>
            <a:r>
              <a:rPr lang="pt-BR" b="1" dirty="0" smtClean="0">
                <a:solidFill>
                  <a:schemeClr val="accent2"/>
                </a:solidFill>
                <a:effectLst>
                  <a:outerShdw blurRad="38100" dist="38100" dir="2700000" algn="tl">
                    <a:srgbClr val="000000">
                      <a:alpha val="43137"/>
                    </a:srgbClr>
                  </a:outerShdw>
                </a:effectLst>
              </a:rPr>
              <a:t>REEMBOLSO  DO SALÁRIO-FAMÍLIA  E  DO SALÁRIO-MATERNIDADE:</a:t>
            </a:r>
            <a:endParaRPr lang="pt-BR" dirty="0" smtClean="0">
              <a:solidFill>
                <a:schemeClr val="accent2"/>
              </a:solidFill>
              <a:effectLst>
                <a:outerShdw blurRad="38100" dist="38100" dir="2700000" algn="tl">
                  <a:srgbClr val="000000">
                    <a:alpha val="43137"/>
                  </a:srgbClr>
                </a:outerShdw>
              </a:effectLst>
            </a:endParaRPr>
          </a:p>
          <a:p>
            <a:pPr algn="just"/>
            <a:r>
              <a:rPr lang="pt-BR" dirty="0" smtClean="0"/>
              <a:t> </a:t>
            </a:r>
          </a:p>
          <a:p>
            <a:pPr algn="just"/>
            <a:r>
              <a:rPr lang="pt-BR" dirty="0" smtClean="0"/>
              <a:t>Reembolso é o procedimento pelo qual a RFB (Receita Federal do Brasil) devolve à empresa ou equiparada os valores referentes às quotas de salário-família e salário-maternidade pagos a segurados a seu serviço.</a:t>
            </a:r>
          </a:p>
          <a:p>
            <a:pPr algn="just"/>
            <a:r>
              <a:rPr lang="pt-BR" dirty="0" smtClean="0"/>
              <a:t> </a:t>
            </a:r>
          </a:p>
          <a:p>
            <a:pPr algn="just"/>
            <a:r>
              <a:rPr lang="pt-BR" dirty="0" smtClean="0"/>
              <a:t>O reembolso à empresa ou equiparada de valores de quotas de salário-família e salário-maternidade, pagos a segurados a seu serviço, poderá ser efetuado mediante dedução no ato do pagamento das contribuições devidas à Previdência Social, correspondentes ao mês de competência do pagamento do benefício ao segurado, devendo ser declarado em GFIP.</a:t>
            </a:r>
          </a:p>
          <a:p>
            <a:pPr algn="just"/>
            <a:r>
              <a:rPr lang="pt-BR" dirty="0" smtClean="0"/>
              <a:t> </a:t>
            </a:r>
          </a:p>
          <a:p>
            <a:pPr algn="just"/>
            <a:r>
              <a:rPr lang="pt-BR" dirty="0" smtClean="0"/>
              <a:t>O pedido do reembolso será formalizado na unidade da RFB que jurisdiciona o domicílio tributário do sujeito passivo (Artigo 31 da Instrução Normativa RFB nº 900/2008). </a:t>
            </a:r>
            <a:endParaRPr lang="pt-BR" dirty="0"/>
          </a:p>
        </p:txBody>
      </p:sp>
      <p:pic>
        <p:nvPicPr>
          <p:cNvPr id="7" name="Picture 4"/>
          <p:cNvPicPr>
            <a:picLocks noChangeAspect="1" noChangeArrowheads="1"/>
          </p:cNvPicPr>
          <p:nvPr/>
        </p:nvPicPr>
        <p:blipFill>
          <a:blip r:embed="rId2" cstate="print"/>
          <a:srcRect/>
          <a:stretch>
            <a:fillRect/>
          </a:stretch>
        </p:blipFill>
        <p:spPr bwMode="auto">
          <a:xfrm>
            <a:off x="6613088" y="5085184"/>
            <a:ext cx="2386896" cy="1378959"/>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a:stretch>
            <a:fillRect/>
          </a:stretch>
        </p:blipFill>
        <p:spPr bwMode="auto">
          <a:xfrm>
            <a:off x="899592" y="5373216"/>
            <a:ext cx="1477477" cy="1045167"/>
          </a:xfrm>
          <a:prstGeom prst="rect">
            <a:avLst/>
          </a:prstGeom>
          <a:noFill/>
          <a:ln w="9525">
            <a:noFill/>
            <a:miter lim="800000"/>
            <a:headEnd/>
            <a:tailEnd/>
          </a:ln>
        </p:spPr>
      </p:pic>
      <p:pic>
        <p:nvPicPr>
          <p:cNvPr id="9" name="Picture 3" descr="http://inscricoes2016.com.br/wp-content/uploads/2015/10/receita-federal-agendamento.jpg"/>
          <p:cNvPicPr>
            <a:picLocks noChangeAspect="1" noChangeArrowheads="1"/>
          </p:cNvPicPr>
          <p:nvPr/>
        </p:nvPicPr>
        <p:blipFill>
          <a:blip r:embed="rId4" cstate="print"/>
          <a:srcRect/>
          <a:stretch>
            <a:fillRect/>
          </a:stretch>
        </p:blipFill>
        <p:spPr bwMode="auto">
          <a:xfrm>
            <a:off x="3203848" y="5373216"/>
            <a:ext cx="2037898" cy="968001"/>
          </a:xfrm>
          <a:prstGeom prst="rect">
            <a:avLst/>
          </a:prstGeom>
          <a:noFill/>
        </p:spPr>
      </p:pic>
      <p:sp>
        <p:nvSpPr>
          <p:cNvPr id="10"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5" name="Picture 9" descr="http://blog.opovo.com.br/correiotrabalhista/wp-content/uploads/sites/18/2013/08/esocial-1374759873.png?c1c247"/>
          <p:cNvPicPr>
            <a:picLocks noChangeAspect="1" noChangeArrowheads="1"/>
          </p:cNvPicPr>
          <p:nvPr/>
        </p:nvPicPr>
        <p:blipFill>
          <a:blip r:embed="rId2" cstate="print"/>
          <a:srcRect/>
          <a:stretch>
            <a:fillRect/>
          </a:stretch>
        </p:blipFill>
        <p:spPr bwMode="auto">
          <a:xfrm>
            <a:off x="5436096" y="1268759"/>
            <a:ext cx="3528392" cy="2724659"/>
          </a:xfrm>
          <a:prstGeom prst="rect">
            <a:avLst/>
          </a:prstGeom>
          <a:noFill/>
        </p:spPr>
      </p:pic>
      <p:pic>
        <p:nvPicPr>
          <p:cNvPr id="6" name="Picture 9" descr="http://blog.opovo.com.br/correiotrabalhista/wp-content/uploads/sites/18/2013/08/esocial-1374759873.png?c1c247"/>
          <p:cNvPicPr>
            <a:picLocks noChangeAspect="1" noChangeArrowheads="1"/>
          </p:cNvPicPr>
          <p:nvPr/>
        </p:nvPicPr>
        <p:blipFill>
          <a:blip r:embed="rId2" cstate="print"/>
          <a:srcRect/>
          <a:stretch>
            <a:fillRect/>
          </a:stretch>
        </p:blipFill>
        <p:spPr bwMode="auto">
          <a:xfrm>
            <a:off x="107504" y="5301208"/>
            <a:ext cx="1460339" cy="1127688"/>
          </a:xfrm>
          <a:prstGeom prst="rect">
            <a:avLst/>
          </a:prstGeom>
          <a:noFill/>
        </p:spPr>
      </p:pic>
      <p:sp>
        <p:nvSpPr>
          <p:cNvPr id="7" name="Título 1"/>
          <p:cNvSpPr>
            <a:spLocks noGrp="1"/>
          </p:cNvSpPr>
          <p:nvPr>
            <p:ph type="title" idx="4294967295"/>
          </p:nvPr>
        </p:nvSpPr>
        <p:spPr>
          <a:xfrm>
            <a:off x="0" y="1125538"/>
            <a:ext cx="3600450" cy="561975"/>
          </a:xfrm>
          <a:prstGeom prst="rect">
            <a:avLst/>
          </a:prstGeom>
        </p:spPr>
        <p:txBody>
          <a:bodyPr/>
          <a:lstStyle/>
          <a:p>
            <a:pPr algn="ctr"/>
            <a:r>
              <a:rPr lang="pt-BR" sz="4400" u="sng" dirty="0" smtClean="0">
                <a:solidFill>
                  <a:srgbClr val="C00000"/>
                </a:solidFill>
                <a:effectLst>
                  <a:outerShdw blurRad="38100" dist="38100" dir="2700000" algn="tl">
                    <a:srgbClr val="000000">
                      <a:alpha val="43137"/>
                    </a:srgbClr>
                  </a:outerShdw>
                </a:effectLst>
                <a:latin typeface="Algerian" pitchFamily="82" charset="0"/>
              </a:rPr>
              <a:t>AULA 03</a:t>
            </a:r>
            <a:r>
              <a:rPr lang="pt-BR" sz="3200" u="sng" dirty="0" smtClean="0">
                <a:solidFill>
                  <a:srgbClr val="C00000"/>
                </a:solidFill>
                <a:effectLst>
                  <a:outerShdw blurRad="38100" dist="38100" dir="2700000" algn="tl">
                    <a:srgbClr val="000000">
                      <a:alpha val="43137"/>
                    </a:srgbClr>
                  </a:outerShdw>
                </a:effectLst>
                <a:latin typeface="Algerian" pitchFamily="82" charset="0"/>
              </a:rPr>
              <a:t>:</a:t>
            </a:r>
            <a:endParaRPr lang="pt-BR" sz="3200" u="sng" dirty="0">
              <a:solidFill>
                <a:srgbClr val="C00000"/>
              </a:solidFill>
              <a:effectLst>
                <a:outerShdw blurRad="38100" dist="38100" dir="2700000" algn="tl">
                  <a:srgbClr val="000000">
                    <a:alpha val="43137"/>
                  </a:srgbClr>
                </a:outerShdw>
              </a:effectLst>
              <a:latin typeface="Algerian" pitchFamily="82" charset="0"/>
            </a:endParaRPr>
          </a:p>
        </p:txBody>
      </p:sp>
      <p:sp>
        <p:nvSpPr>
          <p:cNvPr id="9" name="Retângulo 8"/>
          <p:cNvSpPr/>
          <p:nvPr/>
        </p:nvSpPr>
        <p:spPr>
          <a:xfrm>
            <a:off x="144016" y="1895921"/>
            <a:ext cx="8820472" cy="3693319"/>
          </a:xfrm>
          <a:prstGeom prst="rect">
            <a:avLst/>
          </a:prstGeom>
        </p:spPr>
        <p:txBody>
          <a:bodyPr wrap="square">
            <a:spAutoFit/>
          </a:bodyPr>
          <a:lstStyle/>
          <a:p>
            <a:r>
              <a:rPr lang="pt-BR" dirty="0" smtClean="0"/>
              <a:t>4.    Descontos na Folha de Pagamento</a:t>
            </a:r>
          </a:p>
          <a:p>
            <a:r>
              <a:rPr lang="pt-BR" dirty="0" smtClean="0"/>
              <a:t>      4.1  Faltas e Atrasos</a:t>
            </a:r>
          </a:p>
          <a:p>
            <a:r>
              <a:rPr lang="pt-BR" dirty="0" smtClean="0"/>
              <a:t>      4.2  Pensão Alimentícia</a:t>
            </a:r>
          </a:p>
          <a:p>
            <a:r>
              <a:rPr lang="pt-BR" dirty="0" smtClean="0"/>
              <a:t>      4.3  Adiantamento de Salário</a:t>
            </a:r>
          </a:p>
          <a:p>
            <a:r>
              <a:rPr lang="pt-BR" dirty="0" smtClean="0"/>
              <a:t>      4.4  Vale Transporte</a:t>
            </a:r>
          </a:p>
          <a:p>
            <a:r>
              <a:rPr lang="pt-BR" dirty="0" smtClean="0"/>
              <a:t>      4.5  Sindicato</a:t>
            </a:r>
          </a:p>
          <a:p>
            <a:r>
              <a:rPr lang="pt-BR" dirty="0" smtClean="0"/>
              <a:t> </a:t>
            </a:r>
          </a:p>
          <a:p>
            <a:r>
              <a:rPr lang="pt-BR" dirty="0" smtClean="0"/>
              <a:t>	       5.    Carga Tributária Trabalhista</a:t>
            </a:r>
          </a:p>
          <a:p>
            <a:r>
              <a:rPr lang="pt-BR" dirty="0" smtClean="0"/>
              <a:t>	             5.1  Contribuição Previdenciária do Empregado e do Empregador</a:t>
            </a:r>
          </a:p>
          <a:p>
            <a:r>
              <a:rPr lang="pt-BR" dirty="0" smtClean="0"/>
              <a:t>	             5.2  Fundo de Garantia por Tempo de Serviço - FGTS</a:t>
            </a:r>
          </a:p>
          <a:p>
            <a:r>
              <a:rPr lang="pt-BR" dirty="0" smtClean="0"/>
              <a:t>	             5.3  Imposto de Renda Retido na Fonte - IRRF</a:t>
            </a:r>
          </a:p>
          <a:p>
            <a:r>
              <a:rPr lang="pt-BR" dirty="0" smtClean="0"/>
              <a:t>	             5.4  Tabela de Incidências Trabalhistas</a:t>
            </a:r>
          </a:p>
          <a:p>
            <a:pPr marL="342900" lvl="0" indent="-342900" algn="just" eaLnBrk="0" fontAlgn="base" hangingPunct="0">
              <a:spcBef>
                <a:spcPct val="0"/>
              </a:spcBef>
              <a:spcAft>
                <a:spcPct val="0"/>
              </a:spcAft>
            </a:pPr>
            <a:endParaRPr lang="pt-BR" b="1" dirty="0" smtClean="0">
              <a:latin typeface="Calibri" pitchFamily="34" charset="0"/>
              <a:ea typeface="Calibri" pitchFamily="34" charset="0"/>
              <a:cs typeface="Times New Roman" pitchFamily="18" charset="0"/>
            </a:endParaRPr>
          </a:p>
        </p:txBody>
      </p:sp>
      <p:pic>
        <p:nvPicPr>
          <p:cNvPr id="1026"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3635896" y="5427545"/>
            <a:ext cx="2654695" cy="953783"/>
          </a:xfrm>
          <a:prstGeom prst="rect">
            <a:avLst/>
          </a:prstGeom>
          <a:noFill/>
        </p:spPr>
      </p:pic>
      <p:sp>
        <p:nvSpPr>
          <p:cNvPr id="10"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1052736"/>
            <a:ext cx="5364088" cy="561975"/>
          </a:xfrm>
          <a:prstGeom prst="rect">
            <a:avLst/>
          </a:prstGeom>
        </p:spPr>
        <p:txBody>
          <a:bodyPr/>
          <a:lstStyle/>
          <a:p>
            <a:pPr algn="ctr"/>
            <a:r>
              <a:rPr lang="pt-BR" sz="3200" b="1" dirty="0" smtClean="0">
                <a:solidFill>
                  <a:schemeClr val="tx2"/>
                </a:solidFill>
              </a:rPr>
              <a:t>OBJETIVOS ESPECÍFICOS:</a:t>
            </a:r>
            <a:endParaRPr lang="pt-BR" sz="3200" b="1" dirty="0">
              <a:solidFill>
                <a:schemeClr val="tx2"/>
              </a:solidFill>
            </a:endParaRPr>
          </a:p>
        </p:txBody>
      </p:sp>
      <p:sp>
        <p:nvSpPr>
          <p:cNvPr id="3" name="Espaço Reservado para Conteúdo 2"/>
          <p:cNvSpPr>
            <a:spLocks noGrp="1"/>
          </p:cNvSpPr>
          <p:nvPr>
            <p:ph idx="4294967295"/>
          </p:nvPr>
        </p:nvSpPr>
        <p:spPr>
          <a:xfrm>
            <a:off x="0" y="1772816"/>
            <a:ext cx="9036050" cy="2088232"/>
          </a:xfrm>
          <a:prstGeom prst="rect">
            <a:avLst/>
          </a:prstGeom>
        </p:spPr>
        <p:txBody>
          <a:bodyPr/>
          <a:lstStyle/>
          <a:p>
            <a:r>
              <a:rPr lang="pt-BR" sz="2200" dirty="0" smtClean="0"/>
              <a:t>Realizar as rotinas trabalhistas (admissionais, manutenção e demissionais);</a:t>
            </a:r>
          </a:p>
          <a:p>
            <a:r>
              <a:rPr lang="pt-BR" sz="2200" dirty="0" smtClean="0"/>
              <a:t>Compreender os cálculos trabalhistas;</a:t>
            </a:r>
          </a:p>
          <a:p>
            <a:r>
              <a:rPr lang="pt-BR" sz="2200" dirty="0" smtClean="0"/>
              <a:t>Conhecer a carga tributária trabalhista e </a:t>
            </a:r>
          </a:p>
          <a:p>
            <a:r>
              <a:rPr lang="pt-BR" sz="2200" dirty="0" smtClean="0"/>
              <a:t>Administrar os processos de obrigações acessórias trabalhistas.</a:t>
            </a:r>
          </a:p>
          <a:p>
            <a:pPr algn="just">
              <a:buNone/>
            </a:pPr>
            <a:endParaRPr lang="pt-BR" sz="2800" dirty="0"/>
          </a:p>
        </p:txBody>
      </p:sp>
      <p:pic>
        <p:nvPicPr>
          <p:cNvPr id="2050" name="Picture 2"/>
          <p:cNvPicPr>
            <a:picLocks noChangeAspect="1" noChangeArrowheads="1"/>
          </p:cNvPicPr>
          <p:nvPr/>
        </p:nvPicPr>
        <p:blipFill>
          <a:blip r:embed="rId2" cstate="print"/>
          <a:srcRect/>
          <a:stretch>
            <a:fillRect/>
          </a:stretch>
        </p:blipFill>
        <p:spPr bwMode="auto">
          <a:xfrm>
            <a:off x="5436096" y="3933056"/>
            <a:ext cx="2756653" cy="2587877"/>
          </a:xfrm>
          <a:prstGeom prst="rect">
            <a:avLst/>
          </a:prstGeom>
          <a:noFill/>
          <a:ln w="9525">
            <a:noFill/>
            <a:miter lim="800000"/>
            <a:headEnd/>
            <a:tailEnd/>
          </a:ln>
        </p:spPr>
      </p:pic>
      <p:pic>
        <p:nvPicPr>
          <p:cNvPr id="6" name="Picture 9" descr="http://blog.opovo.com.br/correiotrabalhista/wp-content/uploads/sites/18/2013/08/esocial-1374759873.png?c1c247"/>
          <p:cNvPicPr>
            <a:picLocks noChangeAspect="1" noChangeArrowheads="1"/>
          </p:cNvPicPr>
          <p:nvPr/>
        </p:nvPicPr>
        <p:blipFill>
          <a:blip r:embed="rId3" cstate="print"/>
          <a:srcRect/>
          <a:stretch>
            <a:fillRect/>
          </a:stretch>
        </p:blipFill>
        <p:spPr bwMode="auto">
          <a:xfrm>
            <a:off x="539552" y="3598010"/>
            <a:ext cx="3744416" cy="2891474"/>
          </a:xfrm>
          <a:prstGeom prst="rect">
            <a:avLst/>
          </a:prstGeom>
          <a:noFill/>
        </p:spPr>
      </p:pic>
      <p:pic>
        <p:nvPicPr>
          <p:cNvPr id="7" name="Picture 5" descr="https://catracalivre.com.br/wp-content/uploads/2010/01/livros.gif"/>
          <p:cNvPicPr>
            <a:picLocks noChangeAspect="1" noChangeArrowheads="1"/>
          </p:cNvPicPr>
          <p:nvPr/>
        </p:nvPicPr>
        <p:blipFill>
          <a:blip r:embed="rId4" cstate="print"/>
          <a:srcRect/>
          <a:stretch>
            <a:fillRect/>
          </a:stretch>
        </p:blipFill>
        <p:spPr bwMode="auto">
          <a:xfrm>
            <a:off x="7775847" y="2708920"/>
            <a:ext cx="1368153" cy="1005694"/>
          </a:xfrm>
          <a:prstGeom prst="rect">
            <a:avLst/>
          </a:prstGeom>
          <a:noFill/>
        </p:spPr>
      </p:pic>
      <p:sp>
        <p:nvSpPr>
          <p:cNvPr id="8" name="Retângulo 7"/>
          <p:cNvSpPr/>
          <p:nvPr/>
        </p:nvSpPr>
        <p:spPr>
          <a:xfrm>
            <a:off x="71439" y="661735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436289999"/>
      </p:ext>
    </p:extLst>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pic>
        <p:nvPicPr>
          <p:cNvPr id="8"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236296" y="1052736"/>
            <a:ext cx="1794484" cy="980728"/>
          </a:xfrm>
          <a:prstGeom prst="rect">
            <a:avLst/>
          </a:prstGeom>
          <a:noFill/>
        </p:spPr>
      </p:pic>
      <p:sp>
        <p:nvSpPr>
          <p:cNvPr id="6" name="Retângulo 5"/>
          <p:cNvSpPr/>
          <p:nvPr/>
        </p:nvSpPr>
        <p:spPr>
          <a:xfrm>
            <a:off x="0" y="1231592"/>
            <a:ext cx="9144000" cy="4247317"/>
          </a:xfrm>
          <a:prstGeom prst="rect">
            <a:avLst/>
          </a:prstGeom>
        </p:spPr>
        <p:txBody>
          <a:bodyPr wrap="square">
            <a:spAutoFit/>
          </a:bodyPr>
          <a:lstStyle/>
          <a:p>
            <a:r>
              <a:rPr lang="pt-BR" dirty="0" smtClean="0"/>
              <a:t> </a:t>
            </a:r>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smtClean="0">
              <a:solidFill>
                <a:schemeClr val="accent2">
                  <a:lumMod val="75000"/>
                </a:schemeClr>
              </a:solidFill>
            </a:endParaRPr>
          </a:p>
          <a:p>
            <a:r>
              <a:rPr lang="pt-BR" b="1" dirty="0" smtClean="0"/>
              <a:t>	</a:t>
            </a:r>
            <a:r>
              <a:rPr lang="pt-BR" b="1" dirty="0" smtClean="0">
                <a:solidFill>
                  <a:schemeClr val="accent2">
                    <a:lumMod val="75000"/>
                  </a:schemeClr>
                </a:solidFill>
              </a:rPr>
              <a:t>4.1 – INSS</a:t>
            </a:r>
            <a:r>
              <a:rPr lang="pt-BR" dirty="0" smtClean="0">
                <a:solidFill>
                  <a:schemeClr val="accent2">
                    <a:lumMod val="75000"/>
                  </a:schemeClr>
                </a:solidFill>
              </a:rPr>
              <a:t>:</a:t>
            </a:r>
          </a:p>
          <a:p>
            <a:pPr algn="just"/>
            <a:endParaRPr lang="pt-BR" dirty="0" smtClean="0"/>
          </a:p>
          <a:p>
            <a:pPr algn="just"/>
            <a:r>
              <a:rPr lang="pt-BR" dirty="0" smtClean="0"/>
              <a:t>Desconto ao Instituto Nacional do Seguro Social do empregado.</a:t>
            </a:r>
          </a:p>
          <a:p>
            <a:pPr algn="just"/>
            <a:endParaRPr lang="pt-BR" dirty="0" smtClean="0"/>
          </a:p>
          <a:p>
            <a:pPr algn="just"/>
            <a:r>
              <a:rPr lang="pt-BR" dirty="0" smtClean="0"/>
              <a:t>A contribuição de cada segurado empregado, filiado ao INSS, inclusive o doméstico e o avulso, a partir de janeiro de 2004 é de 7,65%, 9,00% e 11,00%, incidindo sobre o salário mais horas extras, adicional de insalubridade, periculosidade, noturno, diárias de viagem acima de 50% do salário percebido, 13º.salário e outros valores admitidos em lei pela previdência social.  Esse valor é descontado na folha de pagamento.</a:t>
            </a:r>
          </a:p>
          <a:p>
            <a:pPr algn="just"/>
            <a:endParaRPr lang="pt-BR" dirty="0" smtClean="0"/>
          </a:p>
          <a:p>
            <a:pPr algn="just"/>
            <a:r>
              <a:rPr lang="pt-BR" dirty="0" smtClean="0"/>
              <a:t>Há um limite máximo para o desconto do INSS.  </a:t>
            </a:r>
          </a:p>
          <a:p>
            <a:pPr algn="just"/>
            <a:endParaRPr lang="pt-BR" dirty="0" smtClean="0"/>
          </a:p>
          <a:p>
            <a:pPr algn="just"/>
            <a:r>
              <a:rPr lang="pt-BR" dirty="0" smtClean="0"/>
              <a:t>Quando o empregado ganhar um valor superior ao limite máximo (teto), só se poderá descontar-lhe do salário o limite estabelecido. </a:t>
            </a:r>
            <a:endParaRPr lang="pt-BR" dirty="0"/>
          </a:p>
        </p:txBody>
      </p:sp>
      <p:pic>
        <p:nvPicPr>
          <p:cNvPr id="11" name="Picture 3"/>
          <p:cNvPicPr>
            <a:picLocks noChangeAspect="1" noChangeArrowheads="1"/>
          </p:cNvPicPr>
          <p:nvPr/>
        </p:nvPicPr>
        <p:blipFill>
          <a:blip r:embed="rId3" cstate="print"/>
          <a:srcRect/>
          <a:stretch>
            <a:fillRect/>
          </a:stretch>
        </p:blipFill>
        <p:spPr bwMode="auto">
          <a:xfrm>
            <a:off x="8601" y="5525909"/>
            <a:ext cx="936104" cy="991390"/>
          </a:xfrm>
          <a:prstGeom prst="rect">
            <a:avLst/>
          </a:prstGeom>
          <a:noFill/>
          <a:ln w="9525">
            <a:noFill/>
            <a:miter lim="800000"/>
            <a:headEnd/>
            <a:tailEnd/>
          </a:ln>
        </p:spPr>
      </p:pic>
      <p:sp>
        <p:nvSpPr>
          <p:cNvPr id="7"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6" name="Retângulo 5"/>
          <p:cNvSpPr/>
          <p:nvPr/>
        </p:nvSpPr>
        <p:spPr>
          <a:xfrm>
            <a:off x="0" y="1231592"/>
            <a:ext cx="9144000" cy="4247317"/>
          </a:xfrm>
          <a:prstGeom prst="rect">
            <a:avLst/>
          </a:prstGeom>
        </p:spPr>
        <p:txBody>
          <a:bodyPr wrap="square">
            <a:spAutoFit/>
          </a:bodyPr>
          <a:lstStyle/>
          <a:p>
            <a:r>
              <a:rPr lang="pt-BR" dirty="0" smtClean="0"/>
              <a:t> </a:t>
            </a:r>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smtClean="0">
              <a:solidFill>
                <a:schemeClr val="accent2">
                  <a:lumMod val="75000"/>
                </a:schemeClr>
              </a:solidFill>
            </a:endParaRPr>
          </a:p>
          <a:p>
            <a:r>
              <a:rPr lang="pt-BR" dirty="0" smtClean="0"/>
              <a:t>	</a:t>
            </a:r>
            <a:r>
              <a:rPr lang="pt-BR" b="1" dirty="0" smtClean="0">
                <a:solidFill>
                  <a:schemeClr val="accent2">
                    <a:lumMod val="75000"/>
                  </a:schemeClr>
                </a:solidFill>
              </a:rPr>
              <a:t>4.1 – INSS</a:t>
            </a:r>
            <a:r>
              <a:rPr lang="pt-BR" dirty="0" smtClean="0">
                <a:solidFill>
                  <a:schemeClr val="accent2">
                    <a:lumMod val="75000"/>
                  </a:schemeClr>
                </a:solidFill>
              </a:rPr>
              <a:t>:</a:t>
            </a:r>
          </a:p>
          <a:p>
            <a:pPr algn="just"/>
            <a:endParaRPr lang="pt-BR" dirty="0" smtClean="0"/>
          </a:p>
          <a:p>
            <a:pPr algn="just"/>
            <a:r>
              <a:rPr lang="pt-BR" dirty="0" smtClean="0"/>
              <a:t>O limite máximo é apenas para o segurado empregado;  a empresa recolhe a contribuição previdenciária sobre o total da folha de salários.</a:t>
            </a:r>
          </a:p>
          <a:p>
            <a:r>
              <a:rPr lang="pt-BR" dirty="0" smtClean="0"/>
              <a:t> </a:t>
            </a:r>
          </a:p>
          <a:p>
            <a:r>
              <a:rPr lang="pt-BR" b="1" dirty="0" smtClean="0"/>
              <a:t>	Principais benefícios concedidos pelo INSS.</a:t>
            </a:r>
            <a:endParaRPr lang="pt-BR" dirty="0" smtClean="0"/>
          </a:p>
          <a:p>
            <a:r>
              <a:rPr lang="pt-BR" b="1" dirty="0" smtClean="0"/>
              <a:t> </a:t>
            </a:r>
            <a:endParaRPr lang="pt-BR" dirty="0" smtClean="0"/>
          </a:p>
          <a:p>
            <a:pPr lvl="0"/>
            <a:r>
              <a:rPr lang="pt-BR" dirty="0" smtClean="0"/>
              <a:t>		Aposentadoria especial;</a:t>
            </a:r>
          </a:p>
          <a:p>
            <a:pPr lvl="0"/>
            <a:r>
              <a:rPr lang="pt-BR" dirty="0" smtClean="0"/>
              <a:t>		Aposentadoria por idade;</a:t>
            </a:r>
          </a:p>
          <a:p>
            <a:pPr lvl="0"/>
            <a:r>
              <a:rPr lang="pt-BR" dirty="0" smtClean="0"/>
              <a:t>		Aposentadoria por tempo de serviço;</a:t>
            </a:r>
          </a:p>
          <a:p>
            <a:pPr lvl="0"/>
            <a:r>
              <a:rPr lang="pt-BR" dirty="0" smtClean="0"/>
              <a:t>		Auxílio acidente;</a:t>
            </a:r>
          </a:p>
          <a:p>
            <a:pPr lvl="0"/>
            <a:r>
              <a:rPr lang="pt-BR" dirty="0" smtClean="0"/>
              <a:t>		Auxílio doença;</a:t>
            </a:r>
          </a:p>
          <a:p>
            <a:pPr lvl="0"/>
            <a:r>
              <a:rPr lang="pt-BR" dirty="0" smtClean="0"/>
              <a:t>		Aposentadoria por invalidez;</a:t>
            </a:r>
          </a:p>
          <a:p>
            <a:pPr lvl="0"/>
            <a:r>
              <a:rPr lang="pt-BR" dirty="0" smtClean="0"/>
              <a:t>		Salário-família, salário maternidade, auxílio reclusão, entre outros. </a:t>
            </a:r>
            <a:endParaRPr lang="pt-BR" dirty="0"/>
          </a:p>
        </p:txBody>
      </p:sp>
      <p:pic>
        <p:nvPicPr>
          <p:cNvPr id="11"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pic>
        <p:nvPicPr>
          <p:cNvPr id="7"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1265" name="Rectangle 1"/>
          <p:cNvSpPr>
            <a:spLocks noChangeArrowheads="1"/>
          </p:cNvSpPr>
          <p:nvPr/>
        </p:nvSpPr>
        <p:spPr bwMode="auto">
          <a:xfrm>
            <a:off x="144016" y="1513815"/>
            <a:ext cx="8892480"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pt-BR" b="1" dirty="0" smtClean="0">
                <a:latin typeface="Arial" pitchFamily="34" charset="0"/>
                <a:ea typeface="Times New Roman" pitchFamily="18" charset="0"/>
                <a:cs typeface="Arial" pitchFamily="34" charset="0"/>
              </a:rPr>
              <a:t>	</a:t>
            </a:r>
            <a:r>
              <a:rPr lang="pt-BR" b="1" dirty="0" smtClean="0">
                <a:solidFill>
                  <a:schemeClr val="accent2">
                    <a:lumMod val="75000"/>
                  </a:schemeClr>
                </a:solidFill>
                <a:latin typeface="Arial" pitchFamily="34" charset="0"/>
                <a:ea typeface="Times New Roman" pitchFamily="18" charset="0"/>
                <a:cs typeface="Arial" pitchFamily="34" charset="0"/>
              </a:rPr>
              <a:t>4</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.2 – IMPOSTO DE RENDA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retenção do Imposto de Renda na Fonte, sobre os rendimento do trabalho assalariado, abrange todas as pessoas físicas, independentemente de sexo, estado civil, idade ou nacionalidade, domiciliadas ou residentes no Brasil, observados os limites mínimos de isenção, estabelecidos legalmente.</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São considerados dependentes: o cônjuge; companheiro (a) devidamente comprovado; filho (a) até 21 anos, ou qualquer idade se incapacitado física ou mentalmente para o trabalho, ou até 24 anos se cursando estabelecimento de ensino superior ou escola técnica de segundo grau; entre outros.</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tângulo 11"/>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3"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9217" name="Rectangle 1"/>
          <p:cNvSpPr>
            <a:spLocks noChangeArrowheads="1"/>
          </p:cNvSpPr>
          <p:nvPr/>
        </p:nvSpPr>
        <p:spPr bwMode="auto">
          <a:xfrm>
            <a:off x="0" y="1556792"/>
            <a:ext cx="9036496"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4.3 – CONTRIBUIÇÃO SINDICAL PARA OS EMPREGADOS</a:t>
            </a: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Contribuição Sindical é devida por todos aqueles que participam de uma determinada categoria econômica e profissional ou de uma profissão liberal, em favor do Sindicato representativo da respectiva categoria ou profissão ou, em sua ausência, à federação correspondente à mesma categoria econômica ou profissional.</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valor da contribuição sindical corresponde a um dia da remuneração do empregado, não importando a forma de pagamento.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Para se fazer o desconto, considera-se um dia de trabalho o equivalente:</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a uma jornada de trabalho, no caso de pagamento por hora, dia, semana, quinzena ou mês, sem inclusão de horas suplementares;</a:t>
            </a: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092280" y="5517232"/>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9217" name="Rectangle 1"/>
          <p:cNvSpPr>
            <a:spLocks noChangeArrowheads="1"/>
          </p:cNvSpPr>
          <p:nvPr/>
        </p:nvSpPr>
        <p:spPr bwMode="auto">
          <a:xfrm>
            <a:off x="0" y="1484784"/>
            <a:ext cx="9036496"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4.3 – CONTRIBUIÇÃO SINDICAL PARA OS EMPREGADOS</a:t>
            </a: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 a 1/30 da quantia recebida no mês anterior em caso de remuneração paga por tarefa, empreitada, comissão, DSR da comissão, comissão e parte fixa e modalidades semelhantes;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 a 1/30 da importância que serviu de base, no mês de janeiro, para o cálculo da Previdência Social (INSS), quando o salário for pago em utilidades, ou nos casos em que o empregado receba habitualmente gorjetas.</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O desconto será devido no mês de março ou no mês </a:t>
            </a:r>
            <a:r>
              <a:rPr kumimoji="0" lang="pt-BR"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subseqüente</a:t>
            </a: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em que se admite o empregado que ainda não tenha pago a Contribuição Sindical, exceto nos meses de janeiro e fevereiro.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Assim, por exemplo, o empregado admitido no mês de maio sofrerá o desconto no mês de junho, para recolhimento em julho.  Não integram remuneração para efeito desta contribuição horas extras e abono pecuniário de férias.</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49704" y="1052736"/>
            <a:ext cx="1581076" cy="864096"/>
          </a:xfrm>
          <a:prstGeom prst="rect">
            <a:avLst/>
          </a:prstGeom>
          <a:noFill/>
        </p:spPr>
      </p:pic>
      <p:sp>
        <p:nvSpPr>
          <p:cNvPr id="9"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0609" y="4963600"/>
            <a:ext cx="1467055" cy="1553699"/>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8193" name="Rectangle 1"/>
          <p:cNvSpPr>
            <a:spLocks noChangeArrowheads="1"/>
          </p:cNvSpPr>
          <p:nvPr/>
        </p:nvSpPr>
        <p:spPr bwMode="auto">
          <a:xfrm>
            <a:off x="144016" y="1469683"/>
            <a:ext cx="8748464"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4.4 – ADIANTAMENTOS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maioria das empresas mensalistas faz no décimo quinto ou vigésimo dia de trabalho um adiantamento (vale) do salário a seus empregados.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É vedado ao empregador fazer qualquer outro tipo de desconto, salvo quando este resultar de dispositivos de lei ou convenção coletiva.</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pic>
        <p:nvPicPr>
          <p:cNvPr id="41986" name="Picture 2" descr="Imagem relacionada"/>
          <p:cNvPicPr>
            <a:picLocks noChangeAspect="1" noChangeArrowheads="1"/>
          </p:cNvPicPr>
          <p:nvPr/>
        </p:nvPicPr>
        <p:blipFill>
          <a:blip r:embed="rId4" cstate="print"/>
          <a:srcRect/>
          <a:stretch>
            <a:fillRect/>
          </a:stretch>
        </p:blipFill>
        <p:spPr bwMode="auto">
          <a:xfrm>
            <a:off x="6012160" y="3573016"/>
            <a:ext cx="2880320" cy="2880320"/>
          </a:xfrm>
          <a:prstGeom prst="rect">
            <a:avLst/>
          </a:prstGeom>
          <a:noFill/>
        </p:spPr>
      </p:pic>
      <p:sp>
        <p:nvSpPr>
          <p:cNvPr id="41988" name="AutoShape 4" descr="Imagem relacion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1990" name="AutoShape 6" descr="Imagem relaciona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1991" name="Picture 7"/>
          <p:cNvPicPr>
            <a:picLocks noChangeAspect="1" noChangeArrowheads="1"/>
          </p:cNvPicPr>
          <p:nvPr/>
        </p:nvPicPr>
        <p:blipFill>
          <a:blip r:embed="rId5" cstate="print"/>
          <a:srcRect/>
          <a:stretch>
            <a:fillRect/>
          </a:stretch>
        </p:blipFill>
        <p:spPr bwMode="auto">
          <a:xfrm>
            <a:off x="2051720" y="3645024"/>
            <a:ext cx="3384376" cy="2542369"/>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7169" name="Rectangle 1"/>
          <p:cNvSpPr>
            <a:spLocks noChangeArrowheads="1"/>
          </p:cNvSpPr>
          <p:nvPr/>
        </p:nvSpPr>
        <p:spPr bwMode="auto">
          <a:xfrm>
            <a:off x="144016" y="1412776"/>
            <a:ext cx="8964488"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4.5 – FALTAS E ATRASOS</a:t>
            </a: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Quando o empregado, sem motivo justificado, faltar ou chegar atrasado ao trabalho, o empregador poderá descontar-lhe do salário correspondente à falta; poderá descontar inclusive o repouso semanal, quando o empregado não cumprir integralmente seu horário de trabalho na semana anterior.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Conforme o art.473 da CLT, o empregado poderá deixar de comparecer ao serviço sem prejuízo do salário ou do repouso semanal:</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1257300" lvl="2" indent="-342900" algn="just" eaLnBrk="0" fontAlgn="base" hangingPunct="0">
              <a:lnSpc>
                <a:spcPct val="150000"/>
              </a:lnSpc>
              <a:spcBef>
                <a:spcPct val="0"/>
              </a:spcBef>
              <a:spcAft>
                <a:spcPct val="0"/>
              </a:spcAft>
              <a:buFontTx/>
              <a:buAutoNum type="alphaLcParenR"/>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dois dias consecutivos, em caso de falecimento do cônjuge, ascendente, descendente, irmão ou pessoa que declara em sua CTPS, viva sob sua dependência econômica; </a:t>
            </a:r>
          </a:p>
          <a:p>
            <a:pPr marL="1257300" lvl="2" indent="-342900" algn="just" eaLnBrk="0" fontAlgn="base" hangingPunct="0">
              <a:lnSpc>
                <a:spcPct val="150000"/>
              </a:lnSpc>
              <a:spcBef>
                <a:spcPct val="0"/>
              </a:spcBef>
              <a:spcAft>
                <a:spcPct val="0"/>
              </a:spcAft>
              <a:buFontTx/>
              <a:buAutoNum type="alphaLcParenR"/>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 três dias consecutivos em caso de casamento;</a:t>
            </a:r>
          </a:p>
          <a:p>
            <a:pPr marL="1257300" lvl="2" indent="-342900" algn="just" eaLnBrk="0" fontAlgn="base" hangingPunct="0">
              <a:lnSpc>
                <a:spcPct val="150000"/>
              </a:lnSpc>
              <a:spcBef>
                <a:spcPct val="0"/>
              </a:spcBef>
              <a:spcAft>
                <a:spcPct val="0"/>
              </a:spcAft>
              <a:buFontTx/>
              <a:buAutoNum type="alphaLcParenR"/>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em virtude de nascimento de filho, por cinco dias para o pai;</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7169" name="Rectangle 1"/>
          <p:cNvSpPr>
            <a:spLocks noChangeArrowheads="1"/>
          </p:cNvSpPr>
          <p:nvPr/>
        </p:nvSpPr>
        <p:spPr bwMode="auto">
          <a:xfrm>
            <a:off x="0" y="1530365"/>
            <a:ext cx="8964488"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4.5 – FALTAS E ATRASOS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 um dia, a cada doze meses de trabalho, em caso de doação voluntária de 	sangue, devidamente comprovada;</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 para fim de trabalho eleitoral, nos termos da lei, até dois dias, 	consecutivos ou não;</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f) no período em que tiver de cumprir as exigências do Serviço Militar;</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g) quando o empregado servir como testemunha;        </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 comparecimento a Justiça do Trabalho</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7169" name="Rectangle 1"/>
          <p:cNvSpPr>
            <a:spLocks noChangeArrowheads="1"/>
          </p:cNvSpPr>
          <p:nvPr/>
        </p:nvSpPr>
        <p:spPr bwMode="auto">
          <a:xfrm>
            <a:off x="72008" y="1556792"/>
            <a:ext cx="8964488" cy="43858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4.5 – FALTAS E ATRASOS</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Também são consideradas faltas legais:</a:t>
            </a:r>
            <a:endParaRPr kumimoji="0" lang="pt-BR"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ausência justificada e abonada, segundo critério da administração do 	estabelecimento;</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b) quando houver paralisação do serviço nos dias em que, por conveniência 	do empregador, não tenha havido trabalho;</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c) se a falta ao serviço estiver fundamentada na lei sobre acidente de 	trabalho;</a:t>
            </a: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d) em caso de doença do empregado.  A doença será comprovada mediante 	atestado, fornecido por médico devidamente habilitado.</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6145" name="Rectangle 1"/>
          <p:cNvSpPr>
            <a:spLocks noChangeArrowheads="1"/>
          </p:cNvSpPr>
          <p:nvPr/>
        </p:nvSpPr>
        <p:spPr bwMode="auto">
          <a:xfrm>
            <a:off x="107504" y="1435998"/>
            <a:ext cx="889248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2.2.6 – VALE TRANSPORTE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vale transporte é o benefício pelo qual o empregador antecipa e custeia parte das despesas de seus empregados realizadas com o deslocamento </a:t>
            </a:r>
            <a:r>
              <a:rPr kumimoji="0" lang="pt-BR"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residência-trabalho</a:t>
            </a: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e vice-versa.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 empregado tem o ônus de responder com parcela de 6% do seu salário básico ou vencimento, independente dos dias de trabalho prestados.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proporcionalidade não pode se vincular a dias de trabalho.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Portanto, se 6% do salário básico ou vencimento for superior ao valor total do vale transporte, descontar o valor total do vale, e se 6% for inferior ao valor total do vale transporte, descontar apenas o limite máximo legal de 6%.</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No caso de salário variável,ou seja, comissões, tarefas, </a:t>
            </a:r>
            <a:r>
              <a:rPr kumimoji="0" lang="pt-BR"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etc</a:t>
            </a: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 parcela 	equivalente a 6% deve ser calculada sobre rendimento variável do mês.</a:t>
            </a: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216024" y="1980123"/>
            <a:ext cx="5076056"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    Rotinas Admissionais</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1.1  Admissão de empregados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1.2  Contrato de Trabalho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1.3  Ocorrências no Contrato de Trabalho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1.4  Salário X Remuneração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1.5  DSR - Descanso Semanal Remunerado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    Verbas Adicionais</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2.1  Insalubridade</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2.2  Periculosidade</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2.3  Adicional Noturno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2.4  Hora Extra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    Benefícios Previdenciários</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3.1  Salário Família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3.2  Salário Maternidade</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    Descontos na Folha de Pagamento</a:t>
            </a:r>
            <a:endParaRPr kumimoji="0" lang="pt-BR" sz="14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4.1  Faltas e Atrasos</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4.2  Pensão Alimentícia</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4.3  Adiantamento de Salário</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4.4  Vale Transporte</a:t>
            </a:r>
            <a:endParaRPr kumimoji="0" lang="pt-BR" sz="1400" b="0" i="0"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kumimoji="0" lang="pt-BR" sz="14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4.5  Sindicato</a:t>
            </a:r>
          </a:p>
        </p:txBody>
      </p:sp>
      <p:sp>
        <p:nvSpPr>
          <p:cNvPr id="8" name="Retângulo 7"/>
          <p:cNvSpPr/>
          <p:nvPr/>
        </p:nvSpPr>
        <p:spPr>
          <a:xfrm>
            <a:off x="4139952" y="1189776"/>
            <a:ext cx="5004048" cy="5047536"/>
          </a:xfrm>
          <a:prstGeom prst="rect">
            <a:avLst/>
          </a:prstGeom>
        </p:spPr>
        <p:txBody>
          <a:bodyPr wrap="square">
            <a:spAutoFit/>
          </a:bodyPr>
          <a:lstStyle/>
          <a:p>
            <a:pPr lvl="0" algn="just" eaLnBrk="0" fontAlgn="base" hangingPunct="0">
              <a:spcBef>
                <a:spcPct val="0"/>
              </a:spcBef>
              <a:spcAft>
                <a:spcPct val="0"/>
              </a:spcAft>
            </a:pPr>
            <a:r>
              <a:rPr lang="pt-BR" sz="1400" b="1" dirty="0" smtClean="0">
                <a:latin typeface="Calibri" pitchFamily="34" charset="0"/>
                <a:ea typeface="Calibri" pitchFamily="34" charset="0"/>
                <a:cs typeface="Times New Roman" pitchFamily="18" charset="0"/>
              </a:rPr>
              <a:t>5.    Carga Tributária Trabalhista</a:t>
            </a:r>
            <a:endParaRPr lang="pt-BR" sz="1400" b="1"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5.1  Contribuição Previdenciária do Empregado e do Empregador</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5.2  Fundo de Garantia por Tempo de Serviço - FGTS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5.3  Imposto de Renda Retido na Fonte - IRRF</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5.4  Tabela de Incidências Trabalhistas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b="1" dirty="0" smtClean="0">
                <a:latin typeface="Calibri" pitchFamily="34" charset="0"/>
                <a:ea typeface="Calibri" pitchFamily="34" charset="0"/>
                <a:cs typeface="Times New Roman" pitchFamily="18" charset="0"/>
              </a:rPr>
              <a:t>6.    Rotinas de Férias</a:t>
            </a:r>
            <a:endParaRPr lang="pt-BR" sz="1400" b="1"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6.1  Remuneração das Férias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6.2  Adicional de 1/3 de Férias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6.3  Abono Pecuniário de Férias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b="1" dirty="0" smtClean="0">
                <a:latin typeface="Calibri" pitchFamily="34" charset="0"/>
                <a:ea typeface="Calibri" pitchFamily="34" charset="0"/>
                <a:cs typeface="Times New Roman" pitchFamily="18" charset="0"/>
              </a:rPr>
              <a:t>7.    13º Salário</a:t>
            </a:r>
            <a:endParaRPr lang="pt-BR" sz="1400" b="1"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7.1  Encargos sobre o 13º Salário</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7.2  Calculo da Folha de Pagamento do 13º Salário</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b="1" dirty="0" smtClean="0">
                <a:latin typeface="Calibri" pitchFamily="34" charset="0"/>
                <a:ea typeface="Calibri" pitchFamily="34" charset="0"/>
                <a:cs typeface="Times New Roman" pitchFamily="18" charset="0"/>
              </a:rPr>
              <a:t>8.    Rotinas Demissionais</a:t>
            </a:r>
            <a:endParaRPr lang="pt-BR" sz="1400" b="1"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8.1  Modalidades Habituais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8.2  Modalidades Especiais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8.3  Verbas Rescisórias</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8.4  Homologação</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8.5  Seguro Desemprego</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b="1" dirty="0" smtClean="0">
                <a:latin typeface="Calibri" pitchFamily="34" charset="0"/>
                <a:ea typeface="Calibri" pitchFamily="34" charset="0"/>
                <a:cs typeface="Times New Roman" pitchFamily="18" charset="0"/>
              </a:rPr>
              <a:t>9.    Obrigações Acessórias Trabalhistas</a:t>
            </a:r>
            <a:endParaRPr lang="pt-BR" sz="1400" b="1"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9.1  CAGED       9.2  RAIS       9.3  DIRF</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9.4  CONECTIVIDADE SOCIAL</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dirty="0" smtClean="0">
                <a:latin typeface="Calibri" pitchFamily="34" charset="0"/>
                <a:ea typeface="Calibri" pitchFamily="34" charset="0"/>
                <a:cs typeface="Times New Roman" pitchFamily="18" charset="0"/>
              </a:rPr>
              <a:t>9.5  SEFIP      9.6  E-Social</a:t>
            </a:r>
            <a:endParaRPr lang="pt-BR" sz="1400" dirty="0" smtClean="0">
              <a:latin typeface="Arial" pitchFamily="34" charset="0"/>
              <a:cs typeface="Arial" pitchFamily="34" charset="0"/>
            </a:endParaRPr>
          </a:p>
          <a:p>
            <a:pPr lvl="0" algn="just" eaLnBrk="0" fontAlgn="base" hangingPunct="0">
              <a:spcBef>
                <a:spcPct val="0"/>
              </a:spcBef>
              <a:spcAft>
                <a:spcPct val="0"/>
              </a:spcAft>
            </a:pPr>
            <a:r>
              <a:rPr lang="pt-BR" sz="1400" b="1" dirty="0" smtClean="0">
                <a:latin typeface="Calibri" pitchFamily="34" charset="0"/>
                <a:ea typeface="Calibri" pitchFamily="34" charset="0"/>
                <a:cs typeface="Times New Roman" pitchFamily="18" charset="0"/>
              </a:rPr>
              <a:t>10.  Sistema de Folha de Pagamento Informatizado</a:t>
            </a:r>
            <a:endParaRPr lang="pt-BR" sz="1400" b="1" dirty="0" smtClean="0">
              <a:latin typeface="Arial" pitchFamily="34" charset="0"/>
              <a:cs typeface="Arial"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52880" y="1052736"/>
            <a:ext cx="918720" cy="780332"/>
          </a:xfrm>
          <a:prstGeom prst="rect">
            <a:avLst/>
          </a:prstGeom>
          <a:noFill/>
          <a:ln w="9525">
            <a:noFill/>
            <a:miter lim="800000"/>
            <a:headEnd/>
            <a:tailEnd/>
          </a:ln>
        </p:spPr>
      </p:pic>
      <p:sp>
        <p:nvSpPr>
          <p:cNvPr id="10" name="Título 1"/>
          <p:cNvSpPr>
            <a:spLocks noGrp="1"/>
          </p:cNvSpPr>
          <p:nvPr>
            <p:ph type="title" idx="4294967295"/>
          </p:nvPr>
        </p:nvSpPr>
        <p:spPr>
          <a:xfrm>
            <a:off x="971600" y="1052736"/>
            <a:ext cx="3168352" cy="561975"/>
          </a:xfrm>
          <a:prstGeom prst="rect">
            <a:avLst/>
          </a:prstGeom>
        </p:spPr>
        <p:txBody>
          <a:bodyPr/>
          <a:lstStyle/>
          <a:p>
            <a:pPr algn="l"/>
            <a:r>
              <a:rPr lang="pt-BR" sz="2400" b="1" dirty="0" smtClean="0">
                <a:solidFill>
                  <a:schemeClr val="tx2"/>
                </a:solidFill>
              </a:rPr>
              <a:t>CONTEÚDO</a:t>
            </a:r>
            <a:br>
              <a:rPr lang="pt-BR" sz="2400" b="1" dirty="0" smtClean="0">
                <a:solidFill>
                  <a:schemeClr val="tx2"/>
                </a:solidFill>
              </a:rPr>
            </a:br>
            <a:r>
              <a:rPr lang="pt-BR" sz="2400" b="1" dirty="0" smtClean="0">
                <a:solidFill>
                  <a:schemeClr val="tx2"/>
                </a:solidFill>
              </a:rPr>
              <a:t>PROGRAMADO:</a:t>
            </a:r>
            <a:endParaRPr lang="pt-BR" sz="2400" b="1" dirty="0">
              <a:solidFill>
                <a:schemeClr val="tx2"/>
              </a:solidFill>
            </a:endParaRPr>
          </a:p>
        </p:txBody>
      </p:sp>
      <p:pic>
        <p:nvPicPr>
          <p:cNvPr id="11" name="Picture 3"/>
          <p:cNvPicPr>
            <a:picLocks noChangeAspect="1" noChangeArrowheads="1"/>
          </p:cNvPicPr>
          <p:nvPr/>
        </p:nvPicPr>
        <p:blipFill>
          <a:blip r:embed="rId3" cstate="print"/>
          <a:srcRect/>
          <a:stretch>
            <a:fillRect/>
          </a:stretch>
        </p:blipFill>
        <p:spPr bwMode="auto">
          <a:xfrm>
            <a:off x="8172400" y="5677970"/>
            <a:ext cx="936104" cy="991390"/>
          </a:xfrm>
          <a:prstGeom prst="rect">
            <a:avLst/>
          </a:prstGeom>
          <a:noFill/>
          <a:ln w="9525">
            <a:noFill/>
            <a:miter lim="800000"/>
            <a:headEnd/>
            <a:tailEnd/>
          </a:ln>
        </p:spPr>
      </p:pic>
      <p:sp>
        <p:nvSpPr>
          <p:cNvPr id="12" name="Retângulo 11"/>
          <p:cNvSpPr/>
          <p:nvPr/>
        </p:nvSpPr>
        <p:spPr>
          <a:xfrm>
            <a:off x="71439" y="662631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13"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486024122"/>
      </p:ext>
    </p:extLst>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8601" y="5525909"/>
            <a:ext cx="936104" cy="991390"/>
          </a:xfrm>
          <a:prstGeom prst="rect">
            <a:avLst/>
          </a:prstGeom>
          <a:noFill/>
          <a:ln w="9525">
            <a:noFill/>
            <a:miter lim="800000"/>
            <a:headEnd/>
            <a:tailEnd/>
          </a:ln>
        </p:spPr>
      </p:pic>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6145" name="Rectangle 1"/>
          <p:cNvSpPr>
            <a:spLocks noChangeArrowheads="1"/>
          </p:cNvSpPr>
          <p:nvPr/>
        </p:nvSpPr>
        <p:spPr bwMode="auto">
          <a:xfrm>
            <a:off x="107504" y="1535881"/>
            <a:ext cx="889248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12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chemeClr val="accent2">
                    <a:lumMod val="75000"/>
                  </a:schemeClr>
                </a:solidFill>
                <a:effectLst/>
                <a:latin typeface="Arial" pitchFamily="34" charset="0"/>
                <a:ea typeface="Times New Roman" pitchFamily="18" charset="0"/>
                <a:cs typeface="Arial" pitchFamily="34" charset="0"/>
              </a:rPr>
              <a:t>2.2.6 – VALE TRANSPORTE</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accent2">
                  <a:lumMod val="75000"/>
                </a:schemeClr>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Entretanto, quando o empregado percebe salário fixo mais comissões, a parcela correspondente a 6%, deve ser calculada somente sobre o salário fixo, conforme entendimento da fiscalização do Ministério do Trabalho.</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Ao empregador não é permitido substituir o vale transporte por antecipação em dinheiro ou qualquer outra forma de pagamento.  </a:t>
            </a:r>
          </a:p>
          <a:p>
            <a:pPr marL="0" marR="0" lvl="0" indent="0" algn="just" defTabSz="914400" rtl="0" eaLnBrk="0" fontAlgn="base" latinLnBrk="0" hangingPunct="0">
              <a:lnSpc>
                <a:spcPct val="100000"/>
              </a:lnSpc>
              <a:spcBef>
                <a:spcPct val="0"/>
              </a:spcBef>
              <a:spcAft>
                <a:spcPct val="0"/>
              </a:spcAft>
              <a:buClrTx/>
              <a:buSzTx/>
              <a:buFontTx/>
              <a:buNone/>
              <a:tabLst/>
            </a:pPr>
            <a:endParaRPr lang="pt-BR" dirty="0" smtClean="0">
              <a:latin typeface="Arial" pitchFamily="34" charset="0"/>
              <a:ea typeface="Times New Roman"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pt-BR"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Entretanto, no caso de falta ou insuficiência de estoque de vale transporte, necessário ao atendimento da demanda e ao funcionamento do sistema, o empregado arcará com o pagamento das passagens e o empregador o ressarcirá da parcela que lhe couber, na folha de pagamento imediata.</a:t>
            </a:r>
            <a:endParaRPr kumimoji="0" lang="pt-BR"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236296" y="1052736"/>
            <a:ext cx="1794484" cy="980728"/>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79512" y="1124744"/>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5121" name="Rectangle 1"/>
          <p:cNvSpPr>
            <a:spLocks noChangeArrowheads="1"/>
          </p:cNvSpPr>
          <p:nvPr/>
        </p:nvSpPr>
        <p:spPr bwMode="auto">
          <a:xfrm>
            <a:off x="467544" y="1547500"/>
            <a:ext cx="7614072"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TABELA DE INCIDÊNCIAS DE INSS, FGTS E IR NOS PAGAMENTOS </a:t>
            </a:r>
            <a:endParaRPr kumimoji="0" lang="pt-BR" b="0" i="0" u="none" strike="noStrike" cap="none" normalizeH="0" baseline="0" dirty="0" smtClean="0">
              <a:ln>
                <a:noFill/>
              </a:ln>
              <a:solidFill>
                <a:srgbClr val="C00000"/>
              </a:solidFill>
              <a:effectLst/>
              <a:latin typeface="Arial" pitchFamily="34" charset="0"/>
              <a:cs typeface="Arial"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161925" y="1907926"/>
            <a:ext cx="8874571" cy="4761434"/>
          </a:xfrm>
          <a:prstGeom prst="rect">
            <a:avLst/>
          </a:prstGeom>
          <a:noFill/>
          <a:ln w="9525">
            <a:noFill/>
            <a:miter lim="800000"/>
            <a:headEnd/>
            <a:tailEnd/>
          </a:ln>
        </p:spPr>
      </p:pic>
      <p:pic>
        <p:nvPicPr>
          <p:cNvPr id="9"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956376" y="969605"/>
            <a:ext cx="1074404" cy="587187"/>
          </a:xfrm>
          <a:prstGeom prst="rect">
            <a:avLst/>
          </a:prstGeom>
          <a:noFill/>
        </p:spPr>
      </p:pic>
      <p:sp>
        <p:nvSpPr>
          <p:cNvPr id="12"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179512" y="5373387"/>
            <a:ext cx="1080120" cy="1143912"/>
          </a:xfrm>
          <a:prstGeom prst="rect">
            <a:avLst/>
          </a:prstGeom>
          <a:noFill/>
          <a:ln w="9525">
            <a:noFill/>
            <a:miter lim="800000"/>
            <a:headEnd/>
            <a:tailEnd/>
          </a:ln>
        </p:spPr>
      </p:pic>
      <p:sp>
        <p:nvSpPr>
          <p:cNvPr id="3" name="Retângulo 2"/>
          <p:cNvSpPr/>
          <p:nvPr/>
        </p:nvSpPr>
        <p:spPr>
          <a:xfrm>
            <a:off x="71439" y="6608385"/>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7" name="Retângulo 6"/>
          <p:cNvSpPr/>
          <p:nvPr/>
        </p:nvSpPr>
        <p:spPr>
          <a:xfrm>
            <a:off x="107504" y="1052736"/>
            <a:ext cx="2052806" cy="369332"/>
          </a:xfrm>
          <a:prstGeom prst="rect">
            <a:avLst/>
          </a:prstGeom>
        </p:spPr>
        <p:txBody>
          <a:bodyPr wrap="none">
            <a:spAutoFit/>
          </a:bodyPr>
          <a:lstStyle/>
          <a:p>
            <a:r>
              <a:rPr lang="pt-BR" b="1" dirty="0" smtClean="0">
                <a:solidFill>
                  <a:schemeClr val="accent2">
                    <a:lumMod val="75000"/>
                  </a:schemeClr>
                </a:solidFill>
                <a:effectLst>
                  <a:outerShdw blurRad="38100" dist="38100" dir="2700000" algn="tl">
                    <a:srgbClr val="000000">
                      <a:alpha val="43137"/>
                    </a:srgbClr>
                  </a:outerShdw>
                </a:effectLst>
              </a:rPr>
              <a:t>4 - </a:t>
            </a:r>
            <a:r>
              <a:rPr lang="pt-BR" b="1" dirty="0" smtClean="0">
                <a:solidFill>
                  <a:schemeClr val="accent2">
                    <a:lumMod val="75000"/>
                  </a:schemeClr>
                </a:solidFill>
              </a:rPr>
              <a:t>DESCONTOS:</a:t>
            </a:r>
            <a:endParaRPr lang="pt-BR" dirty="0"/>
          </a:p>
        </p:txBody>
      </p:sp>
      <p:sp>
        <p:nvSpPr>
          <p:cNvPr id="8" name="Rectangle 1"/>
          <p:cNvSpPr>
            <a:spLocks noChangeArrowheads="1"/>
          </p:cNvSpPr>
          <p:nvPr/>
        </p:nvSpPr>
        <p:spPr bwMode="auto">
          <a:xfrm>
            <a:off x="2123728" y="1268760"/>
            <a:ext cx="2437399"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TABELAS INSS</a:t>
            </a:r>
            <a:r>
              <a:rPr kumimoji="0" lang="pt-BR" b="1" i="0" u="none" strike="noStrike" cap="none" normalizeH="0" dirty="0" smtClean="0">
                <a:ln>
                  <a:noFill/>
                </a:ln>
                <a:solidFill>
                  <a:srgbClr val="C00000"/>
                </a:solidFill>
                <a:effectLst/>
                <a:latin typeface="Arial" pitchFamily="34" charset="0"/>
                <a:ea typeface="Times New Roman" pitchFamily="18" charset="0"/>
                <a:cs typeface="Arial" pitchFamily="34" charset="0"/>
              </a:rPr>
              <a:t> </a:t>
            </a:r>
            <a:r>
              <a:rPr kumimoji="0" lang="pt-BR" b="1" i="0" u="none" strike="noStrike" cap="none" normalizeH="0" baseline="0" dirty="0" smtClean="0">
                <a:ln>
                  <a:noFill/>
                </a:ln>
                <a:solidFill>
                  <a:srgbClr val="C00000"/>
                </a:solidFill>
                <a:effectLst/>
                <a:latin typeface="Arial" pitchFamily="34" charset="0"/>
                <a:ea typeface="Times New Roman" pitchFamily="18" charset="0"/>
                <a:cs typeface="Arial" pitchFamily="34" charset="0"/>
              </a:rPr>
              <a:t>E IR</a:t>
            </a:r>
            <a:endParaRPr kumimoji="0" lang="pt-BR" b="0" i="0" u="none" strike="noStrike" cap="none" normalizeH="0" baseline="0" dirty="0" smtClean="0">
              <a:ln>
                <a:noFill/>
              </a:ln>
              <a:solidFill>
                <a:srgbClr val="C00000"/>
              </a:solidFill>
              <a:effectLst/>
              <a:latin typeface="Arial" pitchFamily="34" charset="0"/>
              <a:cs typeface="Arial" pitchFamily="34" charset="0"/>
            </a:endParaRPr>
          </a:p>
        </p:txBody>
      </p:sp>
      <p:graphicFrame>
        <p:nvGraphicFramePr>
          <p:cNvPr id="12" name="Tabela 11"/>
          <p:cNvGraphicFramePr>
            <a:graphicFrameLocks noGrp="1"/>
          </p:cNvGraphicFramePr>
          <p:nvPr/>
        </p:nvGraphicFramePr>
        <p:xfrm>
          <a:off x="179512" y="1700808"/>
          <a:ext cx="6480720" cy="1296144"/>
        </p:xfrm>
        <a:graphic>
          <a:graphicData uri="http://schemas.openxmlformats.org/drawingml/2006/table">
            <a:tbl>
              <a:tblPr/>
              <a:tblGrid>
                <a:gridCol w="4560508"/>
                <a:gridCol w="1920212"/>
              </a:tblGrid>
              <a:tr h="330930">
                <a:tc>
                  <a:txBody>
                    <a:bodyPr/>
                    <a:lstStyle/>
                    <a:p>
                      <a:pPr algn="ctr" fontAlgn="ctr"/>
                      <a:r>
                        <a:rPr lang="pt-BR" sz="1600" b="1" i="0" u="none" strike="noStrike" dirty="0">
                          <a:solidFill>
                            <a:srgbClr val="666B85"/>
                          </a:solidFill>
                          <a:effectLst/>
                          <a:latin typeface="Arial"/>
                        </a:rPr>
                        <a:t>Salário de Contribuição (R$)</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600" b="1" i="0" u="none" strike="noStrike">
                          <a:solidFill>
                            <a:srgbClr val="666B85"/>
                          </a:solidFill>
                          <a:effectLst/>
                          <a:latin typeface="Arial"/>
                        </a:rPr>
                        <a:t>Alíquota</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BEB"/>
                    </a:solidFill>
                  </a:tcPr>
                </a:tc>
              </a:tr>
              <a:tr h="317142">
                <a:tc>
                  <a:txBody>
                    <a:bodyPr/>
                    <a:lstStyle/>
                    <a:p>
                      <a:pPr algn="ctr" fontAlgn="ctr"/>
                      <a:r>
                        <a:rPr lang="pt-BR" sz="1600" b="1" i="0" u="none" strike="noStrike" dirty="0">
                          <a:solidFill>
                            <a:srgbClr val="666B85"/>
                          </a:solidFill>
                          <a:effectLst/>
                          <a:latin typeface="Arial"/>
                        </a:rPr>
                        <a:t>Até R$ 1.693,72</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1" i="0" u="none" strike="noStrike">
                          <a:solidFill>
                            <a:srgbClr val="666B85"/>
                          </a:solidFill>
                          <a:effectLst/>
                          <a:latin typeface="Arial"/>
                        </a:rPr>
                        <a:t>8%</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17142">
                <a:tc>
                  <a:txBody>
                    <a:bodyPr/>
                    <a:lstStyle/>
                    <a:p>
                      <a:pPr algn="ctr" fontAlgn="ctr"/>
                      <a:r>
                        <a:rPr lang="pt-BR" sz="1600" b="1" i="0" u="none" strike="noStrike" dirty="0">
                          <a:solidFill>
                            <a:srgbClr val="666B85"/>
                          </a:solidFill>
                          <a:effectLst/>
                          <a:latin typeface="Arial"/>
                        </a:rPr>
                        <a:t>De R$ 1.693,73 a R$ 2.822,90</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c>
                  <a:txBody>
                    <a:bodyPr/>
                    <a:lstStyle/>
                    <a:p>
                      <a:pPr algn="ctr" fontAlgn="ctr"/>
                      <a:r>
                        <a:rPr lang="pt-BR" sz="1600" b="1" i="0" u="none" strike="noStrike" dirty="0">
                          <a:solidFill>
                            <a:srgbClr val="666B85"/>
                          </a:solidFill>
                          <a:effectLst/>
                          <a:latin typeface="Arial"/>
                        </a:rPr>
                        <a:t>9%</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BEB"/>
                    </a:solidFill>
                  </a:tcPr>
                </a:tc>
              </a:tr>
              <a:tr h="330930">
                <a:tc>
                  <a:txBody>
                    <a:bodyPr/>
                    <a:lstStyle/>
                    <a:p>
                      <a:pPr algn="ctr" fontAlgn="ctr"/>
                      <a:r>
                        <a:rPr lang="pt-BR" sz="1600" b="1" i="0" u="none" strike="noStrike" dirty="0">
                          <a:solidFill>
                            <a:srgbClr val="666B85"/>
                          </a:solidFill>
                          <a:effectLst/>
                          <a:latin typeface="Arial"/>
                        </a:rPr>
                        <a:t>De R$ 2.822,91 até R$ 5.645,80</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1" i="0" u="none" strike="noStrike" dirty="0">
                          <a:solidFill>
                            <a:srgbClr val="666B85"/>
                          </a:solidFill>
                          <a:effectLst/>
                          <a:latin typeface="Arial"/>
                        </a:rPr>
                        <a:t>11%</a:t>
                      </a:r>
                    </a:p>
                  </a:txBody>
                  <a:tcPr marL="171450"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graphicFrame>
        <p:nvGraphicFramePr>
          <p:cNvPr id="13" name="Tabela 12"/>
          <p:cNvGraphicFramePr>
            <a:graphicFrameLocks noGrp="1"/>
          </p:cNvGraphicFramePr>
          <p:nvPr/>
        </p:nvGraphicFramePr>
        <p:xfrm>
          <a:off x="1763689" y="3974473"/>
          <a:ext cx="7200799" cy="2272091"/>
        </p:xfrm>
        <a:graphic>
          <a:graphicData uri="http://schemas.openxmlformats.org/drawingml/2006/table">
            <a:tbl>
              <a:tblPr/>
              <a:tblGrid>
                <a:gridCol w="3006159"/>
                <a:gridCol w="1677856"/>
                <a:gridCol w="2516784"/>
              </a:tblGrid>
              <a:tr h="366737">
                <a:tc>
                  <a:txBody>
                    <a:bodyPr/>
                    <a:lstStyle/>
                    <a:p>
                      <a:pPr algn="ctr" fontAlgn="ctr"/>
                      <a:r>
                        <a:rPr lang="pt-BR" sz="1400" b="1" i="0" u="none" strike="noStrike" dirty="0">
                          <a:solidFill>
                            <a:srgbClr val="FFFFFF"/>
                          </a:solidFill>
                          <a:latin typeface="Arial"/>
                        </a:rPr>
                        <a:t>BASE DE </a:t>
                      </a:r>
                      <a:r>
                        <a:rPr lang="pt-BR" sz="1400" b="1" i="0" u="none" strike="noStrike" dirty="0" smtClean="0">
                          <a:solidFill>
                            <a:srgbClr val="FFFFFF"/>
                          </a:solidFill>
                          <a:latin typeface="Arial"/>
                        </a:rPr>
                        <a:t>CÁLCULO </a:t>
                      </a:r>
                      <a:r>
                        <a:rPr lang="pt-BR" sz="1200" b="1" i="0" u="none" strike="noStrike" dirty="0" smtClean="0">
                          <a:solidFill>
                            <a:srgbClr val="FFFFFF"/>
                          </a:solidFill>
                          <a:latin typeface="Arial"/>
                        </a:rPr>
                        <a:t> </a:t>
                      </a:r>
                      <a:r>
                        <a:rPr lang="pt-BR" sz="1200" b="1" i="0" u="none" strike="noStrike" dirty="0">
                          <a:solidFill>
                            <a:srgbClr val="FFFFFF"/>
                          </a:solidFill>
                          <a:latin typeface="Arial"/>
                        </a:rPr>
                        <a:t>(R$)</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c>
                  <a:txBody>
                    <a:bodyPr/>
                    <a:lstStyle/>
                    <a:p>
                      <a:pPr algn="ctr" fontAlgn="ctr"/>
                      <a:r>
                        <a:rPr lang="pt-BR" sz="1400" b="1" i="0" u="none" strike="noStrike" dirty="0" smtClean="0">
                          <a:solidFill>
                            <a:srgbClr val="FFFFFF"/>
                          </a:solidFill>
                          <a:latin typeface="Arial"/>
                        </a:rPr>
                        <a:t>ALÍQUOTA </a:t>
                      </a:r>
                      <a:r>
                        <a:rPr lang="pt-BR" sz="1200" b="1" i="0" u="none" strike="noStrike" dirty="0" smtClean="0">
                          <a:solidFill>
                            <a:srgbClr val="FFFFFF"/>
                          </a:solidFill>
                          <a:latin typeface="Arial"/>
                        </a:rPr>
                        <a:t> </a:t>
                      </a:r>
                      <a:r>
                        <a:rPr lang="pt-BR" sz="1200" b="1" i="0" u="none" strike="noStrike" dirty="0">
                          <a:solidFill>
                            <a:srgbClr val="FFFFFF"/>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c>
                  <a:txBody>
                    <a:bodyPr/>
                    <a:lstStyle/>
                    <a:p>
                      <a:pPr algn="ctr" fontAlgn="ctr"/>
                      <a:r>
                        <a:rPr lang="pt-BR" sz="1400" b="1" i="0" u="none" strike="noStrike" dirty="0">
                          <a:solidFill>
                            <a:srgbClr val="FFFFFF"/>
                          </a:solidFill>
                          <a:latin typeface="Arial"/>
                        </a:rPr>
                        <a:t>PARCELA A </a:t>
                      </a:r>
                      <a:r>
                        <a:rPr lang="pt-BR" sz="1400" b="1" i="0" u="none" strike="noStrike" dirty="0" smtClean="0">
                          <a:solidFill>
                            <a:srgbClr val="FFFFFF"/>
                          </a:solidFill>
                          <a:latin typeface="Arial"/>
                        </a:rPr>
                        <a:t>DEDUZIR </a:t>
                      </a:r>
                      <a:r>
                        <a:rPr lang="pt-BR" sz="1200" b="1" i="0" u="none" strike="noStrike" dirty="0" smtClean="0">
                          <a:solidFill>
                            <a:srgbClr val="FFFFFF"/>
                          </a:solidFill>
                          <a:latin typeface="Arial"/>
                        </a:rPr>
                        <a:t>(R</a:t>
                      </a:r>
                      <a:r>
                        <a:rPr lang="pt-BR" sz="1200" b="1" i="0" u="none" strike="noStrike" dirty="0" smtClean="0">
                          <a:solidFill>
                            <a:srgbClr val="FFFFFF"/>
                          </a:solidFill>
                          <a:latin typeface="Arial"/>
                        </a:rPr>
                        <a:t>$)</a:t>
                      </a:r>
                      <a:endParaRPr lang="pt-BR" sz="1200" b="1" i="0" u="none" strike="noStrike" dirty="0">
                        <a:solidFill>
                          <a:srgbClr val="FFFFFF"/>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27FA5"/>
                    </a:solidFill>
                  </a:tcPr>
                </a:tc>
              </a:tr>
              <a:tr h="238069">
                <a:tc>
                  <a:txBody>
                    <a:bodyPr/>
                    <a:lstStyle/>
                    <a:p>
                      <a:pPr algn="ctr" fontAlgn="ctr"/>
                      <a:r>
                        <a:rPr lang="pt-BR" sz="1600" b="0" i="0" u="none" strike="noStrike" dirty="0">
                          <a:solidFill>
                            <a:schemeClr val="accent4">
                              <a:lumMod val="50000"/>
                            </a:schemeClr>
                          </a:solidFill>
                          <a:latin typeface="Arial"/>
                        </a:rPr>
                        <a:t>Até 1.903,98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66208">
                <a:tc>
                  <a:txBody>
                    <a:bodyPr/>
                    <a:lstStyle/>
                    <a:p>
                      <a:pPr algn="ctr" fontAlgn="ctr"/>
                      <a:r>
                        <a:rPr lang="pt-BR" sz="1600" b="0" i="0" u="none" strike="noStrike" dirty="0">
                          <a:solidFill>
                            <a:schemeClr val="accent4">
                              <a:lumMod val="50000"/>
                            </a:schemeClr>
                          </a:solidFill>
                          <a:latin typeface="Arial"/>
                        </a:rPr>
                        <a:t>De 1.903,99 até 2.826,65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smtClean="0">
                          <a:solidFill>
                            <a:schemeClr val="accent4">
                              <a:lumMod val="50000"/>
                            </a:schemeClr>
                          </a:solidFill>
                          <a:latin typeface="Arial"/>
                        </a:rPr>
                        <a:t>142,80</a:t>
                      </a:r>
                      <a:endParaRPr lang="pt-BR" sz="1600" b="0" i="0" u="none" strike="noStrike" dirty="0">
                        <a:solidFill>
                          <a:schemeClr val="accent4">
                            <a:lumMod val="5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66208">
                <a:tc>
                  <a:txBody>
                    <a:bodyPr/>
                    <a:lstStyle/>
                    <a:p>
                      <a:pPr algn="ctr" fontAlgn="ctr"/>
                      <a:r>
                        <a:rPr lang="pt-BR" sz="1600" b="0" i="0" u="none" strike="noStrike" dirty="0">
                          <a:solidFill>
                            <a:schemeClr val="accent4">
                              <a:lumMod val="50000"/>
                            </a:schemeClr>
                          </a:solidFill>
                          <a:latin typeface="Arial"/>
                        </a:rPr>
                        <a:t>De 2.826,66 até 3.751,05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smtClean="0">
                          <a:solidFill>
                            <a:schemeClr val="accent4">
                              <a:lumMod val="50000"/>
                            </a:schemeClr>
                          </a:solidFill>
                          <a:latin typeface="Arial"/>
                        </a:rPr>
                        <a:t>354,80</a:t>
                      </a:r>
                      <a:endParaRPr lang="pt-BR" sz="1600" b="0" i="0" u="none" strike="noStrike" dirty="0">
                        <a:solidFill>
                          <a:schemeClr val="accent4">
                            <a:lumMod val="50000"/>
                          </a:schemeClr>
                        </a:solidFill>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66208">
                <a:tc>
                  <a:txBody>
                    <a:bodyPr/>
                    <a:lstStyle/>
                    <a:p>
                      <a:pPr algn="ctr" fontAlgn="ctr"/>
                      <a:r>
                        <a:rPr lang="pt-BR" sz="1600" b="0" i="0" u="none" strike="noStrike" dirty="0">
                          <a:solidFill>
                            <a:schemeClr val="accent4">
                              <a:lumMod val="50000"/>
                            </a:schemeClr>
                          </a:solidFill>
                          <a:latin typeface="Arial"/>
                        </a:rPr>
                        <a:t>De 3.751,06 até 4.664,68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22,5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636,13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38069">
                <a:tc>
                  <a:txBody>
                    <a:bodyPr/>
                    <a:lstStyle/>
                    <a:p>
                      <a:pPr algn="ctr" fontAlgn="ctr"/>
                      <a:r>
                        <a:rPr lang="pt-BR" sz="1600" b="0" i="0" u="none" strike="noStrike" dirty="0">
                          <a:solidFill>
                            <a:schemeClr val="accent4">
                              <a:lumMod val="50000"/>
                            </a:schemeClr>
                          </a:solidFill>
                          <a:latin typeface="Arial"/>
                        </a:rPr>
                        <a:t>Acima de </a:t>
                      </a:r>
                      <a:r>
                        <a:rPr lang="pt-BR" sz="1600" b="0" i="0" u="none" strike="noStrike" dirty="0" smtClean="0">
                          <a:solidFill>
                            <a:schemeClr val="accent4">
                              <a:lumMod val="50000"/>
                            </a:schemeClr>
                          </a:solidFill>
                          <a:latin typeface="Arial"/>
                        </a:rPr>
                        <a:t>4.664,68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pt-BR" sz="1600" b="0" i="0" u="none" strike="noStrike" dirty="0">
                          <a:solidFill>
                            <a:schemeClr val="accent4">
                              <a:lumMod val="50000"/>
                            </a:schemeClr>
                          </a:solidFill>
                          <a:latin typeface="Arial"/>
                        </a:rPr>
                        <a:t>869,36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pic>
        <p:nvPicPr>
          <p:cNvPr id="14" name="Picture 2" descr="http://media.jornaljurid.com.br/cache/ab/5f/ab5ffe42fbc9b8319f1726309ce30507.jpg"/>
          <p:cNvPicPr>
            <a:picLocks noChangeAspect="1" noChangeArrowheads="1"/>
          </p:cNvPicPr>
          <p:nvPr/>
        </p:nvPicPr>
        <p:blipFill>
          <a:blip r:embed="rId3" cstate="print"/>
          <a:srcRect/>
          <a:stretch>
            <a:fillRect/>
          </a:stretch>
        </p:blipFill>
        <p:spPr bwMode="auto">
          <a:xfrm>
            <a:off x="7668344" y="969605"/>
            <a:ext cx="1362436" cy="744603"/>
          </a:xfrm>
          <a:prstGeom prst="rect">
            <a:avLst/>
          </a:prstGeom>
          <a:noFill/>
        </p:spPr>
      </p:pic>
      <p:sp>
        <p:nvSpPr>
          <p:cNvPr id="15" name="Título 3"/>
          <p:cNvSpPr txBox="1">
            <a:spLocks/>
          </p:cNvSpPr>
          <p:nvPr/>
        </p:nvSpPr>
        <p:spPr>
          <a:xfrm>
            <a:off x="0" y="116632"/>
            <a:ext cx="6500961" cy="792162"/>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pt-BR" sz="2400" b="1" i="0" u="none" strike="noStrike" kern="1200" cap="none" spc="0" normalizeH="0" baseline="0" noProof="0" dirty="0" smtClean="0">
                <a:ln>
                  <a:noFill/>
                </a:ln>
                <a:solidFill>
                  <a:schemeClr val="bg1"/>
                </a:solidFill>
                <a:effectLst/>
                <a:uLnTx/>
                <a:uFillTx/>
                <a:latin typeface="+mj-lt"/>
                <a:ea typeface="+mj-ea"/>
                <a:cs typeface="+mj-cs"/>
              </a:rPr>
              <a:t>GESTÃO DE RECURSOS HUMANOS</a:t>
            </a:r>
            <a:br>
              <a:rPr kumimoji="0" lang="pt-BR" sz="2400" b="1" i="0" u="none" strike="noStrike" kern="1200" cap="none" spc="0" normalizeH="0" baseline="0" noProof="0" dirty="0" smtClean="0">
                <a:ln>
                  <a:noFill/>
                </a:ln>
                <a:solidFill>
                  <a:schemeClr val="bg1"/>
                </a:solidFill>
                <a:effectLst/>
                <a:uLnTx/>
                <a:uFillTx/>
                <a:latin typeface="+mj-lt"/>
                <a:ea typeface="+mj-ea"/>
                <a:cs typeface="+mj-cs"/>
              </a:rPr>
            </a:br>
            <a:r>
              <a:rPr kumimoji="0" lang="pt-BR" sz="2400" b="1" i="0" u="none" strike="noStrike" kern="1200" cap="none" spc="0" normalizeH="0" baseline="0" noProof="0" dirty="0" smtClean="0">
                <a:ln>
                  <a:noFill/>
                </a:ln>
                <a:solidFill>
                  <a:schemeClr val="bg1"/>
                </a:solidFill>
                <a:effectLst/>
                <a:uLnTx/>
                <a:uFillTx/>
                <a:latin typeface="+mj-lt"/>
                <a:ea typeface="+mj-ea"/>
                <a:cs typeface="+mj-cs"/>
              </a:rPr>
              <a:t>GST1141 - Rotinas de Administração de Pessoal. </a:t>
            </a:r>
            <a:endParaRPr kumimoji="0" lang="pt-BR" sz="2400" b="1" i="0" u="none" strike="noStrike" kern="1200" cap="none" spc="0" normalizeH="0" baseline="0" noProof="0" dirty="0">
              <a:ln>
                <a:noFill/>
              </a:ln>
              <a:solidFill>
                <a:schemeClr val="bg1"/>
              </a:solidFill>
              <a:effectLst/>
              <a:uLnTx/>
              <a:uFillTx/>
              <a:latin typeface="+mj-lt"/>
              <a:ea typeface="+mj-ea"/>
              <a:cs typeface="+mj-cs"/>
            </a:endParaRPr>
          </a:p>
        </p:txBody>
      </p:sp>
      <p:sp>
        <p:nvSpPr>
          <p:cNvPr id="16" name="Retângulo 15"/>
          <p:cNvSpPr/>
          <p:nvPr/>
        </p:nvSpPr>
        <p:spPr>
          <a:xfrm>
            <a:off x="3969041" y="6300028"/>
            <a:ext cx="5040560" cy="338554"/>
          </a:xfrm>
          <a:prstGeom prst="rect">
            <a:avLst/>
          </a:prstGeom>
        </p:spPr>
        <p:txBody>
          <a:bodyPr wrap="square">
            <a:spAutoFit/>
          </a:bodyPr>
          <a:lstStyle/>
          <a:p>
            <a:r>
              <a:rPr lang="pt-BR" sz="1600" b="1" dirty="0" smtClean="0">
                <a:solidFill>
                  <a:srgbClr val="C00000"/>
                </a:solidFill>
              </a:rPr>
              <a:t>OBS.: A dedução mensal por dependente é de R$ 199,07.</a:t>
            </a:r>
            <a:endParaRPr lang="pt-BR" sz="1600" b="1" dirty="0">
              <a:solidFill>
                <a:srgbClr val="C00000"/>
              </a:solidFill>
            </a:endParaRPr>
          </a:p>
        </p:txBody>
      </p:sp>
      <p:pic>
        <p:nvPicPr>
          <p:cNvPr id="34817" name="Picture 1"/>
          <p:cNvPicPr>
            <a:picLocks noChangeAspect="1" noChangeArrowheads="1"/>
          </p:cNvPicPr>
          <p:nvPr/>
        </p:nvPicPr>
        <p:blipFill>
          <a:blip r:embed="rId4" cstate="print"/>
          <a:srcRect/>
          <a:stretch>
            <a:fillRect/>
          </a:stretch>
        </p:blipFill>
        <p:spPr bwMode="auto">
          <a:xfrm>
            <a:off x="114300" y="3140968"/>
            <a:ext cx="8915400" cy="707132"/>
          </a:xfrm>
          <a:prstGeom prst="rect">
            <a:avLst/>
          </a:prstGeom>
          <a:noFill/>
          <a:ln w="9525">
            <a:noFill/>
            <a:miter lim="800000"/>
            <a:headEnd/>
            <a:tailEnd/>
          </a:ln>
        </p:spPr>
      </p:pic>
      <p:pic>
        <p:nvPicPr>
          <p:cNvPr id="18" name="Picture 1"/>
          <p:cNvPicPr>
            <a:picLocks noChangeAspect="1" noChangeArrowheads="1"/>
          </p:cNvPicPr>
          <p:nvPr/>
        </p:nvPicPr>
        <p:blipFill>
          <a:blip r:embed="rId5" cstate="print"/>
          <a:srcRect/>
          <a:stretch>
            <a:fillRect/>
          </a:stretch>
        </p:blipFill>
        <p:spPr bwMode="auto">
          <a:xfrm>
            <a:off x="6876256" y="1849908"/>
            <a:ext cx="1621493" cy="1147044"/>
          </a:xfrm>
          <a:prstGeom prst="rect">
            <a:avLst/>
          </a:prstGeom>
          <a:noFill/>
          <a:ln w="9525">
            <a:noFill/>
            <a:miter lim="800000"/>
            <a:headEnd/>
            <a:tailEnd/>
          </a:ln>
        </p:spPr>
      </p:pic>
      <p:pic>
        <p:nvPicPr>
          <p:cNvPr id="19" name="Picture 3" descr="http://inscricoes2016.com.br/wp-content/uploads/2015/10/receita-federal-agendamento.jpg"/>
          <p:cNvPicPr>
            <a:picLocks noChangeAspect="1" noChangeArrowheads="1"/>
          </p:cNvPicPr>
          <p:nvPr/>
        </p:nvPicPr>
        <p:blipFill>
          <a:blip r:embed="rId6" cstate="print"/>
          <a:srcRect/>
          <a:stretch>
            <a:fillRect/>
          </a:stretch>
        </p:blipFill>
        <p:spPr bwMode="auto">
          <a:xfrm>
            <a:off x="36148" y="4149080"/>
            <a:ext cx="1691680" cy="1040009"/>
          </a:xfrm>
          <a:prstGeom prst="rect">
            <a:avLst/>
          </a:prstGeom>
          <a:noFill/>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26" name="Picture 2"/>
          <p:cNvPicPr>
            <a:picLocks noChangeAspect="1" noChangeArrowheads="1"/>
          </p:cNvPicPr>
          <p:nvPr/>
        </p:nvPicPr>
        <p:blipFill>
          <a:blip r:embed="rId2" cstate="print"/>
          <a:srcRect/>
          <a:stretch>
            <a:fillRect/>
          </a:stretch>
        </p:blipFill>
        <p:spPr bwMode="auto">
          <a:xfrm>
            <a:off x="107504" y="1196752"/>
            <a:ext cx="8882574" cy="5256584"/>
          </a:xfrm>
          <a:prstGeom prst="rect">
            <a:avLst/>
          </a:prstGeom>
          <a:noFill/>
          <a:ln w="9525">
            <a:noFill/>
            <a:miter lim="800000"/>
            <a:headEnd/>
            <a:tailEnd/>
          </a:ln>
        </p:spPr>
      </p:pic>
      <p:sp>
        <p:nvSpPr>
          <p:cNvPr id="12" name="Título 3"/>
          <p:cNvSpPr>
            <a:spLocks noGrp="1"/>
          </p:cNvSpPr>
          <p:nvPr>
            <p:ph type="title" idx="4294967295"/>
          </p:nvPr>
        </p:nvSpPr>
        <p:spPr>
          <a:xfrm>
            <a:off x="1058863" y="80963"/>
            <a:ext cx="8085137" cy="792162"/>
          </a:xfrm>
          <a:prstGeom prst="rect">
            <a:avLst/>
          </a:prstGeom>
        </p:spPr>
        <p:txBody>
          <a:bodyPr/>
          <a:lstStyle/>
          <a:p>
            <a:pPr algn="ctr"/>
            <a:r>
              <a:rPr lang="pt-BR" sz="2800" dirty="0" smtClean="0">
                <a:solidFill>
                  <a:schemeClr val="bg1"/>
                </a:solidFill>
              </a:rPr>
              <a:t>GST1141</a:t>
            </a:r>
            <a:br>
              <a:rPr lang="pt-BR" sz="2800" dirty="0" smtClean="0">
                <a:solidFill>
                  <a:schemeClr val="bg1"/>
                </a:solidFill>
              </a:rPr>
            </a:br>
            <a:r>
              <a:rPr lang="pt-BR" sz="2800" dirty="0" smtClean="0">
                <a:solidFill>
                  <a:schemeClr val="bg1"/>
                </a:solidFill>
              </a:rPr>
              <a:t>Rotinas de Administração de Pessoal – folha. </a:t>
            </a:r>
            <a:endParaRPr lang="pt-BR" sz="2800" dirty="0">
              <a:solidFill>
                <a:schemeClr val="bg1"/>
              </a:solidFill>
            </a:endParaRPr>
          </a:p>
        </p:txBody>
      </p:sp>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cstate="print"/>
          <a:srcRect/>
          <a:stretch>
            <a:fillRect/>
          </a:stretch>
        </p:blipFill>
        <p:spPr bwMode="auto">
          <a:xfrm>
            <a:off x="107504" y="3284984"/>
            <a:ext cx="8964488" cy="3168352"/>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107504" y="1196752"/>
            <a:ext cx="4968552" cy="1800200"/>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5508104" y="1196752"/>
            <a:ext cx="3390900" cy="2952328"/>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3" cstate="print"/>
          <a:srcRect/>
          <a:stretch>
            <a:fillRect/>
          </a:stretch>
        </p:blipFill>
        <p:spPr bwMode="auto">
          <a:xfrm>
            <a:off x="179512" y="1196753"/>
            <a:ext cx="4392488" cy="1440159"/>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179512" y="2780928"/>
            <a:ext cx="4392488" cy="1962150"/>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179512" y="4725144"/>
            <a:ext cx="4392488" cy="1368152"/>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4716016" y="1196752"/>
            <a:ext cx="4320480" cy="1790700"/>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5148064" y="3284984"/>
            <a:ext cx="3312368" cy="283322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a:blip r:embed="rId3" cstate="print"/>
          <a:srcRect/>
          <a:stretch>
            <a:fillRect/>
          </a:stretch>
        </p:blipFill>
        <p:spPr bwMode="auto">
          <a:xfrm>
            <a:off x="204788" y="1988840"/>
            <a:ext cx="8734425" cy="2088232"/>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212402" y="4293096"/>
            <a:ext cx="8680078" cy="2068379"/>
          </a:xfrm>
          <a:prstGeom prst="rect">
            <a:avLst/>
          </a:prstGeom>
          <a:noFill/>
          <a:ln w="9525">
            <a:noFill/>
            <a:miter lim="800000"/>
            <a:headEnd/>
            <a:tailEnd/>
          </a:ln>
        </p:spPr>
      </p:pic>
      <p:pic>
        <p:nvPicPr>
          <p:cNvPr id="4100" name="Picture 4"/>
          <p:cNvPicPr>
            <a:picLocks noChangeAspect="1" noChangeArrowheads="1"/>
          </p:cNvPicPr>
          <p:nvPr/>
        </p:nvPicPr>
        <p:blipFill>
          <a:blip r:embed="rId5" cstate="print"/>
          <a:srcRect/>
          <a:stretch>
            <a:fillRect/>
          </a:stretch>
        </p:blipFill>
        <p:spPr bwMode="auto">
          <a:xfrm>
            <a:off x="107504" y="1124744"/>
            <a:ext cx="2828925" cy="704850"/>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3" cstate="print"/>
          <a:srcRect/>
          <a:stretch>
            <a:fillRect/>
          </a:stretch>
        </p:blipFill>
        <p:spPr bwMode="auto">
          <a:xfrm>
            <a:off x="107504" y="2852936"/>
            <a:ext cx="5319339" cy="1512168"/>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107504" y="4365104"/>
            <a:ext cx="5328592" cy="1911952"/>
          </a:xfrm>
          <a:prstGeom prst="rect">
            <a:avLst/>
          </a:prstGeom>
          <a:noFill/>
          <a:ln w="9525">
            <a:noFill/>
            <a:miter lim="800000"/>
            <a:headEnd/>
            <a:tailEnd/>
          </a:ln>
        </p:spPr>
      </p:pic>
      <p:pic>
        <p:nvPicPr>
          <p:cNvPr id="5125" name="Picture 5"/>
          <p:cNvPicPr>
            <a:picLocks noChangeAspect="1" noChangeArrowheads="1"/>
          </p:cNvPicPr>
          <p:nvPr/>
        </p:nvPicPr>
        <p:blipFill>
          <a:blip r:embed="rId5" cstate="print"/>
          <a:srcRect/>
          <a:stretch>
            <a:fillRect/>
          </a:stretch>
        </p:blipFill>
        <p:spPr bwMode="auto">
          <a:xfrm>
            <a:off x="107504" y="1268760"/>
            <a:ext cx="5328591" cy="1596777"/>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5508105" y="1268760"/>
            <a:ext cx="3528392" cy="1656184"/>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rot="839331">
            <a:off x="5751110" y="3295290"/>
            <a:ext cx="2682269" cy="1743844"/>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6146" name="Picture 2"/>
          <p:cNvPicPr>
            <a:picLocks noChangeAspect="1" noChangeArrowheads="1"/>
          </p:cNvPicPr>
          <p:nvPr/>
        </p:nvPicPr>
        <p:blipFill>
          <a:blip r:embed="rId3" cstate="print"/>
          <a:srcRect/>
          <a:stretch>
            <a:fillRect/>
          </a:stretch>
        </p:blipFill>
        <p:spPr bwMode="auto">
          <a:xfrm>
            <a:off x="72008" y="1196752"/>
            <a:ext cx="8964488" cy="94297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5496" y="2233389"/>
            <a:ext cx="6696744" cy="4147939"/>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6786318" y="2420888"/>
            <a:ext cx="2322024" cy="1728192"/>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1439" y="6545630"/>
            <a:ext cx="3420441" cy="276999"/>
          </a:xfrm>
          <a:prstGeom prst="rect">
            <a:avLst/>
          </a:prstGeom>
        </p:spPr>
        <p:txBody>
          <a:bodyPr wrap="square">
            <a:spAutoFit/>
          </a:bodyPr>
          <a:lstStyle/>
          <a:p>
            <a:pPr>
              <a:spcBef>
                <a:spcPct val="20000"/>
              </a:spcBef>
              <a:buClr>
                <a:srgbClr val="2B4475"/>
              </a:buClr>
              <a:buFontTx/>
              <a:buNone/>
              <a:defRPr/>
            </a:pPr>
            <a:r>
              <a:rPr lang="pt-BR" sz="1200" b="1" kern="0" dirty="0">
                <a:solidFill>
                  <a:schemeClr val="bg1"/>
                </a:solidFill>
                <a:effectLst>
                  <a:outerShdw blurRad="38100" dist="38100" dir="2700000" algn="tl">
                    <a:srgbClr val="000000">
                      <a:alpha val="43137"/>
                    </a:srgbClr>
                  </a:outerShdw>
                </a:effectLst>
              </a:rPr>
              <a:t>Prof. Adm. </a:t>
            </a:r>
            <a:r>
              <a:rPr lang="pt-BR" sz="1200" b="1" i="1" kern="0" dirty="0">
                <a:solidFill>
                  <a:schemeClr val="bg1"/>
                </a:solidFill>
                <a:effectLst>
                  <a:outerShdw blurRad="38100" dist="38100" dir="2700000" algn="tl">
                    <a:srgbClr val="000000">
                      <a:alpha val="43137"/>
                    </a:srgbClr>
                  </a:outerShdw>
                </a:effectLst>
              </a:rPr>
              <a:t>Msc</a:t>
            </a:r>
            <a:r>
              <a:rPr lang="pt-BR" sz="1200" b="1" kern="0" dirty="0">
                <a:solidFill>
                  <a:schemeClr val="bg1"/>
                </a:solidFill>
                <a:effectLst>
                  <a:outerShdw blurRad="38100" dist="38100" dir="2700000" algn="tl">
                    <a:srgbClr val="000000">
                      <a:alpha val="43137"/>
                    </a:srgbClr>
                  </a:outerShdw>
                </a:effectLst>
              </a:rPr>
              <a:t>. Luiz Cláudio Brites Lobato</a:t>
            </a:r>
          </a:p>
        </p:txBody>
      </p:sp>
      <p:sp>
        <p:nvSpPr>
          <p:cNvPr id="20482" name="AutoShape 2" descr="data:image/jpeg;base64,/9j/4AAQSkZJRgABAQAAAQABAAD/2wCEAAkGBxQTEhUUEhQWFRUXGBkYFhgYFhUYGBkcIBwdFyAcGh8cHCggHxwlIB0cITIhJSkrLi4xGiAzODMsNygtLiwBCgoKDg0OGxAQGywkICQsNDQ0LCwsLCwsNDQsLCwsLy0sLCwsLCwsLDcsLCwsLCwsLCwsLCwsLCwsLCwsLCwsLP/AABEIAKEBOQMBEQACEQEDEQH/xAAcAAACAgMBAQAAAAAAAAAAAAAABwUGAwQIAgH/xABREAABAgMEBwQHAwkGAwYHAAABAgMABBEFEiExBgciQVFhgRMycZEUI0JSgqHBM3KxNDVTYnOSstHSF4OTs8LwFXSjCBZDVJThJCVjorTD4v/EABsBAAIDAQEBAAAAAAAAAAAAAAAFAwQGAgEH/8QAQhEAAQMCBAMDCQUGBgMBAQAAAQACAwQRBRIhMRNBcQYyURQiYYGRscHR4TM0QqHwI0NScoLCFRY1U2KykqLxcyT/2gAMAwEAAhEDEQA/AF7AvUQIRAhECFG2w6pNy6ojvZEjhwjwlFkaPyb01MIZQte0do3lbKRmrPh9IrVNSKeIyO5KSKLiPDQn7LMJbQlCRRKQEjfgMI+fyVMr3Fxcbn0rRNjY0WAVQ1naQejy/ZINHXqjDNKPaPich4nhDnBKd80vFcTZvp5qlXSNYzKBqUoBNufpF/vq/nGuuUmsEzNU9muG9NOrWRihoFSiP1lYn4R8UZzHa4tAgYddz8AmeH04P7QjomSXTxPmYzIlk/iPtTTK3wSN070mVMzSuzWoNN1Qi6oi9Q4qwO85cgI3OG0xggGY+cdTf3JDVS8STTYKDlph9a0oQ46VKISkBa8ScBvi+54a0udsFXDcxsE+bCkzLS7bV9SikbSipRvKOJOJ4/KkYKrrJJ5nPuQOXTktBDC2NgbZaWl+kRlJZbl43zstipxUf5Cp6RPh0MlTMGkmw1OvJR1MjY2E21SPXabxJJecJOJ21fzjcDTQJEr9q40VmnnETMwpxuWTtJLi1DtFbqJJqU765Gm+EOL4syFhhjN3nw5etWKeO7wSE1VugYIKj+sScfARkxLLzcfanLWk6uSm1p6TrU6JZpxQS3i4UqIqsju4cB8zyjXYJTubHxnk3dtfwS2ukDnZByVCVOub3HD8av5w8uVQsnVoFYJl5YF0Vddotd7EgeynHgPmTGJxavM89mHzW6fMp3SQBkeu5Vgm3GkIKlqS0BvWQEcBtHLHjFCIzPcGtuel7qR7uGLkAhIzS2VnGphaptC21OEqGNUEbrigbpAFBhG6o5YXxAQuuBp6fXzSOQkuJdzWPRWylzcyhqqrnecNTggZ9Tl1graoU8Jed+XVdwRcR4anm2ygAAJTQCgFBlGDdI9xuSU/DWjkqPrUtpLbSZZsJC3MVkAVSgHL4j8gYe4HSuc8zPJsNuqoV8oDcg5pVxqUpTV1T6P3W1TTidpzZbBGSAcVfEfkOcZbHa05hAw7anr4JtQQacQ89kwHEIAJUEgAVJIFAIzwdI42BKYkNAukLpdbXpUytxODY2WwBTZG/wATnG+oabyeEMO/Pqs/US8R5I2UbZsit91DTeKlqCR9SeQFT0ixLK2Jhe7YKNjS9waOa6Asmx2mGUNJSkhCQKkCpO8nmTUx8+qKp80pkJ3WhjiaxoaoXT+10SkqboSHXKob2RUcVZeyPmRF/CaZ1RPdxOVup+SgrJRGzTcpIgxtkjVik/s0fdEdrxZoEIgQiBCIEIgQiBCIEIgQiBCirc9j4vpHhQmbqssDsWDMLHrHgCnilvd+93vC7GOxys4knBbs3fr9E5oIcrc53Kuky+ltClrISlIKlE5AAVJhHGx0jgxu5V9zg0XK5+0lthU3MLeVUAmiB7qB3R9TzJj6FSUzaeERjlv1WcmlMjy4rFYdlqmX22UZrNCfdTmpXQVjqonbBE6R3JeRRmRwaOa6DkZRLTaG0CiUJCUjkI+ezSuleXu3K0bGhjQ0Kray7f8ARpbs0Gjr1UimaU+0rlwHjyhtgtHxpuI4ea338lUrZsjMo3KS0bNI0xdVFgVUZtYwTVLXM5KV0y6mM9jtZlaIG7nfp4JlQQ68Q+pMhaozACZEpL6fW56VM3UGrbWwintKrtKHicB4Rt8LpPJ4PO3OpSWqm4j9NgrnotoU1Iy/p1pIvuG72Evh31d0KBwK1HccE4k1OSitxOSrm8lpDYfif6OdvR71w1lhcq6omXHAC6Re3hPdTyTyGVeUIXtY0nJt+fUpvE3K2yj9KraEnLLdPe7rY4rOXQZnkDFigpDUzhnLc9ETzcNhKQjrhUoqUSVKJJJzJOJMb0AAWCREk6lWzVpo96VMhax6pkhav1leynzFTyFN8KsYrfJ4LDvO0HxKs0kPEfc7BO1QjDAp3dKbWxb19wSiDsoop3mrcnoMfE8o1+BUeRnHduduiVVs1zkHJe9XmlLTiP8AhtpAOSy9lpS//DVuTezA4H2Tyy9xWgkY7yuk0eNwOY6ePvVRjh3XbK6WVoWmzb4QorDisFqAvBI7qDTeMcd/LKEdRiprrXFrcvT4pjSMawHxWzOzyWW1uuGiUAk/y8TlEMUDpXhjdyrbpA0ElIi17RXMPLeX3lmtOAyAHgMI3kELYYxG3YJFI8vcXFbeitimbmUMju95w8EDM/gPExFW1IpoTIfV1XUERleGroBhkISEpFEpACQNwGAEfPnvL3FztytE0ACwVG1q2/2TIlkHbeG3Tc3v/ey8Kw9wKjzycZ2zduv0VCvmytyDcpRRrknTS1TaP3Uqm3BiqqGq7k+0rqcByB4xl8erNRTt6n4BNcPh/eH1JjKNBU4AZxmgCTYJmUhtNre9MmlLB9WjYaH6o9r4jj4U4RvsOpBSwBnM6nqs9UzcWS/LkoeSlFuuIabFVrUEpHM8eW+Lkj2xtL3bBQtaXEAbq0z0kGXFNA1DZuVO+mFY8ppeLE2TxF17KzI8t8FgidcIgQiBCIEIgQiBCIEIgQiBC2rFsL0yaaQR6tN5bp/VF3DqcPOF+JVYpoC/mdB1Vimh4r7ck5UpAAAwAwA4R8/JJNytCBZLrWzb91AlEHFdFO8k5hPU4+A5xpcBo7k1Dug+JSzEJrDhj1pWRqEqTd1VWB2TJmVjbdGxyb//AKOPgBGSx2szv4Ddm79fom9BDlbnPNXl1wJSVKNEpBJPADEmELGl7g0blMHOAFykBpVbRm5lbx7vdbHBAy88T4kx9AoqYU0IjHr6rOzymV5ctWxrNXMvNst95agK+6N6jyAxiWeZsMbpHbBcRsL3BoT+lZNDDSGmxRCEhI6bzzOcfP5ZnTyGR25T5rQxoaOSqmsC3vR5cpQfWO1SnkPaV5YeJEN8Jo+NLnds39BVaqbI2w3K1dSmhwcPpzwqlCilhJyKhgVnwyHOp3RN2jxQxN8mjOp3Po8PX7kvhZfUqx248Zq0FE17GU9W2NynSKrX8IIR41hfTtFNRho70mp6ch8VahbmfmOwUnLJii9XgUoNZFv+kzJbQfVMkpHBSslK+g8OcbLCKPyeHM7vO1+QSqqlzvsNgqo02VEJSCVKICQMyTgAOsNCQBcqsuhtELBEnKoawv8AecI3rOfQZDwj57iVYaqcv5bDonkEfDZZetK7YTJyy3lUqBRAPtLOQ+vgDHOH0pqpxGNufRE0ojYXLnh95S1KWs1UolSjxJNSY+iNaGgNGwSMm5uVPaD2J6TMArFWm6KXwJ9lPU58hFDEqrgQ6d46D5qanjzv12C6Lsh4PsXVYkbKvof98I+c1DTFLmCuOGV1wkzrenltuCTFaABxZ94HugcsCTzpwjaYBE18flHM6D0eKhqps1mhLiNEqadWrDR/0eW7RYo69RR4pR7Kfr15Ri8brONNw291vv5pzRRZGZjuVa52ZS02pxw0QgFSjyEKIY3SvDG7lXHPDRcrnq3LUXNPuPLzWcB7qRgEjwEfRKeBsEQjbsFnZZDI8uKyaN2OqbmG2U1oTVZHsoHeP08SI5q6gU8LpDy9/JewxGR4aF0DLMJbQlCAAlICUgZADACPnskjpHF7tytG1oaLBU3WlpB2DAYbNHHq1ocUo3nrl5w7wOi4knGcNG+9Ua6fK3INyk7GwSZM7VJYFAqbWM6oa8MlK89noYzOPVm1O3qfgE0w+H94fUovSP8AKn/2ivxh7h33WP8AlCoVP2ruqjouKFECEQIRAhECEQIRAhECEQIV31Z5zH93/rjMdpNov6v7U0wz8Xq+Kt1rWiiXZW84dlAJPPgBzJwjOU1O6eURt5plJII2lxXPVpTy33VvOGq1m8eXADkBQDwj6HFE2JgY3YLOPeXuLjzUlofYRnJlDfsDadOOCBu8Tl1itX1YpoC/ny6qSnh4rw3kn62gAAAUAFABuEYBzi43K0IAAsEv9bVv3G0yrZ2nNp3iEDIfEfknnGhwGjzOM7tht18Utr57DhjmlPGqSpNzVNo92bRmnBtOijdcwjj8R+QEZPH63M8QN2G/X6JpRQ2Gc81b7QeCQSTQAVJ4CE0LC4gBWnutqkjas25aM8lLdfWLS0yDXAE0BP8AEY3METKKmu7kLlJZXmR66VsyRRKSyGmxsMt0HOgxJ8Tj1j5pPM6qqDI78RVlosLKjy6QMt5KjzKiVE9SSYdyOLjc/qytNAaLKO02t70WVNw0ddqhviOKug+ZEWsLo/KJ7u7rdT8AuJ5cjNNyksBGzSpMXVDo72jpm3BsNbLdfaWRifBI+Z5RnsfreFFwW7u36fVXaSK7sx5Jw0jGJndI/WppD6RM9kg1aYqnkpz2j07vQ8Y3eCUXk8Gdw853u5JTVS53WGwVKQkkgAVJNABvJwpDgmwuVWTq0bsX0SWS2aXztOEb1Hd4DLpGLrqrymYuGw0CaQs4bLKz6LTIS9dJ74IHMja/AGFdbGXRZhyRJsoTXho+HZVM0gesYO0d5bUaHyVQ/vRf7M1uSYwOOjtuo+ipzNuLpT6EWL6TMpvD1bdFr58E9T8gY1eI1Xk8JI3Og+a5p487/QnxLGMC/dO2lLbW9pB3ZNs8FvfilH+r92NPgFFYGocN9B8T8Evrpr/sx60sY0yWpzasNHuwl+2WPWPAH7qM0jrmenCMbjlbxZeE3ZvvTqhhyNzHcq2zcwlpCnFmiUAqUeAGMJ4o3SvDG7lXXODRcrn7SG11TUw48rC8dke6kYAf73kx9CpadtPEI28ves7NIZHlxXzR+yFTUwhlGF47R91IzPl9IKmobTxGR3JEUZkeGhdBScslpCG0CiUJCUjgAKR89lldK8vduVomNDWho5JTaR/lT/7RX4x9Bw77rH/KFnqn7V3VR0XFCiBCIEIgQiBCIEIgQiBCIEK76s85j+7/ANcZftJ+6/q/tTTDPxer4qA1sW/2jglUHZbN5ym9dME/CD5nlE2BUXDj4zt3bdPquK+fM7hjkl8Yfpcnhq60f9FlQpYo67Ra+IHsp6D5kxiMYrePNlb3W6fMp7Rw8NlzuVYrTnkMMrecNEISVHnwA5k0A8YW08Lp5Wxt3KsSSBjS4rni1rRXMPLec7y1E+A3AcgKCPokMLYYxG3YLOveXuLit/RGwjOTSGck95w8EDPqcB1iCuqhSwmQ78uq6hjMjw1dBpaCEBKRRKQAAMgBgAI+eOeXuLnblPdALBLXWrblxsS6DtuYrpuRXL4jh4AxpsCpMzuM7YbdUurJbDKFG6jrN7S0C6cmG1KH3lbA+RVFvtJPw6PKPxG3xVOEXcnlbi6S7p/VP8owVKLzN6q2N0vkTAGJNAM40OQnQKXMlLpZbRmphS/YTsNj9Ub/ABJx8uEa+hpRTwhnPc9Uvlkzuuo6QlFPOIaQNpagkdd55DPpFiSRsbC92wXAFzYJ+WO0iWYbZb7qBSu8neo8yamMDUvdUSmR3NNGWY3KFFab6UejSyrh9a5VDfInNXQfOkW8Lw/jzAu7rdT8lxNNlb1SRrG2SxXjVbYgdeVMLGwzgjgXCP8ASMeohJjVXwouE3d3uVqmZd2Y8kxpx6M1G1XSVVrBtztbclWknYbLoPNfZLB8svOHFRScLC5Xncgey4VJ8maQBOO1JIPMuNKycQpB+IEfWMXTSmKZsg5EFSkXFkpdEbJ9FaCD9oTVz73DwGUa3EanyiTMNuSkgZkarLaVrplZdb68kjAe8rIJHiYWwUrqiYRjn7lYdKGNLikHOzSnXFuOGq1qKlHmTXyjfMY2NoY3YJM5xcblTmgmj/pk0lKh6pG274DJPxHDwrFLEqzyWAuHeOg/XoU1NFxH25J9XYwF7m5T4JZ63LfoEyaDiqi3fD2U9cz4DjGowCj3qHdB8SltfP8Aux60ro06VpwarLA7FgzCxRx7u1zS3u/ez8KRkMcrOJJwW7N36pzQQZWZzuVdZh9KEqWshKUgqUTkAMSYRxsc9wa0alX3ODRcpMzs6H3FvAUDiisA5gHEV5x9IpouFC2PwACzUr87y7xWGJlwiBCIEIgQiBCIEIgQiBCIEKf0etsSkvNunvUbS2OKz2lP59IS4pSGpmhZy84np5qu0svCY93T4pdOuFSipRqpRKlHiSak+cNgABYclTJvqVatW+j/AKTMhaxVpmilcFK9lP1PhzhXi9Z5PBYd52g+JVujh4j7nYJ3iMKnaVOtvSC8tMo2dlFFO03q9lPQYkcSOEa3AaPIwzu3O3TxSmumucg5JcxoUvTz1ZaO+iyt9Yo69RauKU+ynyx8VRh8brePNkafNb7+ZTekiyMudyrNa04hllbrholCSo9Nw5nKFdNC6aURt3JU8jw1pJXONs2kuYeW8vvLNacBkEjkBhH0inhbDGI27BInvLnZimx/2fGhdnFUxvNCu+lFmkZTtY4/sm9fgpoOabE6zfbWn3kqHmKRkYXZXh3gVYXP2m9rFtHYpNFrqFckjA+Zw6GPoWGUwc7inYbKCZ+lgqGIeqsmJq0sUgGYKSVK2WhSppvPXLpzjPYzVDSEHqrUDbecUwm7GmFZNkfeIT+JjOmphbu5T5lStKtXtpzLxWG0FCRdbT2qa044mlT/ACh7Q4xh8EYbm1O+hVaRr3G6p8zoTPtlIclXUhRCb128kE8SmoA8YcMxOkeCWyA29KhyO8E07JlUy7CGUZJFCeJzJ6nGMnUymeUyO5pgwBrbBQOmFs9gyog7atlHjx6DHyi/h1LxZBfYbqOWTKFGajZAuWiXSKhlpaq8FKogdSCryMW+0s3Dost+8QPiq0I85dAx87VtLm1U0mXQPfPzxjSwm8LT6FI0paax7d7Z0MINW2u9TIuZH90YdTGnwik4UZkdu73KpUyZnZRsFTxDdVk/dA9HvQ5RKVD1q9t37xyT8Iw84wOLVvlM5y90aD5p3SxcNmu6k7etREqw48vJAqBxOQSPE0EVaSndUTNjbzU0kgjaXFc7T84t5xbrhqtaipR8foMo+iRxtjYGN2CQOcXEkqX0IsEzk0lBHq0bbp/VHs+Kjh4V4RUxGrFNAX8zoOqmpoeK+3JPkCmAwAyEYEkk3K0A0S51s2/dSmUQcVUU7TcncnqcfAc40uA0dyah3QfNLcQm04Y9aqEl9mj7ojVpSs0CEQIRAhECEQIRAhECEQIRAhRduHuDdiaeX8z5xyUKMbQVEJSKkkAAbycAI5JAFyvRrougNELDEnLIawv95wjes59BkOQj5/iNWamcv5bDotBTxcJgas2lFtJk5Zx40JAoge8s4JHhXE8gY5oKQ1M4j5c+i8nlEbC5c9vvKWpS1m8pRKlE5knEmPoLWhoDRsEhJJNyrRq30e9LmgVD1TNFr4E12U9SK+CTxhZi1b5NAbd52g+JU9NFxH67BPkRgSbpwlRri0jvKTJtnBNFvU45pT073URrez1Dlaah252+aW1ktzkCV5jThUE9tRsj2Uu9e77hQsjgKED/AHzjC9p5eJI22wuFahbYJnRlVMucdcFiLl59bhxbf22zu3Xk+IOPgoR9LwGqZPSNaN26H4FU5QQ5WHQPVN2yETE6v1awFIaQcVAioK1DIck48xlC/FO0QgcYoB5w3J2HQLpkV9SnJISDbKEoaQlCUgJAA3DAcz1jFTVEkzi6Q3JVkC2i2IiXqI8QiPboWhaNjtOjaFD7ycD/AO/WLENXJHtqPShIDWxZL0vNJDpSptSfUkHMDvVGYNemWMfQsDqIpqe7N76qpNfNqmdqY0d9Gku2UPWTNFnkgVuDqCVfFGY7SV3GqOE3Znv5/JSwtsLpgxm1Mk/p7bgl1TC0kFZWUt/eyr4DONnhdIZgxp2AuVw+TK1J0qJxJqTmTmY2HoVJXnVVo76RMds4KtMUIrkpzMDp3vKEmN1vAhyN7zvdzVukizOudgnWRGHTcJN629Ie1eEqg7DJqvm5TL4QaeJPCNpgNFwouM7d23T6pXWS5nZBsEv4fqkntq/0e9ElReFHXKLc4jgnoPmTGFxet8ons3ut0HzTykh4bPSVMWzaKJZlbzndQK8ydwHMmgilSwOnlEbeasSSCNhcVz1aU8t91brhqpaio8uQ5AYDwj6HFG2JgY3YLOvcXuLjzU1JfZo+6InC4WaBCIEIgQiBCIEIgQiBCIEIgQoq3PY+L6Ry5CteqewO0dM0sbDRo3wK95+EfM8oQY7WcOPgt3dv0TChhzOznkm6IxybpLa0NIPSJnskH1TFU54KX7R6d0deMbfBaPgQZ3d52vq5JJWTZ32GwVOQgkgJBJJoAMyTgAOcN7galVF0HoXYIkpVDftnadPFR3eAy6R8+xOsNVOXchoE6gi4bLc1n0ltxMpLreVjdFEj3lHADz+scUNGamYRj19ETSZG3XO83MqcWpxZqpaipR4kmpj6GxgY0NbsElJJNypDRqzu2eF4bCNpfPgOp/AxBWTcKPTc7LqNuYpwav7RAmygn7RBA8RRX4Axj8VgLqfN4FWgdUzoyq7UFplo23PyymHMD3m10xQsZHw3HkYYYbiD6KcSN25jxC4ezMLJe6A2s/ZajJz9Qi8btcQ2DheSd7ZxOH41jSYtTRYg0T0+9vb6D6VFGS3Qq5Wzp/LMpUUHtSkEkpwQKfrb+lYSU+CzyuAdpf2qUvASdtzWlPvrJQ72CKm6lsAGnNRqSY2dNgNHC2xbmPiVVdK4rVszTG0nHUoE49icdqtBvOIiWbDqJjC4xt9iA5xO6Z0lp28il+64OYuq8x/KMtLhML+7orAcpK1dZ8oywpeJepsskbSj45XecV6fs/PLKG/h5u/XNDpQAl/ofozM2zNGdnq9hervAXQ4Ntjc2MifHEmpGhxCvgwun8np+97vSfT+tlCxpeblPdCQAABQDAAZCMA5xcblWljm5gNoUtWCUgqPgBWOoozI8MHMoK5X0mtczLxUTVIJpzJNSep/CPq1HTCCMNVN7sxUbLMqWpKECqlEJSOJOEWHODQXO2C4AvoF0HorZyZSXbZTTAVWfeUcVHz+QEfPsQndUzGQ+ronELQxtkaY6QiTlVuinaHZaB3rOXiB3j4QYbRGpnDTsNT0/Wi6ml4bL81z4tZUSpRJJJJJzJOJJj6DYAWCTK46sNH/AEmZ7VYq0xRR4KX7Kene6DjCjGa3yeDK3vO09XNWqSHO+52CdZjDp2Eo9bVv33RKoOw3tOU3r3D4R8zyjY4FR8OPjOGrtun1SmumzOyDYJemH6XqzNMqQkIWClSQAQcwaZGPWODmgjZekEGxXuOl4iBCIEIgQiBCIEIgQiBCIELTm5Jb7rLTYqpaikfLHwAx6RFNI2Jhe7YLpjC9waOaeFiWaiWYbZR3UJpXicyo8yanrHzqqqHVErpHc1oooxGwNCitPrf9ElVFJo65sNcic1fCMfGkXMJovKZxm7rdT8lXq5uGzTcpERukkV91UaPdq+ZlwerZOxX2nNx+EY+NIR47W8KLgtPnO931VykizOzHYJuOuxjmtTElJfWdpB27/YoNW2cDwU5vPTLxvRtsGouDDnd3ne79apVVS5nWGwVUs6z3X3A0y2pxaskpFT4ngOZwhrLKyJueQgDxKrAEp16J6sltspS+4EE7SwjaVXhU4CmW+MVX48x8hMYvba+ytsZYWVzszRKVYKVJbqtJqFqJKq8eHkISzYnUSgtJsDyC7yhTkLl0iBCjrbsNiaRdeRep3VDBSfA/TKLdLWy0xvGfVyXJaClTp1q7mkNn0T17daqTgHQBiBTJXTHlGtwvGqd7/wBt5rvy9vJQSMdbRKiblHGjddQttXBaVJPkRGqY9rxdpB6aqA6K46JWRda7VQ2nMuSd3nn5QmxCpzP4Y5e9SsbpdWWWsR900baUrnSg8zhC19TFGLvcApLFSlg6p77vb2gsKx2WEE3aDILVmfBPmcorVfaMMj4VKP6j8B814Irm7k0mWkpSEpASlIAAAAAAwAAGQjKPe57i5xuTzU69xwvVgnZRDqFNupC0KFFJORHOJIpXxPD2GxC8OqottaopB6paC5dXFCipPVKq4eBEaCm7TVceklnD2H2hRGFp2VWsnVs/IvqecKXkJHq1IBwrmVJOKTTDCoxOMNZ8chq4sjLgncH9aoiiyuuVaZd+FD2K6HJS6wNIPSpi6k1aaqlHAn2leeA5DnGvwuj8mh17ztT8Al88md3oVbYaUtSUIFVKISkcSTQCGLnBoJOwUIF9Auh9FbETJyyGRiRtLV7yzmfoOQEfPMQqzVTl/Ll0T2CPhsDVj0utxMnLLdOKu62n3lnLoMzyEe4dRmqnDOW56InlEbMy58dcKlFSjVSiSonMkmpPnH0IAAWGwSI66lWnVxo/6VM31irTNFK4KV7KfPEjgOcK8WrPJ4LN7ztB8SrVHDxH3OwW9pF+VP8A7RX4xcw/7rH/AChRVH2ruqjouKFECEQIRAhECEQIRAhECEQIWs/a7sq4h1khK6LTUpCsDdyrEM9OydmSQXC7jkdGczVKyulVsOJC20OrQa0UmWvJNDQ0IRQ4gjpCx2G4cw2dYH0u+qn8snPNRFqm0Z1QcdZfcu1QLrC6ChoobKaVrgfCLcDKSlGRhAvruoZJJJDdygC2sLuFJv1u3aG9erSlM61wpFwZSL8lErXK21akmwEhpxllG9UuQAScypScyTvhbJSUNTJmcQ5x/wCX1U7Z5GNsNlt2fpBbEyklhDjicReQwCP3gmlYhkosNgPn2HU/VdeUSlVO1bKmWD/8Qy60TkXEKTe3mhIxhpFPDKP2bgehVcgjdSui+lc5Leqk7oUs+yylbizwrQqPhFasoKeo86fUD02C9a4jZWCb09ttpN90ONpyvLlglPmUUigzB8LebNAJ9DvquzI9Y5LWHbL1exKnbtK3JdK6VyrdSaR6/BcMj77QOpt8UCR5Xic1lWu0q66stqpW6thKTTjQprSOmYHhzxdrQR6CfmjivWWS1g208CWb7gBoSiXCwDwNE5xy/BcMZo8AdXW+KBI8rBNazbWbUUOOXFjNKmUJUKioqCmowNY6bgWHOF2suOp+a84r1tr05t0JKyl0IAvFRlaJCaVrW5SlMaxGMIwsnKAL+Gb6r3iPQ5pbbixtMuqG6snUfNuOm4dhrDoQP6/qjO9RjekNqy1VltbYpSq5agA+JFBE7qKhm0uD0d9V5meFvSOsK2XgexKnAnPs5dK6cK3U4RDJg2Gs74A6u+q9Ej1snTO3/wBG9/6Q/wBER/4VhP8Ax/8AL6ozyLQXrNtYLuFyi6gXSygKqchS7WsSjAsOIzBmnU/NecV63H9ObdQm8tLqUilSqVoMTQYlG8kDrEbcHwpxs0An+b6r3iPXv/vlb/6N7/0h/ojn/CsJ/wCP/l9UcSRa05rDtlrF0qb+/LpT+KYkZguGP7rQejvqjiPC1P7VrT/Tp/wm/wCUSf4BQfwfmV5xXL4/bFrugq7J6ixWqZYgEEZghFMsaiO20lAwgXFx4u+q64kllT5ZlbightKlqOSUpKlHfgBiYaOLWi7tAoQpqzLNtBh1Lrcq+FprdJl3DTClaFNKxVlkpZWFjnix/wCQ+a7aXNNwpWa08tRo0dUWzwWylJ+aYpswigfq1oPQqfyuYc1o2nO2jaCUKW288hJVdKGVFNcjilNCcIsww0lGSGkNJ8T81HJLJJ3lHf8Ad6d/8rMf4Dv9MT+U0/8AG32hR2K35O356QT2IBYrt3VshKjXCu0mpyp0iCWjpas53edy0PyUsdRJELN0W0JpTvrFmq17SjSlScTFyONsbAxuwUTnFxLjzX2O14iBCIEIgQiBCIEIgQiBCIEKH0g9j4vpAvE/9UH5olf73/Ocj5t2j/1B/Qe4K5D3Fv6C/k7n/NTf+e5EOM/bt/kb/wBQvY9lQNaGivZz8tOtJ2HX2kvUyC7worleA8xzjQ4DiPFpn07zq0G3T6KGVlnXCYenMkh+V7Fw0Q49LJVuqC+2COuXWM5hMjoqkvbuGuP/AKlTSC7Vlt+YdlpaslLB5SLqUtJIQAnl4cBEdIyOqqP/AOmTLfnvqvXEtGgVNtTWDIvS3YWlLvMqcSQtpbSjdOVUk0ywIIxEO4MFqoZxLSPa4Dnf8iojI0izgqhqMsUOTrj52ksJ2SRmpdUg8jdCvOG3aaqMdKI+b/cN1xC27rpvaXWYmdkphhJBJSoJ5OJ2kg/EBGQw6Z1JVRyO0HwKsPGZpCXf/Z7FBOA4Ytf/ALI0Xa3VsXr+Chg5qua9vzkP2Df8S4YdmfuP9R+C5m7yt/8A2fvyWY/bD+AQn7WfbR9D713BsUvdb/53mv7r/JbjRYD/AKfH0PvKil75Txt38zv/APIr/wAkxiKX/VG//p/crLu56lJTU92Emp66V9mzfujAquovUHjSKwg49Zwr2zOtf1r29m3URoNpj/xFLp9HcZ7O6Ns1Sq9XI0GIpiOYi1ieF+QZSJA6/hodF4x+bkseiMi0zPWkhigSVMKUlNAEqKFEgAZcesSYnLJLR07pN/O94XjAA42WlpVrOZkZoyzjLiykJJUkp9oA4A+MS0PZ+SqpxM14F76dF46UNNlJ6f2c05LocWE32npdTayBUEvISQDniDSnhEGDzSR1BjB0IcCOWx1XsgBF171j/m9377H+e3HGCffW9Hf9SvZO6pXSC1kyks5MLSVJbTeITSpxAwrhvilS0xqagQtNiSunOsLqI0S0vlrUbcS2hWzQONupScFVpvIUDQxdr8NqMNc1xdvsR6Fy14elHpRoMlFtNSrIo0+UuJGOwgk3x4C6roRGvosVL8ONQ/dtwevL3hV3R2fYJ/oUlN1sUGzsp/VFBhyFQOsfPnB7rynx39O6t6bJE2HYvoekqGQKIDjim+FxTa1JHQGnSN9U1XlODOl5luvUEXVUNtJZNvTTStuzmUvOoWtKnA2Ai7WpSpVcSMNkxjcNw19dIY2ECwvr7FYe/KLrzZ07KWvJk3O0ZXVKkrACkqHnRQqCCDwjuaOpwupAvYjW42IXgLXhYdXdkmUlVS5NezedSDxTeqk+NCIkxqoFRO2UfiaERiwsom0dY62nXGxZs2u4tSLyUm6q6SLw2cjSsW4cBZJG1/HaLgG3X1rky2OyUes3SUT80lzsVsltsNqQ53qhSlcMO9lGuwih8jp8mYOub3CryOzG6wyP2aPuj8IaLlZ4EIgQiBCIEIgQiBCIEIgQiBCh9IPY+L6QLxP/AFQfmiV/vf8AOcj5t2i/1B/Qe4K5D3Fv6C/k7n/NTf8A+Q5EWM/bt/kb/wBQvY9lH6K203aDczLO0LjDy0EcUpcJbWOYoBXinnFivpn0MsdRHs4A+u2o9a5acwIK3NZMo69Z7jcuCXitns6KCTeDqFChJABwivgcjGVgdJ3bOv7CupAcuirSdNrQkWUrtSRJQCEl5pxsmu68gEjGmdQK+MNHYRQ1khFHNrvY/r5rjiOaPOCtsjMStqyYWW77LgIuuJooEGh8CDvB6wmkbUYZUZA6zh4HRSCzwtLVvo2JGVWjElbziqmlSkKKEeaEpPxRYxuu8qnaeQaPaRc/muY25QjQKzpxkTPpgTV19TyLq7wF/Ep5UIHnBjFRSzcPgHutsdLbbIjBF7rU0Jsf0a0LTSBRK1MvI4UX2h+Srw6RNilT5RQ07uYuD1Fl4xtnFUHXTYky9aAWzLvOp7FAvIaWsVqrCqQRWH3Zyohjo7PeAcx3IHgopgS5WnUZZ7zMtMJeacaJdBAcQpBIugVF4CsKu1EscksZY4HQ7EHn6FJACAUvdb9nO/8AFniG1EOhot0STf8AVoRs0z2gR0jQ4DNGcPZqNL39GpUUoOZOvSNsosmYSrApk3AfEMkfjGKo3B2JsI2MnxVh3c9S3p2dLEkp4Jvlti+E5XrqK0yOdOEQshE1bwybXda/rXpNm3Ve1f6cOWgtxK5RTAQkEKvFSTU0u4pFDv374YYvhLKJrXtkzXO36JXEcmbkt/RqxG5WcnQ0VXXQy6QpRUQpXag4nGmzXHjFevq31NLCX7i49ll01tnFatu6Z2fLzfYTCaPbG2WgoCoBG1n/ACiakwuumpuJE7zddL/BeOe0GxX3WPZrjjTK0OqSlp9hS2wBdcHaoFSc6prXOmGVaR7gc7I5XMc3VzTY8xodPWiQEi62tY/5vd++x/ntxBgn31vR3/Ur2Tur7rGYUuzJpKEqUotgBKQSTtJyAxMc4O4Nr2FxsL/NEndKo2oqwZhlcy68040lSUITfSUlRqSaA44YY84fdqKqF8bI2OBN76aqKBpBurymzw5axf3MSyWwf13FqUeoSB/iCEZmMeGiP+N5PqAHx9yltd91rzFnThtduYAT6KlksnborHbKrtPeujwTEkc9KMNdCT+0Jvt6vcvLOz35LV0nsb/5tZ02ke04yvD/AOmtSSf/ALh5RLh9VfDqiA+Fx7RdeOb54K0NeUk47JNJabW4oTCSQhKlGnZuCtAMsR5xL2XkYypeXkDzeenMInFws+pex3paQUH0KbU48pYSoEKCbqEioOIrdMcdpamOeqAjN8otp1RCCG6q2WJMpc7ZSSCO3Wmo4pCUH5gwrrYzGI2u3yj89V23VUi1daa2XnWhZzyw2tSLwUQFXSU1HqzgaVzh3B2dZJG1/GAuAbdfWozNY7JMaWzan5t19bSmu1WVhKq1HUgV8o2VFE2KBsTXXyi11Xcbm6kZH7NH3R+EWl4s8CEQIRAhECEQIRAhECEQIRAhQ+kHsfF9IF4mHoNrTlpKRZlnGXlKbv1Kbl03nFLFKqByUIy2Kdn5aupdM14ANt78hZTslDRZbOjmtuWl2lIUy+Sp55zDs6UccU4BirMBVDEdd2dlqJA8PAs0DnyFkNmAColh6WqlrSVONhVxbqytGFVNrUSUndUZjmBDyqw9tRSeTu3AFj6QN1GH2ddXbS7W2zMSqm5dt5t280ttauzokocS5XBR93hCTDuzj6ecPkcC2xBGvMWUj5gRYKWsTXNLLbAm2ltroLxQkLQo8RjUeEVKjsvM194Hi3p0IXQmFtV5tvXNLpTdlG3FKOF5SUpSkbyBWpIGQwEe03ZeUvzVDhbwHP1oM45LUtnXM0ZdaJRp5t66EtrWGyE5YnE1NOUTU/ZhwmD5nAt5gXXhm00Vd0Z1szbb4VOOKfZooKQltlKq0wIISnI84YVnZ2lkiLYWhrvHX5rhspB1VvGuiSvFXo8xeIAJ9XkCSPb5nzhSey9TkycRtr35qTjDey9/23Sn/l5j/pf1xH/lOf8A3G/mveOPBRNp65x27Lku0vswFpebcui9UpKSkpJopNFZ+95XYezAELo5XC5III5Lgza3CsTGuOzykFQeSr3ezBp1CqQtPZesBs1wt1K74zVStYWtP0tlUtKoU22rBa1EBakg1ugA4A78cRhxh1hPZ8UknGlN3Da2wUckubQKyS2uqUShKSxMYJA/8PcKe/C6XstO95cJBqfSuxMLbL69rulqbEs8TuqW0jzBMeDspMT50g/NHHHgoTRzW4lD0y9NtrUp0thCWrt1CEBVE7RBPerXmYvVvZziRRxQuADb78ybarls1iSVStPtIUT06uYaSpKSlAAXSuykDcSIdYZRupKZsLjci+yje7M66ZNo64pR1pSOwmATTc3mCFe/xEZ2Ds1NFNxM45+PNSmYEWWppVrZlpqWWyhl5KlKbIKuzpsuJcOSuCTEmH9nZaacSueCAD48wR8V4+UEWUr/AG2yn6CY/wCn/XFM9lJ734jfzXXHHgtO0td7dw+jyyyvcXFJCRzISST4VETQ9lDm/ayaeheGfwC09FdbDEuyQ+2+4+4tTjywG6KUaAU2hgEhKQOAixX9npKiQFjg1oAAGu3/ANXjJQBqqxNa1LSLilImLqColKC0yaJrUJrcrgMM4ZMwChDADHc23ufmuOK7xV8c10SSqVl5jAhQ+zwI+OETey9Qy+WRuunNS8YeCyf23Sn6CY/6f9ccf5Tn/wBxv5o448FC6R66StpSJNlTa1CnaOFJKeaUjCvMnpFyj7LtjeHTuzW5D4rl09xotfQPWgxJSiWHmnnFha1FSbhBvKve0oGsS4rgMlZPxWOAFgLa8l4yUNFlYv7bpT9BMf8AT/rhd/lSf/cH5qTjjwS71naYNWk6ytpC0BtBSb92pJNcKExosHw19DG5j3A3N9FDI/MVqSP2aPuj8IbrhZ4EIgQiBCIEIgQiBCIEIgQiBCibdFbnxfSPCULY0N0e9MmUtmvZp2nTjgkbq8ScPPhFHEKwU0Jfz5dVPTw8V9uXNNQaurP/AEKv8Rz+cZT/AB2s/iHsCa+Qw+CoWsayZOVUhmXbo4dpZvqVdTkBQnM59OcP8IqamoaZJTpsNEvq444yGt3VZsCSS7NS7SxVLjzSFUNDRSwk/IwzqZXRwve3cNJ9gVQDVNtzV1Jh96rRDYUEtpDizgBtKJrWpUSKcEjjGUOOVHCZZwzWuTYc+XsTCKlaRdy+uav7PSCpTZCQCSS4ugAx4xw3GqxxDWnU+gLs0sQ1SftMtKdWWU3Grx7MVJN3IE1xqc+sbCLOGAPN3c+qWusTovtlWYqYeQy2NpZp4DeTyAxjyadsMZkdsF41pcbBM93QKTSKXFEgZ31Y884y4xmpcb3HsV407ArPZGray3mkr7BVcletczGftdesLajHq+KQtzD2BR8Fq09LdU0sZVwyTZS+naRVa1XqZp2jSpGXOkTYf2jnM4FQRlPo29K5fCLaJU6NWEHCtTyTdSbt01Sb2+u/CNVWVZjADDqVFGy+6uGj2isiuYbQ60SlZu99YxIwyPGkJ6rEapsTnMOo9Cl4bVfv7KbM/QK/xXP6oQf5jr/4h7AuuC1H9lFmfoFf4rn9UH+ZK/8AiHsCOC1R2kOrezWJdxwMkEAXfWuZkhI9rnFmjx2ummDC4W6BeGJqXFrWPKMtKWWzhkL6sTuGcaSnqqiWQNv+S4cxoF1BaH6Nrn5lDCMAcXF7kIGZ8dwG8kRer61lJAZXeoeJ8FC1uY2T1/sosz9Ar/Fc/qjCHtJXfxD2BWuC1VzSDQGz23Qhtkigqr1izid2J4fjDKlxmsfHme4ewL0QNS704kJZhxLMuiigKuG8TnknE50xPiI0eGzTyxmSU6Hb5qGZrWmzVWbghjdQ2TU0Q1eMKlUOTSCXHNsC8pN1B7oNDmRj1pujLYjjUrJyyEiw08dVfgpWlt3KSndBbOabW442QhCSpR7ReAGPGK0WL1srwxpFz6ApXU0TRchUyUsmVfsudmENXHmHUlO2s0bUoUBFaE0vCvKHslRPFWRRON2uB5cwl1gQSFXdHrGM1MIZT7Rqo+6kYqPl8yIvVVSKeJ0juXvXsUZe8NCbzerqQ/RK/wARf84x5xysvuPYmwoovBVHWLYcjJtoQy2Q+4ajbWbqAcSQTvyHXhDjCKurqnF0h80ejmqtXFFEAGjUpfXBD65S9WSS+zR90R2hZ4EIgQiBCIEIgQiBCIEIgQiBCirc9j4vpHhQm7q90f8ARZUFQo67RbnEe6noPmTGGxes8omyt7rdB8Sn1HDw2XO5U9atool2VvOGiUCp58AOZNB1hfTQOnlEbdyp5XhjS4rnm1J9b7zjzneWoqPLgByAoOkfQ4YmwxiNuwWde8vcXFTOr2zFP2hLhOAbcQ6s7glCgr5mg6xTxSdsNI8nmCB6xZdRML3WCfL+KlHmfxjAt2CdtHmhLzWxb3ZtCVQdt0XnKbkVy+IjyB4xo8Bo8zjO7YbdVRrJLDIEqI1aWps6p9HLjRm3BtOVS3XciuJ+I/IDjGTx6uzPFO06Dfr4epMaSKwzlW2eSACTgACSeAGMJ4ruIAU7tNVR9C9Ydy0VBxVJV4hArgEEVur5VNQfEcIf4jgofRjKPPbr18R8kvEt3+hPIGsYIixsVOqRpnoqVEvS6do4uIGFTmVDmd435w9w7ERbhynofguSPBLtq0SzMS+5RfaSAcxtpr8o0ggEkT77ZT7lG51k/I+eqdECFU9Zbt2Tw3uIH4n6Q3wVt6g9CuXbJHzMq/aEwJeWQXLudO6DkVKOQAy843cboqOEyym1/wBWVV13GwT00C0Obs5i6KKeXQuue8eA4JG7zjCYtij66S+zRsPj1ViNmUKftCbDTalq3ZDidwhbDEZXhoUiW1uWqGWnJhzE5095RwA8/lGnpaczSNibt8F05wY26SczMKcWpazVSiVKPMxtWsDGhrdglxN9VY9Xuj3pk2AoeqbotzgccE/EfkDC/FazyWAuHeOg+amp4uI+3JPh4RgATzTmyVutu3u7JoPBb34pT/q8o1mAUdgah3QfEpfWS/gCrOj0xcs60/1xKoHVxR/AGGtSzNVQHwzH8lSHdKvOrDR/sWO3WKOPUIrmlG4dcz0hBjdbxZeE3ZvvTSihytzHcq5uzCW0KWs0SkFSidwGMJGRukeGN3KvXDRcrn/SO2FTcwt5WF40QPdQO6PqeZMfQaWnbTxCNvL3rPyymR5cV4sKylzT6GUZqOJ91O9XQR1UztgiMjuS8ijMjw0KyWvLJafcbQKJQopSOAGAj2jkMkDHu3IBRM0Nkc0citSLKjRAhECEQIRAhECEQIRAhECFM6IWEJmaQtYq2xtqHFRpdHhgT8MKMZrPJ4LN3doPirlFDxJLnYJrxhk9So1sW/fcEqg7LdFO03q3J6DHxPKNdgVHkj47hqduiT182Z3DGwS8h+l6d+rrR/0WWClijrtFr4geynoPmYxOM1nHmyt7rf0SnVJBkZc7lWW159DLbjzholIKj/LxOXWFlPA6aRsbdypSQxlzyXPFr2kuZeW853lmtOA3JHIDCPokELYYxG3YJE95e4uK3tEbCM5MoZFblbzp4IGfU5DxiCuqxSwukO/LquoYzI8NXQzbSUpCUgJSkAJAyAGAAj5057nuLnblO8oAsEutbVudk0JZB23RVdDkjh8Rw8AY0mA0mdxmdsNuv0VCrksMo5pRkRrkuT01SaQvCVSibVVutGFGt4JGFFHemuXCnClMN2go4nT5oR53P9ePirkIdluUzUKBFQQQciMoypaQbFSJMaelL+kEmygJBQpm+QBUm92hrTeE0jc4VeHCZJHcw73WVWTV4CdMYVWkQIVI1xFQs1a0ZoWhR5Am5XzUIfdnMprQ13MH5qKU2avOpt1pdmtqbQhCwpSHSkAFS0nvKOZJSUnHjHXaMSNrCHEkWBHo6eteQ2yq5zUyltJUs0A/3hCOONzzZoUyplqWip9fBA7qfqecOoYRC2w3UrWpR6xbZ7V4MoNW2s+BXv8ALLzjX4TS8KLiO3d7lSqJMzrDkqmlJOAFScABmTDbqoF0BoJo+JKVSgj1q9t0/rEd3wSMPPjHz/Fa3yqckd0aD5pzTRcNnpUhpDayJVhby8kDAe8cgkeJivRUzqiYRt5qWV4jaXFc6Ts2t1xbjhvLWSpR5n6bqR9FjjbG0MaLAJE4lxuVY9A7GVNOdmVDsb6XH00NSEA3eVFFahTkTuijidUKaLP+KxA9f/xTU0RkfbknddplGEJJNynwCW+ti36BMo2cVUU9Th7KepxI5CNNgNHvUOHoHxKW1837setLCNMlicGqywOxY9IWPWPAXeTe797veFIyOO1nEk4Ldm79fonFBDlbnO5VZ0j/ACp/9or8Y0uHfdY/5QllT9q7qo6LihRAhECEQIRAhECEQIRAhECFd9Wecx/d/wCuMv2k/df1f2pphn4vV8VY9KbaTKS63TiRgge8s5D6+AhHQUhqZgzlz6K/UTCJhcuf3XSpRUo1UolSicySak+cb8AAWGwWdJJNyrPq50f9KmQtY9UyQtXAq9lPmKnkIW4tWeTwEDvO0HxKtUcHEkudgnfGGT2yVetu37ykyjZwRtu03q9lPQYnxHCNZgNFkYZ3bnbp4pRXzXdwxy3S5jQpenhqxsD0aWDixR18BauKU+ynyxPM8oxON1vHm4be633804o4cjMx3KtU/PIZaW64aIQkqUeQ+u6FEMDppBG3cqw9wa0uK51t21FzT7j681moHup3JHgI+j08DYImxt2CQveXuLivejtkGamENDI4rPBIzP08SI5qqgU8RkP6K9jYXuDU5FspQkJSKJSAAOAGEYzOXuLjuUzy2Fgq3a2m71nqSGSFFRqW1VKbvhuJ4iGdPhUVY0mQesbqpNJl0C+6rJZc/ar1ouC6lBUsDEi8sFKUg77qa+Q4x7jkjKOgbSt56eoblQxjM/MnfGDVpECFoW7ZiZmXdYXglxBTXhXI9DQxZo6g087ZRyK5cLiyQOh2l0zZapiUS0HHFOXQFKIS24mqCaAVUDhvHdEfQsQw6DEAyZzrAC+nMHX1KqxxboFeWrQdeoXllaqZ0oOgyAhC+KOO4jFgr7AtXSm2fRZZSx9orYb+8d/QY+XGJaCl8omAOw1KJn5G+lJsnecTGxS1XnVVo928x27gq2wQRXJTm793veN2EmOVvAh4be873c1bo4s7sx2CdBMYhOLJNa2NIu2fEs2fVsnbpkpzf+6MPGsbXAqLgxcV27vd9UorJszso2CoUPVTT30CsD0SVSFD1rlFucick/CMPGsYXFqzymc27o0HzT2kh4bNdypW27SRLMOPL7qBWnE5ADmTQRTpKd1RK2NvNTSyCNhcVz5aE6t51brhqtaio/y8AMOkfQoo2xMDG7BZ57i5xcealtC7CM5NJQR6tO26f1Ru8ScPOKuIVYpoC/nsOqlpoeLJbkn0hIAAGAGAA3RgSSTcrQgWSh0j/Kn/ANor8Y+h4d91j/lCzlT9q7qo6LihRAhECEQIRAhECEQIRAhECFd9Wecx/d/64y/aT91/V/ammGfi9XxVO1l6QekzPZoPqmSUj9ZeSldO6PA8Yv4PR+TwZnd52vq5BQVs3EfYbBVJCCogJFSSAAMyTgBDUkAXKp2vsn5ofYYk5ZDftnacPFZz6DIeEYLEqs1M5dyGg6LQU0PCYBzWfSa2Eyks48cSkUQPeUcEjzz5AxHQ0pqZhGNufRdTyiJhcufZh9S1qWs1UolSjxJNTH0FrQ0Bo2CzxJJuVY9X9gelTIKxVpqi18D7qep+QMLsUrPJoDbvHQfNWKWHiP12CeHaxhS26dpZa2dIr12UQcBRbvjmlP8Aq8o1OBUWUGd250HzSuumucgS1rGjS5NnV7ZIl5ftFijr1Ca5pR7I5cT04RlMXqTNLw291vvTOljytzHcqWtKdCEqUo0SkEk8opwRF7g0blSvdYXKVMrKP2lOXGk1W4cK5IQMKq4ADP8A941j5IqGnzPNgPzKVEmRy6Q0R0cbkJZLDWNNpaqYrWQKqPlQDcAI+bYjXvrZjI71DwCtMblFlNRQXaxtvJUSEqBKTRVCDQ50PAx26NzQCRuvF7jhepdadaEhUwZ5lNVXaOpGdRh2g50oD4V4xp8MxY8HyWQ9D8FxkGbMoKRcpFyRt1O1LvS+2vSXyQfVo2UcDxV1PyAjSUFKKeK3M7qhNJnd6FESzCnFpQgVUohKRzMWnODAXO2CjAubBP7RuRTKy7bKPZG0feUcSfP6RgK6Z1TMZD6uiewsEbA0LBpjpF6JLKcH2h2Gx+sd/gM+kSYbQ+UThp2GpXlRNw2X5pCrWSSSSSSSScyTiSY3tgNAkd1cdWOj/pEx2yxVpkg8lLzSOne6CE+M1nAhyN7zvdzVyih4j8x2Cc8YlPEpNa9v9o6JVB2GsXKb18PhHzJ4RscDo+FHxnDV23RJq+bM7INgqDDxL08dX2j/AKJLC+PWu0W5xHup6D5kxiMXrPKJrN7rdB8Sn1HBw2a7lTtq2giXZW84aJQkk8+AHMnCKFPA6eQRt3KsSSBjS4pOLnFPEur7zhvmmVTjhH0aKNsUYY3YCyzb3F7i4815iRcogQiBCIEIgQiBCIEIgQiBCkZK3/RJaZumjrnZob4jv1V8I+ZELK2j8omiLu625P8A62CswTcJj7bm3xVFi+q6vuqrR/tXjMrGw0aIrvXx+EfMjhCPHKzhRcFp1dv0+qv0EGZ2c8k3Ix6cpNaz7f7eY7FBq2ySMMlOZKPTu+cbTBqPgQ53Dzne7kklbNnflGwVMSkkgAVJNABvJwpDjYXKpJ86FWGJSWS2rvq23CPeO4cgKDpGFxOrNTOXDYaBPaeExR2G63dI5oysu4/S+lKSU0BIJyANBhjnXKK9FF5RM2K9roknaxpJ3HJc+TUypxanFmqlkqUeJOMfQmMDGhrdgkTiXG5UxoZYvpMwAoerRRbnA8E9T8qxTxCq8nhJG50Cmp4uI/0JuOxjxqU3IVat6yJqeUmWlUEprV5w7LaeCSred5SKnLCG1JPT0jDPOdeQ5+xUKklxyNTI0F0Nas5kpSb7q8XXKUKuQ4JHDrGZxXFZK6S50aNh8T6VwxmUKzQqspFTtMNMEsoUlhQKgDecGKUDfTir8Id4dhjpHh0g05DxQdBcpK6O6cPyk2qYSSpCz6xsnBaa7/1xiQriTuJjbVeFw1NPwXDUbHwPyVPiEOuuiNHrfYnWg7LrCk+0PaQfdUNx/wBiPnNbQzUkmSQevkeitNcHDRScVF0qDrB0RdWy4uRSO0V3kVCag5lG69yw5cI0WEYlG2Vrak6DY/NcvLstgkBOSbjKrjra21D2VpKT5ERv2SNkGZhBHoVHZXfVlYtVGaWMBVLXjkpX084SY1VZW8FvPf5K9RxXOcpltmMuRdNAlDptayp2b7NkKWlFUNJSCoqPtKAGJrSngkRssNpRS0936E6m/uSapl4j9NgosWaWnEocTffJASwDWhOQdIy+4DXjdi5xWuaXA2b4/L5qAAk2G6eGjdkCVl0NChIxWQAApZxURyrgBwAjCV1UamYv5cui0MEQiYGrFpdbgk5ZbvtnZbHFZy6DEnkI6w6kNTOGchqei8qZuEwnmkE4sqJUo1JJJJzJOJMb4AAWCz17q26tdH/SZntFj1TNFHgpXsp+VT4DjCrF6zyeDK3vO0+at0UPEfc7BOqMQnqVGtjSC+4JVs7LZvO03rpgnnQGvieUa7AqPhx8d27tuiT182Z2QclASX2aPuiNElyzQIRAhECEQIRAhECEQIRAhECFFW57HxfSOShaUjJrecQ02KrWoJSPH6DOI5JGxtL3bBdNaXENHNdCWJZiJZhtlGSBSvE5lR8TUx89q6h1RKZHc1o4oxGwNCitO7f9ElVKSfWrqhrxIxV8Ix8aRbwqj8pnF+6NT8lDVzcKPTcpExuUhV41WWB2z5mFirbPdrkpzd+6MfEiEuN1nBi4TTq73K9Qw535jsE3FRjwnKWmlmn77E5dlFgJaqlwEXkOK9oKG8DLjWsamgwiKSnvMNXbeIHKyTVk932byWxLaQWLPKHpsoZZ44Fbd8IUTx7PH95PWOX0mJ0oPk8mdvg7f8/mqwLHbhMPR/QuSYSoMKUUqN4i+CeQrStBGbrMUqpiDIBp6FcjvELAKdl7FZTiEAn9ba/GFzquV2l/YvTI481tuPoQKqUlAHEhIHnEbYpZDYAlR3ChHtNJMKKG3Q6sCpS3tU3YqGyPOLzcIqcuZ7co9PyQzzzYKvWvbzr9UjYR7oOJ+8d/hF+Ckjh13PirDY7Jaaf2hdAl05mil8huHXPpzjT4VBf9qfUqtU+3mBUeHSpJlauZFyWR6QklK3MvubqjfXPHlGcxeZkzuCdQPemFND5uY80z5PTNASfSE3KCpWnFNBvIzHzjLSYUXH9kb+gqR0dtVMWZpDKzCQpl9pYPBYr5HGsVJsPqYDZ7CFCHg81sz9nszCLrzaHU8FpSofOIoqienddji0+xBAO60GtGZZCQlCLiRkAogDwrE7q+okOZxuVKyRzRYKD0ntKzZNFJhajfBAQgqUpQpj3cs86iGFDT11S68QAtzO35okqHAWdzSqtjTttKFNWZLIk0KFFOADt1DheHdHUnmI1kGFvLg+rkMhHL8I9XNUC/+EWW3qosK+tU24MEkparvV7SumVeJPCK+O1mRggbud+ngrtBDd3EPJNURkk4SV1j6QekzJQg1aZqlPBSvaV9B4c43GE0fk8AJ7ztT8AkVZNxH2GwVVabKlBKRVSiAkDeSaAQ0JAFyqgBJsE/tFLEEpLIaFL3ecPFZzP06RgMQqzUzF/Ll0Whp4REwNX3Sm2hKSy3jioCiBxUch4b+kGH0hqZgzlz6L2ol4TC5IB51S1KUo1UolSid5JqT5xvgA0ADYLOkkm5Vgkvs0fdESrxZoEIgQiBCIEIgQiBCIEIgQiBCirb9j4vpHJQpfVh+cG/uufwwqxn7m71K5Q/bBO6MMnqVmub7SW+65+KY1fZ37J/Ue5KMS7zUuY0KXJ0aq/zen9o5+MY3HvvXqCd0H2StioUN3VwrnK0vtnf2i/4jH0iLuN6BZl/eKzWF+UsftW/4hHFR9i/ofcuoe+Oqeg7w8YwZ2T1+ylbT+zH+9xjmk+0KXzrnXSH7ZX+95jf032YS9ytWrPuveKfrCnGfwq9RbFXxuM+UwCUumf5a/8AeH8IjX4f92Z0Sao+1KhTFxQp5Sv2bf3E/gIw832juqfN7oUPpZ+SPfcP0i5h33hqgqPsylCqNcEnTt1P/kifvOfxCMf2h+19it0ytFt95PgYTQbJhGlBrQ/KW/2Q/iMa/BfsD1VOu74VOhxzVFPHVz+bpfwX/GqMPjH3x/q9yf0f2IVke7qvA/hC2H7RvUKd/dK5qRlH0krMhT2gv5wlv2n0MU8R+6v6Kem+2an5Hz5aJLvXL9jL/tFfwxpOznek6BLMS2alVGoSpWKS+zR90R2vFnj1CIEIgQiBC+R4h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 name="Picture 2" descr="http://media.jornaljurid.com.br/cache/ab/5f/ab5ffe42fbc9b8319f1726309ce30507.jpg"/>
          <p:cNvPicPr>
            <a:picLocks noChangeAspect="1" noChangeArrowheads="1"/>
          </p:cNvPicPr>
          <p:nvPr/>
        </p:nvPicPr>
        <p:blipFill>
          <a:blip r:embed="rId2" cstate="print"/>
          <a:srcRect/>
          <a:stretch>
            <a:fillRect/>
          </a:stretch>
        </p:blipFill>
        <p:spPr bwMode="auto">
          <a:xfrm>
            <a:off x="7452320" y="44624"/>
            <a:ext cx="1650468" cy="980728"/>
          </a:xfrm>
          <a:prstGeom prst="rect">
            <a:avLst/>
          </a:prstGeom>
          <a:noFill/>
        </p:spPr>
      </p:pic>
      <p:sp>
        <p:nvSpPr>
          <p:cNvPr id="11" name="Retângulo 10"/>
          <p:cNvSpPr/>
          <p:nvPr/>
        </p:nvSpPr>
        <p:spPr>
          <a:xfrm>
            <a:off x="1115616" y="260648"/>
            <a:ext cx="6425220" cy="523220"/>
          </a:xfrm>
          <a:prstGeom prst="rect">
            <a:avLst/>
          </a:prstGeom>
        </p:spPr>
        <p:txBody>
          <a:bodyPr wrap="none">
            <a:spAutoFit/>
          </a:bodyPr>
          <a:lstStyle/>
          <a:p>
            <a:r>
              <a:rPr lang="pt-BR" sz="2800" b="1" dirty="0" smtClean="0">
                <a:solidFill>
                  <a:schemeClr val="bg1"/>
                </a:solidFill>
                <a:effectLst>
                  <a:outerShdw blurRad="38100" dist="38100" dir="2700000" algn="tl">
                    <a:srgbClr val="000000">
                      <a:alpha val="43137"/>
                    </a:srgbClr>
                  </a:outerShdw>
                </a:effectLst>
                <a:latin typeface="Calibri" pitchFamily="34" charset="0"/>
                <a:ea typeface="Calibri" pitchFamily="34" charset="0"/>
                <a:cs typeface="Times New Roman" pitchFamily="18" charset="0"/>
              </a:rPr>
              <a:t>Tipos de Recisão de Contrato de Trabalho:</a:t>
            </a:r>
            <a:endParaRPr lang="pt-BR" sz="2800" b="1" dirty="0">
              <a:solidFill>
                <a:schemeClr val="bg1"/>
              </a:solidFill>
              <a:effectLst>
                <a:outerShdw blurRad="38100" dist="38100" dir="2700000" algn="tl">
                  <a:srgbClr val="000000">
                    <a:alpha val="43137"/>
                  </a:srgbClr>
                </a:outerShdw>
              </a:effectLst>
            </a:endParaRPr>
          </a:p>
        </p:txBody>
      </p:sp>
      <p:pic>
        <p:nvPicPr>
          <p:cNvPr id="7174" name="Picture 6"/>
          <p:cNvPicPr>
            <a:picLocks noChangeAspect="1" noChangeArrowheads="1"/>
          </p:cNvPicPr>
          <p:nvPr/>
        </p:nvPicPr>
        <p:blipFill>
          <a:blip r:embed="rId3" cstate="print"/>
          <a:srcRect/>
          <a:stretch>
            <a:fillRect/>
          </a:stretch>
        </p:blipFill>
        <p:spPr bwMode="auto">
          <a:xfrm rot="948464">
            <a:off x="5321852" y="2160634"/>
            <a:ext cx="3635896" cy="1872207"/>
          </a:xfrm>
          <a:prstGeom prst="rect">
            <a:avLst/>
          </a:prstGeom>
          <a:noFill/>
          <a:ln w="9525">
            <a:noFill/>
            <a:miter lim="800000"/>
            <a:headEnd/>
            <a:tailEnd/>
          </a:ln>
        </p:spPr>
      </p:pic>
      <p:pic>
        <p:nvPicPr>
          <p:cNvPr id="7173" name="Picture 5"/>
          <p:cNvPicPr>
            <a:picLocks noChangeAspect="1" noChangeArrowheads="1"/>
          </p:cNvPicPr>
          <p:nvPr/>
        </p:nvPicPr>
        <p:blipFill>
          <a:blip r:embed="rId4" cstate="print"/>
          <a:srcRect/>
          <a:stretch>
            <a:fillRect/>
          </a:stretch>
        </p:blipFill>
        <p:spPr bwMode="auto">
          <a:xfrm>
            <a:off x="107504" y="1124744"/>
            <a:ext cx="7128792" cy="1512168"/>
          </a:xfrm>
          <a:prstGeom prst="rect">
            <a:avLst/>
          </a:prstGeom>
          <a:noFill/>
          <a:ln w="9525">
            <a:noFill/>
            <a:miter lim="800000"/>
            <a:headEnd/>
            <a:tailEnd/>
          </a:ln>
        </p:spPr>
      </p:pic>
      <p:pic>
        <p:nvPicPr>
          <p:cNvPr id="7170" name="Picture 2"/>
          <p:cNvPicPr>
            <a:picLocks noChangeAspect="1" noChangeArrowheads="1"/>
          </p:cNvPicPr>
          <p:nvPr/>
        </p:nvPicPr>
        <p:blipFill>
          <a:blip r:embed="rId5" cstate="print"/>
          <a:srcRect/>
          <a:stretch>
            <a:fillRect/>
          </a:stretch>
        </p:blipFill>
        <p:spPr bwMode="auto">
          <a:xfrm>
            <a:off x="107504" y="2708920"/>
            <a:ext cx="7200800" cy="3785468"/>
          </a:xfrm>
          <a:prstGeom prst="rect">
            <a:avLst/>
          </a:prstGeom>
          <a:noFill/>
          <a:ln w="9525">
            <a:noFill/>
            <a:miter lim="800000"/>
            <a:headEnd/>
            <a:tailEnd/>
          </a:ln>
        </p:spPr>
      </p:pic>
    </p:spTree>
    <p:extLst>
      <p:ext uri="{BB962C8B-B14F-4D97-AF65-F5344CB8AC3E}">
        <p14:creationId xmlns="" xmlns:p14="http://schemas.microsoft.com/office/powerpoint/2010/main" val="3486024122"/>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presentação_estácio_2016_">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ar design">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887</TotalTime>
  <Words>9154</Words>
  <Application>Microsoft Office PowerPoint</Application>
  <PresentationFormat>Apresentação na tela (4:3)</PresentationFormat>
  <Paragraphs>1252</Paragraphs>
  <Slides>127</Slides>
  <Notes>3</Notes>
  <HiddenSlides>0</HiddenSlides>
  <MMClips>0</MMClips>
  <ScaleCrop>false</ScaleCrop>
  <HeadingPairs>
    <vt:vector size="4" baseType="variant">
      <vt:variant>
        <vt:lpstr>Tema</vt:lpstr>
      </vt:variant>
      <vt:variant>
        <vt:i4>2</vt:i4>
      </vt:variant>
      <vt:variant>
        <vt:lpstr>Títulos de slides</vt:lpstr>
      </vt:variant>
      <vt:variant>
        <vt:i4>127</vt:i4>
      </vt:variant>
    </vt:vector>
  </HeadingPairs>
  <TitlesOfParts>
    <vt:vector size="129" baseType="lpstr">
      <vt:lpstr>Apresentação_estácio_2016_</vt:lpstr>
      <vt:lpstr>Personalizar design</vt:lpstr>
      <vt:lpstr>Slide 1</vt:lpstr>
      <vt:lpstr>Slide 2</vt:lpstr>
      <vt:lpstr>Slide 3</vt:lpstr>
      <vt:lpstr>Slide 4</vt:lpstr>
      <vt:lpstr>Slide 5</vt:lpstr>
      <vt:lpstr>GESTÃO DE RECURSOS HUMANOS GST1141 - Rotinas de Administração de Pessoal. </vt:lpstr>
      <vt:lpstr>OBJETIVO GERAL:</vt:lpstr>
      <vt:lpstr>OBJETIVOS ESPECÍFICOS:</vt:lpstr>
      <vt:lpstr>CONTEÚDO PROGRAMADO:</vt:lpstr>
      <vt:lpstr>REFERÊNCIAS:</vt:lpstr>
      <vt:lpstr>CONTEXTUALIZAÇÃO:</vt:lpstr>
      <vt:lpstr>Slide 12</vt:lpstr>
      <vt:lpstr>Slide 13</vt:lpstr>
      <vt:lpstr>Slide 14</vt:lpstr>
      <vt:lpstr>Slide 15</vt:lpstr>
      <vt:lpstr>Slide 16</vt:lpstr>
      <vt:lpstr>AULA 01:</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AULA 02:</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AULA 02:</vt:lpstr>
      <vt:lpstr>Slide 68</vt:lpstr>
      <vt:lpstr>Slide 69</vt:lpstr>
      <vt:lpstr>Slide 70</vt:lpstr>
      <vt:lpstr>Slide 71</vt:lpstr>
      <vt:lpstr>Slide 72</vt:lpstr>
      <vt:lpstr>Slide 73</vt:lpstr>
      <vt:lpstr>Slide 74</vt:lpstr>
      <vt:lpstr>Slide 75</vt:lpstr>
      <vt:lpstr>Slide 76</vt:lpstr>
      <vt:lpstr>Slide 77</vt:lpstr>
      <vt:lpstr>Slide 78</vt:lpstr>
      <vt:lpstr>AULA 03:</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GST1141 Rotinas de Administração de Pessoal – folha. </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GST1141 Rotinas de Administração de Pessoal – folha. </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Gestão de Processos - GST</dc:title>
  <dc:creator>Roberson</dc:creator>
  <cp:lastModifiedBy>maq</cp:lastModifiedBy>
  <cp:revision>54</cp:revision>
  <dcterms:created xsi:type="dcterms:W3CDTF">2014-03-11T05:23:22Z</dcterms:created>
  <dcterms:modified xsi:type="dcterms:W3CDTF">2018-04-07T16:20:20Z</dcterms:modified>
</cp:coreProperties>
</file>