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7.xml" ContentType="application/vnd.openxmlformats-officedocument.presentationml.slideMaster+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 id="2147483667" r:id="rId2"/>
    <p:sldMasterId id="2147483660" r:id="rId3"/>
    <p:sldMasterId id="2147483652" r:id="rId4"/>
    <p:sldMasterId id="2147483657" r:id="rId5"/>
    <p:sldMasterId id="2147483662" r:id="rId6"/>
    <p:sldMasterId id="2147483664" r:id="rId7"/>
  </p:sldMasterIdLst>
  <p:notesMasterIdLst>
    <p:notesMasterId r:id="rId54"/>
  </p:notesMasterIdLst>
  <p:sldIdLst>
    <p:sldId id="351" r:id="rId8"/>
    <p:sldId id="623" r:id="rId9"/>
    <p:sldId id="373" r:id="rId10"/>
    <p:sldId id="374" r:id="rId11"/>
    <p:sldId id="381" r:id="rId12"/>
    <p:sldId id="476" r:id="rId13"/>
    <p:sldId id="475" r:id="rId14"/>
    <p:sldId id="376" r:id="rId15"/>
    <p:sldId id="379" r:id="rId16"/>
    <p:sldId id="382" r:id="rId17"/>
    <p:sldId id="383" r:id="rId18"/>
    <p:sldId id="389" r:id="rId19"/>
    <p:sldId id="390" r:id="rId20"/>
    <p:sldId id="494" r:id="rId21"/>
    <p:sldId id="671" r:id="rId22"/>
    <p:sldId id="391" r:id="rId23"/>
    <p:sldId id="477" r:id="rId24"/>
    <p:sldId id="498" r:id="rId25"/>
    <p:sldId id="624" r:id="rId26"/>
    <p:sldId id="650" r:id="rId27"/>
    <p:sldId id="627" r:id="rId28"/>
    <p:sldId id="651" r:id="rId29"/>
    <p:sldId id="652" r:id="rId30"/>
    <p:sldId id="654" r:id="rId31"/>
    <p:sldId id="653" r:id="rId32"/>
    <p:sldId id="655" r:id="rId33"/>
    <p:sldId id="656" r:id="rId34"/>
    <p:sldId id="657" r:id="rId35"/>
    <p:sldId id="626" r:id="rId36"/>
    <p:sldId id="658" r:id="rId37"/>
    <p:sldId id="435" r:id="rId38"/>
    <p:sldId id="516" r:id="rId39"/>
    <p:sldId id="601" r:id="rId40"/>
    <p:sldId id="437" r:id="rId41"/>
    <p:sldId id="602" r:id="rId42"/>
    <p:sldId id="439" r:id="rId43"/>
    <p:sldId id="636" r:id="rId44"/>
    <p:sldId id="659" r:id="rId45"/>
    <p:sldId id="660" r:id="rId46"/>
    <p:sldId id="661" r:id="rId47"/>
    <p:sldId id="662" r:id="rId48"/>
    <p:sldId id="663" r:id="rId49"/>
    <p:sldId id="664" r:id="rId50"/>
    <p:sldId id="669" r:id="rId51"/>
    <p:sldId id="473" r:id="rId52"/>
    <p:sldId id="474" r:id="rId53"/>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EF792F"/>
    <a:srgbClr val="716D65"/>
    <a:srgbClr val="996600"/>
    <a:srgbClr val="1C456B"/>
    <a:srgbClr val="227485"/>
    <a:srgbClr val="CC9900"/>
  </p:clrMru>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snapToObjects="1">
      <p:cViewPr varScale="1">
        <p:scale>
          <a:sx n="112" d="100"/>
          <a:sy n="112" d="100"/>
        </p:scale>
        <p:origin x="-94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ea typeface="ＭＳ Ｐゴシック" pitchFamily="34" charset="-128"/>
                <a:cs typeface="+mn-cs"/>
              </a:defRPr>
            </a:lvl1pPr>
          </a:lstStyle>
          <a:p>
            <a:pPr>
              <a:defRPr/>
            </a:pPr>
            <a:endParaRPr lang="pt-BR"/>
          </a:p>
        </p:txBody>
      </p:sp>
      <p:sp>
        <p:nvSpPr>
          <p:cNvPr id="3" name="Espaço Reservado para Data 2"/>
          <p:cNvSpPr>
            <a:spLocks noGrp="1"/>
          </p:cNvSpPr>
          <p:nvPr>
            <p:ph type="dt" idx="1"/>
          </p:nvPr>
        </p:nvSpPr>
        <p:spPr>
          <a:xfrm>
            <a:off x="3970338" y="0"/>
            <a:ext cx="3038475" cy="465138"/>
          </a:xfrm>
          <a:prstGeom prst="rect">
            <a:avLst/>
          </a:prstGeom>
        </p:spPr>
        <p:txBody>
          <a:bodyPr vert="horz" lIns="93177" tIns="46589" rIns="93177" bIns="46589" rtlCol="0"/>
          <a:lstStyle>
            <a:lvl1pPr algn="r" eaLnBrk="1" hangingPunct="1">
              <a:defRPr sz="1200">
                <a:ea typeface="ＭＳ Ｐゴシック" pitchFamily="34" charset="-128"/>
                <a:cs typeface="+mn-cs"/>
              </a:defRPr>
            </a:lvl1pPr>
          </a:lstStyle>
          <a:p>
            <a:pPr>
              <a:defRPr/>
            </a:pPr>
            <a:fld id="{020DD8C3-E71D-4138-9216-E4E2506FFBB7}" type="datetimeFigureOut">
              <a:rPr lang="pt-BR"/>
              <a:pPr>
                <a:defRPr/>
              </a:pPr>
              <a:t>10/11/2017</a:t>
            </a:fld>
            <a:endParaRPr lang="pt-BR" dirty="0"/>
          </a:p>
        </p:txBody>
      </p:sp>
      <p:sp>
        <p:nvSpPr>
          <p:cNvPr id="4" name="Espaço Reservado para Imagem de Slide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pt-BR" noProof="0" dirty="0" smtClean="0"/>
          </a:p>
        </p:txBody>
      </p:sp>
      <p:sp>
        <p:nvSpPr>
          <p:cNvPr id="5" name="Espaço Reservado para Anotações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6" name="Espaço Reservado para Rodapé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hangingPunct="1">
              <a:defRPr sz="1200">
                <a:ea typeface="ＭＳ Ｐゴシック" pitchFamily="34" charset="-128"/>
                <a:cs typeface="+mn-cs"/>
              </a:defRPr>
            </a:lvl1pPr>
          </a:lstStyle>
          <a:p>
            <a:pPr>
              <a:defRPr/>
            </a:pPr>
            <a:endParaRPr lang="pt-BR"/>
          </a:p>
        </p:txBody>
      </p:sp>
      <p:sp>
        <p:nvSpPr>
          <p:cNvPr id="7" name="Espaço Reservado para Número de Slide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34792152-2D8B-4E98-A075-BE339121360C}" type="slidenum">
              <a:rPr lang="pt-BR" altLang="pt-BR"/>
              <a:pPr/>
              <a:t>‹nº›</a:t>
            </a:fld>
            <a:endParaRPr lang="pt-BR" alt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2" name="Picture 1" descr="PPT-20.png"/>
          <p:cNvPicPr>
            <a:picLocks noChangeAspect="1"/>
          </p:cNvPicPr>
          <p:nvPr userDrawn="1"/>
        </p:nvPicPr>
        <p:blipFill>
          <a:blip r:embed="rId2"/>
          <a:srcRect/>
          <a:stretch>
            <a:fillRect/>
          </a:stretch>
        </p:blipFill>
        <p:spPr bwMode="auto">
          <a:xfrm>
            <a:off x="0" y="-6350"/>
            <a:ext cx="9144000" cy="6870700"/>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2" name="Picture 1" descr="PPT-20.png"/>
          <p:cNvPicPr>
            <a:picLocks noChangeAspect="1"/>
          </p:cNvPicPr>
          <p:nvPr userDrawn="1"/>
        </p:nvPicPr>
        <p:blipFill>
          <a:blip r:embed="rId2"/>
          <a:srcRect/>
          <a:stretch>
            <a:fillRect/>
          </a:stretch>
        </p:blipFill>
        <p:spPr bwMode="auto">
          <a:xfrm>
            <a:off x="0" y="-6350"/>
            <a:ext cx="9144000" cy="6870700"/>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a:ea typeface="ＭＳ Ｐゴシック" pitchFamily="34" charset="-128"/>
                <a:cs typeface="+mn-cs"/>
              </a:defRPr>
            </a:lvl1pPr>
          </a:lstStyle>
          <a:p>
            <a:pPr>
              <a:defRPr/>
            </a:pPr>
            <a:fld id="{1AB5B95F-78B4-45AF-826A-7FB1C7DE2CBB}" type="datetimeFigureOut">
              <a:rPr lang="pt-BR"/>
              <a:pPr>
                <a:defRPr/>
              </a:pPr>
              <a:t>10/11/2017</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a:ea typeface="ＭＳ Ｐゴシック" pitchFamily="34" charset="-128"/>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83FE54AD-111F-480A-A389-C356C36A6FC6}" type="slidenum">
              <a:rPr lang="pt-BR" altLang="pt-BR"/>
              <a:pPr/>
              <a:t>‹nº›</a:t>
            </a:fld>
            <a:endParaRPr lang="pt-BR" alt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pic>
        <p:nvPicPr>
          <p:cNvPr id="2" name="Picture 2" descr="C:\Users\pedro.jardim.ESTACIOCORP\Desktop\fundo3.jpg"/>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5.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6.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6.xml"/><Relationship Id="rId1" Type="http://schemas.openxmlformats.org/officeDocument/2006/relationships/slideLayout" Target="../slideLayouts/slideLayout10.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1.png"/><Relationship Id="rId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C:\Users\pedro.jardim.ESTACIOCORP\Desktop\fundo.png"/>
          <p:cNvPicPr>
            <a:picLocks noChangeAspect="1" noChangeArrowheads="1"/>
          </p:cNvPicPr>
          <p:nvPr/>
        </p:nvPicPr>
        <p:blipFill>
          <a:blip r:embed="rId6"/>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55" r:id="rId1"/>
    <p:sldLayoutId id="2147484056" r:id="rId2"/>
    <p:sldLayoutId id="2147484062" r:id="rId3"/>
    <p:sldLayoutId id="2147484063" r:id="rId4"/>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upo 23"/>
          <p:cNvGrpSpPr>
            <a:grpSpLocks/>
          </p:cNvGrpSpPr>
          <p:nvPr/>
        </p:nvGrpSpPr>
        <p:grpSpPr bwMode="auto">
          <a:xfrm rot="-529339">
            <a:off x="6678613" y="1552575"/>
            <a:ext cx="4679950" cy="5802313"/>
            <a:chOff x="6444208" y="1587203"/>
            <a:chExt cx="4680520" cy="5802237"/>
          </a:xfrm>
        </p:grpSpPr>
        <p:sp>
          <p:nvSpPr>
            <p:cNvPr id="8" name="Retângulo 7"/>
            <p:cNvSpPr/>
            <p:nvPr/>
          </p:nvSpPr>
          <p:spPr>
            <a:xfrm>
              <a:off x="6444208" y="1587203"/>
              <a:ext cx="4680520" cy="5802237"/>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pt-BR"/>
            </a:p>
          </p:txBody>
        </p:sp>
        <p:grpSp>
          <p:nvGrpSpPr>
            <p:cNvPr id="2054" name="Grupo 5"/>
            <p:cNvGrpSpPr>
              <a:grpSpLocks/>
            </p:cNvGrpSpPr>
            <p:nvPr/>
          </p:nvGrpSpPr>
          <p:grpSpPr bwMode="auto">
            <a:xfrm>
              <a:off x="6822342" y="2235530"/>
              <a:ext cx="1728050" cy="409028"/>
              <a:chOff x="6822342" y="2235530"/>
              <a:chExt cx="1728050" cy="409028"/>
            </a:xfrm>
          </p:grpSpPr>
          <p:sp>
            <p:nvSpPr>
              <p:cNvPr id="22" name="Retângulo de cantos arredondados 21"/>
              <p:cNvSpPr/>
              <p:nvPr/>
            </p:nvSpPr>
            <p:spPr>
              <a:xfrm>
                <a:off x="6769226" y="2148890"/>
                <a:ext cx="420739" cy="431795"/>
              </a:xfrm>
              <a:prstGeom prst="roundRect">
                <a:avLst/>
              </a:prstGeom>
              <a:solidFill>
                <a:schemeClr val="bg1"/>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pt-BR"/>
              </a:p>
            </p:txBody>
          </p:sp>
          <p:sp>
            <p:nvSpPr>
              <p:cNvPr id="2068" name="Retângulo 6"/>
              <p:cNvSpPr>
                <a:spLocks noChangeArrowheads="1"/>
              </p:cNvSpPr>
              <p:nvPr/>
            </p:nvSpPr>
            <p:spPr bwMode="auto">
              <a:xfrm>
                <a:off x="7265922" y="2192134"/>
                <a:ext cx="1271743" cy="387345"/>
              </a:xfrm>
              <a:prstGeom prst="rect">
                <a:avLst/>
              </a:prstGeom>
              <a:noFill/>
              <a:ln>
                <a:noFill/>
              </a:ln>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pt-BR" altLang="pt-BR" smtClean="0">
                    <a:solidFill>
                      <a:srgbClr val="404040"/>
                    </a:solidFill>
                  </a:rPr>
                  <a:t>Excelente</a:t>
                </a:r>
              </a:p>
            </p:txBody>
          </p:sp>
        </p:grpSp>
        <p:grpSp>
          <p:nvGrpSpPr>
            <p:cNvPr id="2055" name="Grupo 19"/>
            <p:cNvGrpSpPr>
              <a:grpSpLocks/>
            </p:cNvGrpSpPr>
            <p:nvPr/>
          </p:nvGrpSpPr>
          <p:grpSpPr bwMode="auto">
            <a:xfrm>
              <a:off x="6822342" y="2881691"/>
              <a:ext cx="1728050" cy="409028"/>
              <a:chOff x="6876398" y="2852936"/>
              <a:chExt cx="1728050" cy="409028"/>
            </a:xfrm>
          </p:grpSpPr>
          <p:sp>
            <p:nvSpPr>
              <p:cNvPr id="20" name="Retângulo de cantos arredondados 19"/>
              <p:cNvSpPr/>
              <p:nvPr/>
            </p:nvSpPr>
            <p:spPr>
              <a:xfrm>
                <a:off x="6801332" y="2747955"/>
                <a:ext cx="419151" cy="431795"/>
              </a:xfrm>
              <a:prstGeom prst="roundRect">
                <a:avLst/>
              </a:prstGeom>
              <a:solidFill>
                <a:schemeClr val="bg1"/>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pt-BR"/>
              </a:p>
            </p:txBody>
          </p:sp>
          <p:sp>
            <p:nvSpPr>
              <p:cNvPr id="2066" name="Retângulo 6"/>
              <p:cNvSpPr>
                <a:spLocks noChangeArrowheads="1"/>
              </p:cNvSpPr>
              <p:nvPr/>
            </p:nvSpPr>
            <p:spPr bwMode="auto">
              <a:xfrm>
                <a:off x="7298365" y="2791593"/>
                <a:ext cx="1274917" cy="382582"/>
              </a:xfrm>
              <a:prstGeom prst="rect">
                <a:avLst/>
              </a:prstGeom>
              <a:noFill/>
              <a:ln>
                <a:noFill/>
              </a:ln>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pt-BR" altLang="pt-BR" smtClean="0">
                    <a:solidFill>
                      <a:srgbClr val="404040"/>
                    </a:solidFill>
                  </a:rPr>
                  <a:t>Muito bom</a:t>
                </a:r>
              </a:p>
            </p:txBody>
          </p:sp>
        </p:grpSp>
        <p:grpSp>
          <p:nvGrpSpPr>
            <p:cNvPr id="2056" name="Grupo 20"/>
            <p:cNvGrpSpPr>
              <a:grpSpLocks/>
            </p:cNvGrpSpPr>
            <p:nvPr/>
          </p:nvGrpSpPr>
          <p:grpSpPr bwMode="auto">
            <a:xfrm>
              <a:off x="6822342" y="3527852"/>
              <a:ext cx="1728050" cy="409028"/>
              <a:chOff x="6888368" y="3509512"/>
              <a:chExt cx="1728050" cy="409028"/>
            </a:xfrm>
          </p:grpSpPr>
          <p:sp>
            <p:nvSpPr>
              <p:cNvPr id="18" name="Retângulo de cantos arredondados 17"/>
              <p:cNvSpPr/>
              <p:nvPr/>
            </p:nvSpPr>
            <p:spPr>
              <a:xfrm>
                <a:off x="6853744" y="3400662"/>
                <a:ext cx="417564" cy="427032"/>
              </a:xfrm>
              <a:prstGeom prst="roundRect">
                <a:avLst/>
              </a:prstGeom>
              <a:solidFill>
                <a:schemeClr val="bg1"/>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pt-BR"/>
              </a:p>
            </p:txBody>
          </p:sp>
          <p:sp>
            <p:nvSpPr>
              <p:cNvPr id="2064" name="Retângulo 6"/>
              <p:cNvSpPr>
                <a:spLocks noChangeArrowheads="1"/>
              </p:cNvSpPr>
              <p:nvPr/>
            </p:nvSpPr>
            <p:spPr bwMode="auto">
              <a:xfrm>
                <a:off x="7342436" y="3439992"/>
                <a:ext cx="1274917" cy="390520"/>
              </a:xfrm>
              <a:prstGeom prst="rect">
                <a:avLst/>
              </a:prstGeom>
              <a:noFill/>
              <a:ln>
                <a:noFill/>
              </a:ln>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pt-BR" altLang="pt-BR" smtClean="0">
                    <a:solidFill>
                      <a:srgbClr val="404040"/>
                    </a:solidFill>
                  </a:rPr>
                  <a:t>Bom</a:t>
                </a:r>
              </a:p>
            </p:txBody>
          </p:sp>
        </p:grpSp>
        <p:grpSp>
          <p:nvGrpSpPr>
            <p:cNvPr id="2057" name="Grupo 21"/>
            <p:cNvGrpSpPr>
              <a:grpSpLocks/>
            </p:cNvGrpSpPr>
            <p:nvPr/>
          </p:nvGrpSpPr>
          <p:grpSpPr bwMode="auto">
            <a:xfrm>
              <a:off x="6822342" y="4174013"/>
              <a:ext cx="1728050" cy="409028"/>
              <a:chOff x="6888368" y="4077072"/>
              <a:chExt cx="1728050" cy="409028"/>
            </a:xfrm>
          </p:grpSpPr>
          <p:sp>
            <p:nvSpPr>
              <p:cNvPr id="16" name="Retângulo de cantos arredondados 15"/>
              <p:cNvSpPr/>
              <p:nvPr/>
            </p:nvSpPr>
            <p:spPr>
              <a:xfrm>
                <a:off x="6817833" y="4016821"/>
                <a:ext cx="420739" cy="369882"/>
              </a:xfrm>
              <a:prstGeom prst="roundRect">
                <a:avLst/>
              </a:prstGeom>
              <a:solidFill>
                <a:schemeClr val="bg1"/>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pt-BR"/>
              </a:p>
            </p:txBody>
          </p:sp>
          <p:sp>
            <p:nvSpPr>
              <p:cNvPr id="2062" name="Retângulo 6"/>
              <p:cNvSpPr>
                <a:spLocks noChangeArrowheads="1"/>
              </p:cNvSpPr>
              <p:nvPr/>
            </p:nvSpPr>
            <p:spPr bwMode="auto">
              <a:xfrm>
                <a:off x="7316196" y="4041634"/>
                <a:ext cx="1278093" cy="341308"/>
              </a:xfrm>
              <a:prstGeom prst="rect">
                <a:avLst/>
              </a:prstGeom>
              <a:noFill/>
              <a:ln>
                <a:noFill/>
              </a:ln>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pt-BR" altLang="pt-BR" smtClean="0">
                    <a:solidFill>
                      <a:srgbClr val="404040"/>
                    </a:solidFill>
                  </a:rPr>
                  <a:t>Regular</a:t>
                </a:r>
              </a:p>
            </p:txBody>
          </p:sp>
        </p:grpSp>
        <p:grpSp>
          <p:nvGrpSpPr>
            <p:cNvPr id="2058" name="Grupo 22"/>
            <p:cNvGrpSpPr>
              <a:grpSpLocks/>
            </p:cNvGrpSpPr>
            <p:nvPr/>
          </p:nvGrpSpPr>
          <p:grpSpPr bwMode="auto">
            <a:xfrm>
              <a:off x="6822342" y="4820172"/>
              <a:ext cx="1728050" cy="409028"/>
              <a:chOff x="6888368" y="4820172"/>
              <a:chExt cx="1728050" cy="409028"/>
            </a:xfrm>
          </p:grpSpPr>
          <p:sp>
            <p:nvSpPr>
              <p:cNvPr id="14" name="Retângulo de cantos arredondados 13"/>
              <p:cNvSpPr/>
              <p:nvPr/>
            </p:nvSpPr>
            <p:spPr>
              <a:xfrm>
                <a:off x="6858650" y="4749612"/>
                <a:ext cx="417563" cy="373057"/>
              </a:xfrm>
              <a:prstGeom prst="roundRect">
                <a:avLst/>
              </a:prstGeom>
              <a:solidFill>
                <a:schemeClr val="bg1"/>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pt-BR"/>
              </a:p>
            </p:txBody>
          </p:sp>
          <p:sp>
            <p:nvSpPr>
              <p:cNvPr id="2060" name="Retângulo 6"/>
              <p:cNvSpPr>
                <a:spLocks noChangeArrowheads="1"/>
              </p:cNvSpPr>
              <p:nvPr/>
            </p:nvSpPr>
            <p:spPr bwMode="auto">
              <a:xfrm>
                <a:off x="7344672" y="4783972"/>
                <a:ext cx="1278093" cy="339721"/>
              </a:xfrm>
              <a:prstGeom prst="rect">
                <a:avLst/>
              </a:prstGeom>
              <a:noFill/>
              <a:ln>
                <a:noFill/>
              </a:ln>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pt-BR" altLang="pt-BR" smtClean="0">
                    <a:solidFill>
                      <a:srgbClr val="404040"/>
                    </a:solidFill>
                  </a:rPr>
                  <a:t>Fraco</a:t>
                </a:r>
              </a:p>
            </p:txBody>
          </p:sp>
        </p:grpSp>
      </p:grpSp>
      <p:pic>
        <p:nvPicPr>
          <p:cNvPr id="24" name="Imagem 23"/>
          <p:cNvPicPr>
            <a:picLocks noChangeAspect="1"/>
          </p:cNvPicPr>
          <p:nvPr/>
        </p:nvPicPr>
        <p:blipFill>
          <a:blip r:embed="rId3"/>
          <a:srcRect/>
          <a:stretch>
            <a:fillRect/>
          </a:stretch>
        </p:blipFill>
        <p:spPr bwMode="auto">
          <a:xfrm>
            <a:off x="6710363" y="2344738"/>
            <a:ext cx="587375" cy="566737"/>
          </a:xfrm>
          <a:prstGeom prst="rect">
            <a:avLst/>
          </a:prstGeom>
          <a:noFill/>
          <a:ln w="9525">
            <a:noFill/>
            <a:miter lim="800000"/>
            <a:headEnd/>
            <a:tailEnd/>
          </a:ln>
        </p:spPr>
      </p:pic>
      <p:pic>
        <p:nvPicPr>
          <p:cNvPr id="2052" name="Picture 2" descr="C:\Users\pedro.jardim.ESTACIOCORP\Desktop\fundo.png"/>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64"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64" presetClass="path" presetSubtype="0" accel="50000" decel="50000" fill="hold" nodeType="withEffect">
                                  <p:stCondLst>
                                    <p:cond delay="0"/>
                                  </p:stCondLst>
                                  <p:childTnLst>
                                    <p:animMotion origin="layout" path="M -1.66667E-6 0.25 L -1.66667E-6 -2.83996E-6 " pathEditMode="relative" rAng="0" ptsTypes="AA">
                                      <p:cBhvr>
                                        <p:cTn id="9" dur="1000" fill="hold"/>
                                        <p:tgtEl>
                                          <p:spTgt spid="2"/>
                                        </p:tgtEl>
                                        <p:attrNameLst>
                                          <p:attrName>ppt_x</p:attrName>
                                          <p:attrName>ppt_y</p:attrName>
                                        </p:attrNameLst>
                                      </p:cBhvr>
                                      <p:rCtr x="0" y="-12512"/>
                                    </p:animMotion>
                                  </p:childTnLst>
                                </p:cTn>
                              </p:par>
                              <p:par>
                                <p:cTn id="10" presetID="2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Imagem 2" descr="S10_Vini_04.png"/>
          <p:cNvPicPr>
            <a:picLocks noChangeAspect="1"/>
          </p:cNvPicPr>
          <p:nvPr/>
        </p:nvPicPr>
        <p:blipFill>
          <a:blip r:embed="rId3"/>
          <a:srcRect l="74413"/>
          <a:stretch>
            <a:fillRect/>
          </a:stretch>
        </p:blipFill>
        <p:spPr bwMode="auto">
          <a:xfrm>
            <a:off x="6804025" y="1423988"/>
            <a:ext cx="2339975" cy="6858000"/>
          </a:xfrm>
          <a:prstGeom prst="rect">
            <a:avLst/>
          </a:prstGeom>
          <a:noFill/>
          <a:ln w="9525">
            <a:noFill/>
            <a:miter lim="800000"/>
            <a:headEnd/>
            <a:tailEnd/>
          </a:ln>
        </p:spPr>
      </p:pic>
      <p:pic>
        <p:nvPicPr>
          <p:cNvPr id="3075" name="Picture 2" descr="C:\Users\pedro.jardim.ESTACIOCORP\Desktop\fundo.png"/>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5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4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Imagem 3"/>
          <p:cNvPicPr>
            <a:picLocks noChangeAspect="1"/>
          </p:cNvPicPr>
          <p:nvPr/>
        </p:nvPicPr>
        <p:blipFill>
          <a:blip r:embed="rId4"/>
          <a:srcRect/>
          <a:stretch>
            <a:fillRect/>
          </a:stretch>
        </p:blipFill>
        <p:spPr bwMode="auto">
          <a:xfrm>
            <a:off x="-160338" y="933450"/>
            <a:ext cx="9396413" cy="5816600"/>
          </a:xfrm>
          <a:prstGeom prst="rect">
            <a:avLst/>
          </a:prstGeom>
          <a:noFill/>
          <a:ln w="9525">
            <a:noFill/>
            <a:miter lim="800000"/>
            <a:headEnd/>
            <a:tailEnd/>
          </a:ln>
        </p:spPr>
      </p:pic>
      <p:pic>
        <p:nvPicPr>
          <p:cNvPr id="4" name="Imagem 3" descr="S4_nica_1.png"/>
          <p:cNvPicPr>
            <a:picLocks noChangeAspect="1"/>
          </p:cNvPicPr>
          <p:nvPr/>
        </p:nvPicPr>
        <p:blipFill>
          <a:blip r:embed="rId5"/>
          <a:srcRect t="54201"/>
          <a:stretch>
            <a:fillRect/>
          </a:stretch>
        </p:blipFill>
        <p:spPr bwMode="auto">
          <a:xfrm rot="-2092047">
            <a:off x="647700" y="2630488"/>
            <a:ext cx="6996113" cy="2244725"/>
          </a:xfrm>
          <a:prstGeom prst="rect">
            <a:avLst/>
          </a:prstGeom>
          <a:noFill/>
          <a:ln w="9525">
            <a:noFill/>
            <a:miter lim="800000"/>
            <a:headEnd/>
            <a:tailEnd/>
          </a:ln>
        </p:spPr>
      </p:pic>
      <p:pic>
        <p:nvPicPr>
          <p:cNvPr id="4100" name="Picture 2" descr="C:\Users\pedro.jardim.ESTACIOCORP\Desktop\fundo.png"/>
          <p:cNvPicPr>
            <a:picLocks noChangeAspect="1" noChangeArrowheads="1"/>
          </p:cNvPicPr>
          <p:nvPr/>
        </p:nvPicPr>
        <p:blipFill>
          <a:blip r:embed="rId6"/>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58" r:id="rId1"/>
    <p:sldLayoutId id="2147484059" r:id="rId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2" descr="C:\Users\pedro.jardim.ESTACIOCORP\Desktop\fundo3.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65" r:id="rId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Espaço Reservado para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p>
        </p:txBody>
      </p:sp>
      <p:sp>
        <p:nvSpPr>
          <p:cNvPr id="6147" name="Espaço Reservado para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altLang="pt-BR" smtClean="0"/>
              <a:t>Clique para editar 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ea typeface="ＭＳ Ｐゴシック" pitchFamily="34" charset="-128"/>
                <a:cs typeface="+mn-cs"/>
              </a:defRPr>
            </a:lvl1pPr>
          </a:lstStyle>
          <a:p>
            <a:pPr>
              <a:defRPr/>
            </a:pPr>
            <a:fld id="{8D9CA4F5-EBF1-421C-8BE3-7E759AA293BE}" type="datetimeFigureOut">
              <a:rPr lang="pt-BR"/>
              <a:pPr>
                <a:defRPr/>
              </a:pPr>
              <a:t>10/11/2017</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ea typeface="ＭＳ Ｐゴシック" pitchFamily="34" charset="-128"/>
                <a:cs typeface="+mn-cs"/>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3334137E-90B7-46A0-8B04-4478E8A42489}" type="slidenum">
              <a:rPr lang="pt-BR" altLang="pt-BR"/>
              <a:pPr/>
              <a:t>‹nº›</a:t>
            </a:fld>
            <a:endParaRPr lang="pt-BR" altLang="pt-BR"/>
          </a:p>
        </p:txBody>
      </p:sp>
      <p:pic>
        <p:nvPicPr>
          <p:cNvPr id="6151" name="Picture 2" descr="C:\Users\pedro.jardim.ESTACIOCORP\Desktop\fundo4.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66" r:id="rId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Imagem 2"/>
          <p:cNvPicPr>
            <a:picLocks noChangeAspect="1"/>
          </p:cNvPicPr>
          <p:nvPr/>
        </p:nvPicPr>
        <p:blipFill>
          <a:blip r:embed="rId4"/>
          <a:srcRect/>
          <a:stretch>
            <a:fillRect/>
          </a:stretch>
        </p:blipFill>
        <p:spPr bwMode="auto">
          <a:xfrm>
            <a:off x="131763" y="1343025"/>
            <a:ext cx="8918575" cy="5213350"/>
          </a:xfrm>
          <a:prstGeom prst="rect">
            <a:avLst/>
          </a:prstGeom>
          <a:noFill/>
          <a:ln w="9525">
            <a:noFill/>
            <a:miter lim="800000"/>
            <a:headEnd/>
            <a:tailEnd/>
          </a:ln>
        </p:spPr>
      </p:pic>
      <p:pic>
        <p:nvPicPr>
          <p:cNvPr id="7171" name="Picture 2" descr="C:\Users\pedro.jardim.ESTACIOCORP\Desktop\fundo.png"/>
          <p:cNvPicPr>
            <a:picLocks noChangeAspect="1" noChangeArrowheads="1"/>
          </p:cNvPicPr>
          <p:nvPr/>
        </p:nvPicPr>
        <p:blipFill>
          <a:blip r:embed="rId5"/>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60" r:id="rId1"/>
    <p:sldLayoutId id="2147484061" r:id="rId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0.png"/><Relationship Id="rId7" Type="http://schemas.openxmlformats.org/officeDocument/2006/relationships/image" Target="../media/image28.png"/><Relationship Id="rId2" Type="http://schemas.openxmlformats.org/officeDocument/2006/relationships/image" Target="../media/image26.jpe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1.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6.jpe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jpe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hyperlink" Target="https://youtu.be/PmFNluLvG5I" TargetMode="External"/><Relationship Id="rId3" Type="http://schemas.openxmlformats.org/officeDocument/2006/relationships/image" Target="../media/image29.png"/><Relationship Id="rId7" Type="http://schemas.openxmlformats.org/officeDocument/2006/relationships/image" Target="../media/image32.jpeg"/><Relationship Id="rId2" Type="http://schemas.openxmlformats.org/officeDocument/2006/relationships/image" Target="../media/image26.jpeg"/><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hyperlink" Target="https://youtu.be/qJjEvpCHDjU" TargetMode="External"/><Relationship Id="rId4" Type="http://schemas.openxmlformats.org/officeDocument/2006/relationships/image" Target="../media/image12.png"/><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jpeg"/><Relationship Id="rId1" Type="http://schemas.openxmlformats.org/officeDocument/2006/relationships/slideLayout" Target="../slideLayouts/slideLayout3.xml"/><Relationship Id="rId5" Type="http://schemas.openxmlformats.org/officeDocument/2006/relationships/image" Target="../media/image34.jpe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jpeg"/><Relationship Id="rId1" Type="http://schemas.openxmlformats.org/officeDocument/2006/relationships/slideLayout" Target="../slideLayouts/slideLayout3.xml"/><Relationship Id="rId5" Type="http://schemas.openxmlformats.org/officeDocument/2006/relationships/image" Target="../media/image34.jpe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jpe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jpe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jpeg"/><Relationship Id="rId1" Type="http://schemas.openxmlformats.org/officeDocument/2006/relationships/slideLayout" Target="../slideLayouts/slideLayout3.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jpe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jpeg"/><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jpe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jpe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jpe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jpeg"/><Relationship Id="rId1" Type="http://schemas.openxmlformats.org/officeDocument/2006/relationships/slideLayout" Target="../slideLayouts/slideLayout3.xml"/><Relationship Id="rId5" Type="http://schemas.openxmlformats.org/officeDocument/2006/relationships/image" Target="../media/image38.jpe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jpeg"/><Relationship Id="rId1" Type="http://schemas.openxmlformats.org/officeDocument/2006/relationships/slideLayout" Target="../slideLayouts/slideLayout3.xml"/><Relationship Id="rId5" Type="http://schemas.openxmlformats.org/officeDocument/2006/relationships/image" Target="../media/image39.jpe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jpe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8" Type="http://schemas.openxmlformats.org/officeDocument/2006/relationships/hyperlink" Target="https://youtu.be/Ie5ILj5nshg" TargetMode="External"/><Relationship Id="rId3" Type="http://schemas.openxmlformats.org/officeDocument/2006/relationships/image" Target="../media/image29.png"/><Relationship Id="rId7" Type="http://schemas.openxmlformats.org/officeDocument/2006/relationships/image" Target="../media/image32.jpeg"/><Relationship Id="rId2" Type="http://schemas.openxmlformats.org/officeDocument/2006/relationships/image" Target="../media/image26.jpeg"/><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hyperlink" Target="https://youtu.be/qJjEvpCHDjU" TargetMode="Externa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jpe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6.jpe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41.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jpeg"/><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6.jpeg"/><Relationship Id="rId1" Type="http://schemas.openxmlformats.org/officeDocument/2006/relationships/slideLayout" Target="../slideLayouts/slideLayout4.xml"/><Relationship Id="rId6" Type="http://schemas.openxmlformats.org/officeDocument/2006/relationships/image" Target="../media/image43.jpeg"/><Relationship Id="rId5" Type="http://schemas.openxmlformats.org/officeDocument/2006/relationships/image" Target="../media/image11.png"/><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jpe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jpe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jpe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jpe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jpeg"/><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jpeg"/><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jpe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jpeg"/><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jpe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3.xml"/><Relationship Id="rId6" Type="http://schemas.openxmlformats.org/officeDocument/2006/relationships/hyperlink" Target="https://youtu.be/yBlj9wv_CnI" TargetMode="External"/><Relationship Id="rId5" Type="http://schemas.openxmlformats.org/officeDocument/2006/relationships/hyperlink" Target="https://youtu.be/qJjEvpCHDjU" TargetMode="External"/><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6.jpe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1.png"/><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pedro.jardim.ESTACIOCORP\Desktop\intro-apresentacao-fundo.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4339" name="TextBox 11"/>
          <p:cNvSpPr txBox="1">
            <a:spLocks noChangeArrowheads="1"/>
          </p:cNvSpPr>
          <p:nvPr/>
        </p:nvSpPr>
        <p:spPr bwMode="auto">
          <a:xfrm>
            <a:off x="68263" y="121136"/>
            <a:ext cx="9026525" cy="44627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defRPr/>
            </a:pPr>
            <a:r>
              <a:rPr lang="en-US" altLang="pt-BR" sz="3200" b="1" dirty="0" smtClean="0">
                <a:solidFill>
                  <a:schemeClr val="bg1"/>
                </a:solidFill>
              </a:rPr>
              <a:t>Diretoria de </a:t>
            </a:r>
            <a:r>
              <a:rPr lang="pt-BR" altLang="pt-BR" sz="3200" b="1" dirty="0" smtClean="0">
                <a:solidFill>
                  <a:schemeClr val="bg1"/>
                </a:solidFill>
              </a:rPr>
              <a:t>Educação</a:t>
            </a:r>
            <a:r>
              <a:rPr lang="en-US" altLang="pt-BR" sz="3200" b="1" dirty="0" smtClean="0">
                <a:solidFill>
                  <a:schemeClr val="bg1"/>
                </a:solidFill>
              </a:rPr>
              <a:t> </a:t>
            </a:r>
            <a:r>
              <a:rPr lang="pt-BR" altLang="pt-BR" sz="3200" b="1" dirty="0" smtClean="0">
                <a:solidFill>
                  <a:schemeClr val="bg1"/>
                </a:solidFill>
              </a:rPr>
              <a:t>Continuada</a:t>
            </a:r>
          </a:p>
          <a:p>
            <a:pPr eaLnBrk="1" hangingPunct="1">
              <a:defRPr/>
            </a:pPr>
            <a:endParaRPr lang="pt-BR" altLang="pt-BR" sz="2600" b="1" dirty="0" smtClean="0">
              <a:solidFill>
                <a:schemeClr val="bg1"/>
              </a:solidFill>
            </a:endParaRPr>
          </a:p>
          <a:p>
            <a:pPr eaLnBrk="1" hangingPunct="1">
              <a:defRPr/>
            </a:pPr>
            <a:endParaRPr lang="pt-BR" altLang="pt-BR" sz="2600" b="1" dirty="0" smtClean="0">
              <a:solidFill>
                <a:schemeClr val="bg1"/>
              </a:solidFill>
            </a:endParaRPr>
          </a:p>
          <a:p>
            <a:pPr eaLnBrk="1" hangingPunct="1">
              <a:defRPr/>
            </a:pPr>
            <a:endParaRPr lang="pt-BR" altLang="pt-BR" sz="1000" b="1" dirty="0" smtClean="0">
              <a:solidFill>
                <a:schemeClr val="bg1"/>
              </a:solidFill>
            </a:endParaRPr>
          </a:p>
          <a:p>
            <a:pPr eaLnBrk="1" hangingPunct="1">
              <a:defRPr/>
            </a:pPr>
            <a:endParaRPr lang="pt-BR" altLang="pt-BR" sz="2600" b="1" dirty="0" smtClean="0">
              <a:solidFill>
                <a:schemeClr val="bg1"/>
              </a:solidFill>
            </a:endParaRPr>
          </a:p>
          <a:p>
            <a:pPr eaLnBrk="1" hangingPunct="1">
              <a:defRPr/>
            </a:pPr>
            <a:r>
              <a:rPr lang="pt-BR" sz="3200" b="1" dirty="0" smtClean="0">
                <a:solidFill>
                  <a:schemeClr val="bg1"/>
                </a:solidFill>
                <a:effectLst>
                  <a:outerShdw blurRad="38100" dist="38100" dir="2700000" algn="tl">
                    <a:srgbClr val="000000">
                      <a:alpha val="43137"/>
                    </a:srgbClr>
                  </a:outerShdw>
                </a:effectLst>
                <a:latin typeface="Verdana"/>
              </a:rPr>
              <a:t>GESTÃO ESTRATÉGICA DE PESSOAS</a:t>
            </a:r>
          </a:p>
          <a:p>
            <a:pPr eaLnBrk="1" hangingPunct="1">
              <a:defRPr/>
            </a:pPr>
            <a:endParaRPr lang="pt-BR" altLang="pt-BR" sz="3200" b="1" dirty="0" smtClean="0">
              <a:solidFill>
                <a:schemeClr val="bg1"/>
              </a:solidFill>
            </a:endParaRPr>
          </a:p>
          <a:p>
            <a:pPr eaLnBrk="1" hangingPunct="1">
              <a:defRPr/>
            </a:pPr>
            <a:r>
              <a:rPr lang="pt-BR" sz="2800" b="1" dirty="0" smtClean="0">
                <a:solidFill>
                  <a:schemeClr val="bg1"/>
                </a:solidFill>
                <a:effectLst>
                  <a:outerShdw blurRad="38100" dist="38100" dir="2700000" algn="tl">
                    <a:srgbClr val="000000">
                      <a:alpha val="43137"/>
                    </a:srgbClr>
                  </a:outerShdw>
                </a:effectLst>
              </a:rPr>
              <a:t>ADMINISTRAÇÃO DE CONFLITOS E NEGOCIAÇÃO / NPG0020</a:t>
            </a:r>
            <a:endParaRPr lang="pt-BR" altLang="pt-BR" sz="2800" b="1" dirty="0" smtClean="0">
              <a:solidFill>
                <a:schemeClr val="bg1"/>
              </a:solidFill>
              <a:effectLst>
                <a:outerShdw blurRad="38100" dist="38100" dir="2700000" algn="tl">
                  <a:srgbClr val="000000">
                    <a:alpha val="43137"/>
                  </a:srgbClr>
                </a:outerShdw>
              </a:effectLst>
            </a:endParaRPr>
          </a:p>
          <a:p>
            <a:pPr eaLnBrk="1" hangingPunct="1">
              <a:defRPr/>
            </a:pPr>
            <a:endParaRPr lang="pt-BR" altLang="pt-BR" sz="3600" b="1" dirty="0" smtClean="0">
              <a:solidFill>
                <a:schemeClr val="bg1"/>
              </a:solidFill>
            </a:endParaRPr>
          </a:p>
          <a:p>
            <a:pPr eaLnBrk="1" hangingPunct="1">
              <a:defRPr/>
            </a:pPr>
            <a:r>
              <a:rPr lang="pt-BR" altLang="pt-BR" sz="3600" b="1" dirty="0" smtClean="0">
                <a:solidFill>
                  <a:schemeClr val="bg1"/>
                </a:solidFill>
              </a:rPr>
              <a:t>Professor: Luiz Cláudio Brites Lobato </a:t>
            </a:r>
          </a:p>
        </p:txBody>
      </p:sp>
      <p:sp>
        <p:nvSpPr>
          <p:cNvPr id="5" name="Retângulo 4"/>
          <p:cNvSpPr/>
          <p:nvPr/>
        </p:nvSpPr>
        <p:spPr>
          <a:xfrm>
            <a:off x="117475" y="6534150"/>
            <a:ext cx="4148138" cy="369888"/>
          </a:xfrm>
          <a:prstGeom prst="rect">
            <a:avLst/>
          </a:prstGeom>
        </p:spPr>
        <p:txBody>
          <a:bodyPr wrap="none">
            <a:spAutoFit/>
          </a:bodyPr>
          <a:lstStyle/>
          <a:p>
            <a:pPr eaLnBrk="1" hangingPunct="1">
              <a:defRPr/>
            </a:pPr>
            <a:r>
              <a:rPr lang="pt-BR" b="1" dirty="0">
                <a:solidFill>
                  <a:schemeClr val="bg1"/>
                </a:solidFill>
                <a:effectLst>
                  <a:outerShdw blurRad="38100" dist="38100" dir="2700000" algn="tl">
                    <a:srgbClr val="000000">
                      <a:alpha val="43137"/>
                    </a:srgbClr>
                  </a:outerShdw>
                </a:effectLst>
                <a:cs typeface="Arial" charset="0"/>
              </a:rPr>
              <a:t>Adm. Eco. Msc. Luiz Cláudio Brites Lobato</a:t>
            </a:r>
          </a:p>
        </p:txBody>
      </p:sp>
      <p:pic>
        <p:nvPicPr>
          <p:cNvPr id="14341" name="Picture 8" descr="Imagem relacionada"/>
          <p:cNvPicPr>
            <a:picLocks noChangeAspect="1" noChangeArrowheads="1"/>
          </p:cNvPicPr>
          <p:nvPr/>
        </p:nvPicPr>
        <p:blipFill>
          <a:blip r:embed="rId3"/>
          <a:srcRect/>
          <a:stretch>
            <a:fillRect/>
          </a:stretch>
        </p:blipFill>
        <p:spPr bwMode="auto">
          <a:xfrm>
            <a:off x="117475" y="5273675"/>
            <a:ext cx="1541992" cy="1310988"/>
          </a:xfrm>
          <a:prstGeom prst="rect">
            <a:avLst/>
          </a:prstGeom>
          <a:noFill/>
          <a:ln w="9525">
            <a:noFill/>
            <a:miter lim="800000"/>
            <a:headEnd/>
            <a:tailEnd/>
          </a:ln>
        </p:spPr>
      </p:pic>
      <p:pic>
        <p:nvPicPr>
          <p:cNvPr id="14342" name="Picture 14" descr="Imagem relacionada"/>
          <p:cNvPicPr>
            <a:picLocks noChangeAspect="1" noChangeArrowheads="1"/>
          </p:cNvPicPr>
          <p:nvPr/>
        </p:nvPicPr>
        <p:blipFill>
          <a:blip r:embed="rId4"/>
          <a:srcRect/>
          <a:stretch>
            <a:fillRect/>
          </a:stretch>
        </p:blipFill>
        <p:spPr bwMode="auto">
          <a:xfrm>
            <a:off x="7013575" y="5026025"/>
            <a:ext cx="2081213" cy="1560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PPT-01.png"/>
          <p:cNvPicPr>
            <a:picLocks noChangeAspect="1"/>
          </p:cNvPicPr>
          <p:nvPr/>
        </p:nvPicPr>
        <p:blipFill>
          <a:blip r:embed="rId2"/>
          <a:srcRect/>
          <a:stretch>
            <a:fillRect/>
          </a:stretch>
        </p:blipFill>
        <p:spPr bwMode="auto">
          <a:xfrm>
            <a:off x="0" y="0"/>
            <a:ext cx="9144000" cy="6904038"/>
          </a:xfrm>
          <a:prstGeom prst="rect">
            <a:avLst/>
          </a:prstGeom>
          <a:noFill/>
          <a:ln w="9525">
            <a:noFill/>
            <a:miter lim="800000"/>
            <a:headEnd/>
            <a:tailEnd/>
          </a:ln>
        </p:spPr>
      </p:pic>
      <p:sp>
        <p:nvSpPr>
          <p:cNvPr id="26627" name="TextBox 6"/>
          <p:cNvSpPr txBox="1">
            <a:spLocks noChangeArrowheads="1"/>
          </p:cNvSpPr>
          <p:nvPr/>
        </p:nvSpPr>
        <p:spPr bwMode="auto">
          <a:xfrm>
            <a:off x="2242867" y="2011516"/>
            <a:ext cx="6883671" cy="1415772"/>
          </a:xfrm>
          <a:prstGeom prst="rect">
            <a:avLst/>
          </a:prstGeom>
          <a:noFill/>
          <a:ln w="9525">
            <a:noFill/>
            <a:miter lim="800000"/>
            <a:headEnd/>
            <a:tailEnd/>
          </a:ln>
        </p:spPr>
        <p:txBody>
          <a:bodyPr wrap="square">
            <a:spAutoFit/>
          </a:bodyPr>
          <a:lstStyle/>
          <a:p>
            <a:pPr algn="ctr" eaLnBrk="1" hangingPunct="1"/>
            <a:r>
              <a:rPr lang="pt-BR" altLang="pt-BR" sz="2800" b="1" dirty="0"/>
              <a:t>Disciplina:</a:t>
            </a:r>
          </a:p>
          <a:p>
            <a:pPr algn="ctr" eaLnBrk="1" hangingPunct="1"/>
            <a:r>
              <a:rPr lang="pt-BR" altLang="pt-BR" sz="3200" b="1" dirty="0"/>
              <a:t>NPG0020</a:t>
            </a:r>
          </a:p>
          <a:p>
            <a:pPr algn="ctr" eaLnBrk="1" hangingPunct="1"/>
            <a:r>
              <a:rPr lang="pt-BR" altLang="pt-BR" sz="2600" b="1" dirty="0"/>
              <a:t>ADMINISTRAÇÃO DE </a:t>
            </a:r>
            <a:r>
              <a:rPr lang="pt-BR" altLang="pt-BR" sz="2600" b="1" dirty="0" smtClean="0"/>
              <a:t>CONFLITOS </a:t>
            </a:r>
            <a:r>
              <a:rPr lang="pt-BR" altLang="pt-BR" sz="2600" b="1" dirty="0"/>
              <a:t>E NEGOCIAÇÃO</a:t>
            </a:r>
          </a:p>
        </p:txBody>
      </p:sp>
      <p:sp>
        <p:nvSpPr>
          <p:cNvPr id="5124" name="TextBox 5"/>
          <p:cNvSpPr txBox="1">
            <a:spLocks noChangeArrowheads="1"/>
          </p:cNvSpPr>
          <p:nvPr/>
        </p:nvSpPr>
        <p:spPr bwMode="auto">
          <a:xfrm>
            <a:off x="3662164" y="430844"/>
            <a:ext cx="5516382" cy="1446550"/>
          </a:xfrm>
          <a:prstGeom prst="rect">
            <a:avLst/>
          </a:prstGeom>
          <a:noFill/>
          <a:ln>
            <a:noFill/>
          </a:ln>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defRPr/>
            </a:pPr>
            <a:r>
              <a:rPr lang="pt-BR" sz="4400" dirty="0" smtClean="0">
                <a:solidFill>
                  <a:srgbClr val="716D65"/>
                </a:solidFill>
              </a:rPr>
              <a:t> </a:t>
            </a:r>
            <a:r>
              <a:rPr lang="pt-BR" sz="4000" b="1" dirty="0" smtClean="0">
                <a:solidFill>
                  <a:srgbClr val="716D65"/>
                </a:solidFill>
                <a:effectLst>
                  <a:outerShdw blurRad="38100" dist="38100" dir="2700000" algn="tl">
                    <a:srgbClr val="000000">
                      <a:alpha val="43137"/>
                    </a:srgbClr>
                  </a:outerShdw>
                </a:effectLst>
              </a:rPr>
              <a:t> </a:t>
            </a:r>
            <a:r>
              <a:rPr lang="pt-BR" sz="4400" b="1" dirty="0" smtClean="0">
                <a:solidFill>
                  <a:srgbClr val="716D65"/>
                </a:solidFill>
                <a:effectLst>
                  <a:outerShdw blurRad="38100" dist="38100" dir="2700000" algn="tl">
                    <a:srgbClr val="000000">
                      <a:alpha val="43137"/>
                    </a:srgbClr>
                  </a:outerShdw>
                </a:effectLst>
              </a:rPr>
              <a:t>GESTÃO ESTRATÉGICA</a:t>
            </a:r>
          </a:p>
          <a:p>
            <a:pPr algn="ctr" eaLnBrk="1" hangingPunct="1">
              <a:defRPr/>
            </a:pPr>
            <a:r>
              <a:rPr lang="pt-BR" sz="4400" b="1" dirty="0" smtClean="0">
                <a:solidFill>
                  <a:srgbClr val="716D65"/>
                </a:solidFill>
                <a:effectLst>
                  <a:outerShdw blurRad="38100" dist="38100" dir="2700000" algn="tl">
                    <a:srgbClr val="000000">
                      <a:alpha val="43137"/>
                    </a:srgbClr>
                  </a:outerShdw>
                </a:effectLst>
              </a:rPr>
              <a:t>DE PESSOAS</a:t>
            </a:r>
          </a:p>
        </p:txBody>
      </p:sp>
      <p:sp>
        <p:nvSpPr>
          <p:cNvPr id="5" name="TextBox 6"/>
          <p:cNvSpPr txBox="1">
            <a:spLocks noChangeArrowheads="1"/>
          </p:cNvSpPr>
          <p:nvPr/>
        </p:nvSpPr>
        <p:spPr bwMode="auto">
          <a:xfrm>
            <a:off x="3048842" y="3673401"/>
            <a:ext cx="6065838" cy="923330"/>
          </a:xfrm>
          <a:prstGeom prst="rect">
            <a:avLst/>
          </a:prstGeom>
          <a:noFill/>
          <a:ln>
            <a:noFill/>
          </a:ln>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defRPr/>
            </a:pPr>
            <a:r>
              <a:rPr lang="pt-BR" sz="5400" b="1" dirty="0" smtClean="0">
                <a:solidFill>
                  <a:schemeClr val="accent2">
                    <a:lumMod val="75000"/>
                  </a:schemeClr>
                </a:solidFill>
                <a:effectLst>
                  <a:outerShdw blurRad="38100" dist="38100" dir="2700000" algn="tl">
                    <a:srgbClr val="000000">
                      <a:alpha val="43137"/>
                    </a:srgbClr>
                  </a:outerShdw>
                </a:effectLst>
                <a:latin typeface="Broadway" pitchFamily="82" charset="0"/>
              </a:rPr>
              <a:t>APRESENTAÇÃO</a:t>
            </a:r>
            <a:endParaRPr lang="pt-BR" sz="5400" dirty="0">
              <a:solidFill>
                <a:schemeClr val="accent2">
                  <a:lumMod val="75000"/>
                </a:schemeClr>
              </a:solidFill>
              <a:effectLst>
                <a:outerShdw blurRad="38100" dist="38100" dir="2700000" algn="tl">
                  <a:srgbClr val="000000">
                    <a:alpha val="43137"/>
                  </a:srgbClr>
                </a:outerShdw>
              </a:effectLst>
              <a:latin typeface="Broadway" pitchFamily="82" charset="0"/>
            </a:endParaRPr>
          </a:p>
        </p:txBody>
      </p:sp>
      <p:sp>
        <p:nvSpPr>
          <p:cNvPr id="26630" name="TextBox 5"/>
          <p:cNvSpPr txBox="1">
            <a:spLocks noChangeArrowheads="1"/>
          </p:cNvSpPr>
          <p:nvPr/>
        </p:nvSpPr>
        <p:spPr bwMode="auto">
          <a:xfrm>
            <a:off x="-14288" y="6108700"/>
            <a:ext cx="7037388" cy="708025"/>
          </a:xfrm>
          <a:prstGeom prst="rect">
            <a:avLst/>
          </a:prstGeom>
          <a:noFill/>
          <a:ln w="9525">
            <a:noFill/>
            <a:miter lim="800000"/>
            <a:headEnd/>
            <a:tailEnd/>
          </a:ln>
        </p:spPr>
        <p:txBody>
          <a:bodyPr wrap="none">
            <a:spAutoFit/>
          </a:bodyPr>
          <a:lstStyle/>
          <a:p>
            <a:pPr eaLnBrk="1" hangingPunct="1"/>
            <a:r>
              <a:rPr lang="pt-BR" altLang="pt-BR" sz="4000" b="1" i="1">
                <a:solidFill>
                  <a:schemeClr val="bg1"/>
                </a:solidFill>
              </a:rPr>
              <a:t>Prof. Adm. Eco. Msc. Luiz Lobato</a:t>
            </a:r>
          </a:p>
        </p:txBody>
      </p:sp>
      <p:pic>
        <p:nvPicPr>
          <p:cNvPr id="26631" name="Picture 2"/>
          <p:cNvPicPr>
            <a:picLocks noChangeAspect="1" noChangeArrowheads="1"/>
          </p:cNvPicPr>
          <p:nvPr/>
        </p:nvPicPr>
        <p:blipFill>
          <a:blip r:embed="rId3"/>
          <a:srcRect/>
          <a:stretch>
            <a:fillRect/>
          </a:stretch>
        </p:blipFill>
        <p:spPr bwMode="auto">
          <a:xfrm>
            <a:off x="4562475" y="3419475"/>
            <a:ext cx="19050" cy="19050"/>
          </a:xfrm>
          <a:prstGeom prst="rect">
            <a:avLst/>
          </a:prstGeom>
          <a:noFill/>
          <a:ln w="9525">
            <a:noFill/>
            <a:miter lim="800000"/>
            <a:headEnd/>
            <a:tailEnd/>
          </a:ln>
        </p:spPr>
      </p:pic>
      <p:pic>
        <p:nvPicPr>
          <p:cNvPr id="8" name="Picture 8" descr="Imagem relacionada"/>
          <p:cNvPicPr>
            <a:picLocks noChangeAspect="1" noChangeArrowheads="1"/>
          </p:cNvPicPr>
          <p:nvPr/>
        </p:nvPicPr>
        <p:blipFill>
          <a:blip r:embed="rId4"/>
          <a:srcRect/>
          <a:stretch>
            <a:fillRect/>
          </a:stretch>
        </p:blipFill>
        <p:spPr bwMode="auto">
          <a:xfrm>
            <a:off x="156587" y="4114793"/>
            <a:ext cx="2934590" cy="2494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tela-apresentacao.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0244" name="Retângulo 3"/>
          <p:cNvSpPr>
            <a:spLocks noChangeArrowheads="1"/>
          </p:cNvSpPr>
          <p:nvPr/>
        </p:nvSpPr>
        <p:spPr bwMode="auto">
          <a:xfrm>
            <a:off x="2025650" y="739775"/>
            <a:ext cx="3624263" cy="522288"/>
          </a:xfrm>
          <a:prstGeom prst="rect">
            <a:avLst/>
          </a:prstGeom>
          <a:noFill/>
          <a:ln>
            <a:noFill/>
          </a:ln>
          <a:extLst/>
        </p:spPr>
        <p:txBody>
          <a:bodyPr>
            <a:spAutoFit/>
          </a:bodyPr>
          <a:lstStyle/>
          <a:p>
            <a:pPr eaLnBrk="1" hangingPunct="1">
              <a:defRPr/>
            </a:pPr>
            <a:r>
              <a:rPr lang="pt-BR" sz="2800" b="1" dirty="0">
                <a:solidFill>
                  <a:srgbClr val="EF792F"/>
                </a:solidFill>
                <a:effectLst>
                  <a:outerShdw blurRad="38100" dist="38100" dir="2700000" algn="tl">
                    <a:srgbClr val="000000">
                      <a:alpha val="43137"/>
                    </a:srgbClr>
                  </a:outerShdw>
                </a:effectLst>
              </a:rPr>
              <a:t>INFORMAÇÕES GERAIS</a:t>
            </a:r>
            <a:endParaRPr lang="pt-BR" sz="2800" b="1" dirty="0">
              <a:solidFill>
                <a:srgbClr val="4A452A"/>
              </a:solidFill>
              <a:effectLst>
                <a:outerShdw blurRad="38100" dist="38100" dir="2700000" algn="tl">
                  <a:srgbClr val="000000">
                    <a:alpha val="43137"/>
                  </a:srgbClr>
                </a:outerShdw>
              </a:effectLst>
            </a:endParaRPr>
          </a:p>
        </p:txBody>
      </p:sp>
      <p:pic>
        <p:nvPicPr>
          <p:cNvPr id="27652" name="Picture 4"/>
          <p:cNvPicPr>
            <a:picLocks noChangeAspect="1" noChangeArrowheads="1"/>
          </p:cNvPicPr>
          <p:nvPr/>
        </p:nvPicPr>
        <p:blipFill>
          <a:blip r:embed="rId3"/>
          <a:srcRect t="8472" r="14125" b="4601"/>
          <a:stretch>
            <a:fillRect/>
          </a:stretch>
        </p:blipFill>
        <p:spPr bwMode="auto">
          <a:xfrm>
            <a:off x="0" y="747713"/>
            <a:ext cx="1876425" cy="1222375"/>
          </a:xfrm>
          <a:prstGeom prst="rect">
            <a:avLst/>
          </a:prstGeom>
          <a:noFill/>
          <a:ln w="9525">
            <a:noFill/>
            <a:miter lim="800000"/>
            <a:headEnd/>
            <a:tailEnd/>
          </a:ln>
          <a:effectLst>
            <a:outerShdw dist="139700" dir="2700000" algn="tl" rotWithShape="0">
              <a:srgbClr val="333333">
                <a:alpha val="64998"/>
              </a:srgbClr>
            </a:outerShdw>
          </a:effectLst>
        </p:spPr>
      </p:pic>
      <p:pic>
        <p:nvPicPr>
          <p:cNvPr id="27653" name="Picture 3"/>
          <p:cNvPicPr>
            <a:picLocks noChangeAspect="1" noChangeArrowheads="1"/>
          </p:cNvPicPr>
          <p:nvPr/>
        </p:nvPicPr>
        <p:blipFill>
          <a:blip r:embed="rId4"/>
          <a:srcRect/>
          <a:stretch>
            <a:fillRect/>
          </a:stretch>
        </p:blipFill>
        <p:spPr bwMode="auto">
          <a:xfrm>
            <a:off x="6202363" y="831850"/>
            <a:ext cx="2814637" cy="1582738"/>
          </a:xfrm>
          <a:prstGeom prst="rect">
            <a:avLst/>
          </a:prstGeom>
          <a:noFill/>
          <a:ln w="9525">
            <a:noFill/>
            <a:miter lim="800000"/>
            <a:headEnd/>
            <a:tailEnd/>
          </a:ln>
        </p:spPr>
      </p:pic>
      <p:sp>
        <p:nvSpPr>
          <p:cNvPr id="16" name="Retângulo 15"/>
          <p:cNvSpPr/>
          <p:nvPr/>
        </p:nvSpPr>
        <p:spPr>
          <a:xfrm>
            <a:off x="-11113" y="6534150"/>
            <a:ext cx="4148138" cy="369888"/>
          </a:xfrm>
          <a:prstGeom prst="rect">
            <a:avLst/>
          </a:prstGeom>
        </p:spPr>
        <p:txBody>
          <a:bodyPr wrap="none">
            <a:spAutoFit/>
          </a:bodyPr>
          <a:lstStyle/>
          <a:p>
            <a:pPr eaLnBrk="1" hangingPunct="1">
              <a:defRPr/>
            </a:pPr>
            <a:r>
              <a:rPr lang="pt-BR" b="1" dirty="0">
                <a:solidFill>
                  <a:schemeClr val="bg1"/>
                </a:solidFill>
                <a:effectLst>
                  <a:outerShdw blurRad="38100" dist="38100" dir="2700000" algn="tl">
                    <a:srgbClr val="000000">
                      <a:alpha val="43137"/>
                    </a:srgbClr>
                  </a:outerShdw>
                </a:effectLst>
                <a:cs typeface="Arial" charset="0"/>
              </a:rPr>
              <a:t>Adm. Eco. Msc. Luiz Cláudio Brites Lobato</a:t>
            </a:r>
          </a:p>
        </p:txBody>
      </p:sp>
      <p:sp>
        <p:nvSpPr>
          <p:cNvPr id="18" name="Retângulo 17"/>
          <p:cNvSpPr/>
          <p:nvPr/>
        </p:nvSpPr>
        <p:spPr>
          <a:xfrm>
            <a:off x="2495550" y="1165225"/>
            <a:ext cx="3013075" cy="830263"/>
          </a:xfrm>
          <a:prstGeom prst="rect">
            <a:avLst/>
          </a:prstGeom>
        </p:spPr>
        <p:txBody>
          <a:bodyPr>
            <a:spAutoFit/>
          </a:bodyPr>
          <a:lstStyle/>
          <a:p>
            <a:pPr eaLnBrk="1" hangingPunct="1">
              <a:defRPr/>
            </a:pPr>
            <a:r>
              <a:rPr lang="pt-BR" sz="2400" b="1" dirty="0">
                <a:solidFill>
                  <a:srgbClr val="C00000"/>
                </a:solidFill>
                <a:effectLst>
                  <a:outerShdw blurRad="38100" dist="38100" dir="2700000" algn="tl">
                    <a:srgbClr val="000000">
                      <a:alpha val="43137"/>
                    </a:srgbClr>
                  </a:outerShdw>
                </a:effectLst>
              </a:rPr>
              <a:t>Dia de Aula:</a:t>
            </a:r>
          </a:p>
          <a:p>
            <a:pPr marL="742950" lvl="1" indent="-285750" eaLnBrk="1" hangingPunct="1">
              <a:buFont typeface="Wingdings" pitchFamily="2" charset="2"/>
              <a:buChar char="q"/>
              <a:defRPr/>
            </a:pPr>
            <a:r>
              <a:rPr lang="pt-BR" sz="2400" b="1" dirty="0">
                <a:solidFill>
                  <a:srgbClr val="C00000"/>
                </a:solidFill>
                <a:effectLst>
                  <a:outerShdw blurRad="38100" dist="38100" dir="2700000" algn="tl">
                    <a:srgbClr val="000000">
                      <a:alpha val="43137"/>
                    </a:srgbClr>
                  </a:outerShdw>
                </a:effectLst>
              </a:rPr>
              <a:t> </a:t>
            </a:r>
            <a:r>
              <a:rPr lang="pt-BR" sz="2400" b="1" dirty="0" smtClean="0">
                <a:solidFill>
                  <a:srgbClr val="C00000"/>
                </a:solidFill>
                <a:effectLst>
                  <a:outerShdw blurRad="38100" dist="38100" dir="2700000" algn="tl">
                    <a:srgbClr val="000000">
                      <a:alpha val="43137"/>
                    </a:srgbClr>
                  </a:outerShdw>
                </a:effectLst>
              </a:rPr>
              <a:t>11/11/2017</a:t>
            </a:r>
            <a:endParaRPr lang="pt-BR" sz="2400" b="1" dirty="0">
              <a:solidFill>
                <a:srgbClr val="C00000"/>
              </a:solidFill>
              <a:effectLst>
                <a:outerShdw blurRad="38100" dist="38100" dir="2700000" algn="tl">
                  <a:srgbClr val="000000">
                    <a:alpha val="43137"/>
                  </a:srgbClr>
                </a:outerShdw>
              </a:effectLst>
            </a:endParaRPr>
          </a:p>
        </p:txBody>
      </p:sp>
      <p:sp>
        <p:nvSpPr>
          <p:cNvPr id="19" name="Retângulo 8"/>
          <p:cNvSpPr>
            <a:spLocks noChangeArrowheads="1"/>
          </p:cNvSpPr>
          <p:nvPr/>
        </p:nvSpPr>
        <p:spPr bwMode="auto">
          <a:xfrm>
            <a:off x="2051050" y="2827338"/>
            <a:ext cx="2089150" cy="1200150"/>
          </a:xfrm>
          <a:prstGeom prst="rect">
            <a:avLst/>
          </a:prstGeom>
          <a:noFill/>
          <a:ln>
            <a:noFill/>
          </a:ln>
          <a:extLst/>
        </p:spPr>
        <p:txBody>
          <a:bodyPr>
            <a:spAutoFit/>
          </a:bodyPr>
          <a:lstStyle/>
          <a:p>
            <a:pPr eaLnBrk="1" hangingPunct="1">
              <a:defRPr/>
            </a:pPr>
            <a:r>
              <a:rPr lang="pt-BR" sz="2400" b="1" dirty="0">
                <a:solidFill>
                  <a:srgbClr val="EF792F"/>
                </a:solidFill>
                <a:effectLst>
                  <a:outerShdw blurRad="38100" dist="38100" dir="2700000" algn="tl">
                    <a:srgbClr val="000000">
                      <a:alpha val="43137"/>
                    </a:srgbClr>
                  </a:outerShdw>
                </a:effectLst>
              </a:rPr>
              <a:t>Aula 01:</a:t>
            </a:r>
          </a:p>
          <a:p>
            <a:pPr eaLnBrk="1" hangingPunct="1">
              <a:defRPr/>
            </a:pPr>
            <a:r>
              <a:rPr lang="pt-BR" sz="2400" b="1" dirty="0">
                <a:solidFill>
                  <a:srgbClr val="716D65"/>
                </a:solidFill>
              </a:rPr>
              <a:t>Início: 9:00</a:t>
            </a:r>
          </a:p>
          <a:p>
            <a:pPr eaLnBrk="1" hangingPunct="1">
              <a:defRPr/>
            </a:pPr>
            <a:r>
              <a:rPr lang="pt-BR" sz="2400" b="1" dirty="0">
                <a:solidFill>
                  <a:srgbClr val="716D65"/>
                </a:solidFill>
              </a:rPr>
              <a:t>Término: 12:00</a:t>
            </a:r>
            <a:endParaRPr lang="pt-BR" sz="2400" b="1" dirty="0">
              <a:solidFill>
                <a:srgbClr val="FF0000"/>
              </a:solidFill>
            </a:endParaRPr>
          </a:p>
        </p:txBody>
      </p:sp>
      <p:sp>
        <p:nvSpPr>
          <p:cNvPr id="20" name="Retângulo 19"/>
          <p:cNvSpPr/>
          <p:nvPr/>
        </p:nvSpPr>
        <p:spPr>
          <a:xfrm>
            <a:off x="1046163" y="5300663"/>
            <a:ext cx="2878137" cy="1200150"/>
          </a:xfrm>
          <a:prstGeom prst="rect">
            <a:avLst/>
          </a:prstGeom>
        </p:spPr>
        <p:txBody>
          <a:bodyPr>
            <a:spAutoFit/>
          </a:bodyPr>
          <a:lstStyle/>
          <a:p>
            <a:pPr eaLnBrk="1" hangingPunct="1">
              <a:defRPr/>
            </a:pPr>
            <a:r>
              <a:rPr lang="pt-BR" sz="2400" b="1" dirty="0">
                <a:solidFill>
                  <a:srgbClr val="EF792F"/>
                </a:solidFill>
                <a:effectLst>
                  <a:outerShdw blurRad="38100" dist="38100" dir="2700000" algn="tl">
                    <a:srgbClr val="000000">
                      <a:alpha val="43137"/>
                    </a:srgbClr>
                  </a:outerShdw>
                </a:effectLst>
              </a:rPr>
              <a:t>Considerações finais:</a:t>
            </a:r>
          </a:p>
          <a:p>
            <a:pPr eaLnBrk="1" hangingPunct="1">
              <a:defRPr/>
            </a:pPr>
            <a:r>
              <a:rPr lang="pt-BR" sz="2400" b="1" dirty="0">
                <a:solidFill>
                  <a:srgbClr val="716D65"/>
                </a:solidFill>
              </a:rPr>
              <a:t>Início: 15:30</a:t>
            </a:r>
          </a:p>
          <a:p>
            <a:pPr eaLnBrk="1" hangingPunct="1">
              <a:defRPr/>
            </a:pPr>
            <a:r>
              <a:rPr lang="pt-BR" sz="2400" b="1" dirty="0">
                <a:solidFill>
                  <a:srgbClr val="716D65"/>
                </a:solidFill>
              </a:rPr>
              <a:t>Término: 16:00</a:t>
            </a:r>
            <a:endParaRPr lang="pt-BR" sz="2400" b="1" dirty="0">
              <a:solidFill>
                <a:srgbClr val="FF0000"/>
              </a:solidFill>
            </a:endParaRPr>
          </a:p>
        </p:txBody>
      </p:sp>
      <p:sp>
        <p:nvSpPr>
          <p:cNvPr id="21" name="Retângulo 3"/>
          <p:cNvSpPr>
            <a:spLocks noChangeArrowheads="1"/>
          </p:cNvSpPr>
          <p:nvPr/>
        </p:nvSpPr>
        <p:spPr bwMode="auto">
          <a:xfrm>
            <a:off x="1128713" y="2019300"/>
            <a:ext cx="4681537" cy="584200"/>
          </a:xfrm>
          <a:prstGeom prst="rect">
            <a:avLst/>
          </a:prstGeom>
          <a:noFill/>
          <a:ln>
            <a:noFill/>
          </a:ln>
          <a:extLst/>
        </p:spPr>
        <p:txBody>
          <a:bodyPr>
            <a:spAutoFit/>
          </a:bodyPr>
          <a:lstStyle/>
          <a:p>
            <a:pPr eaLnBrk="1" hangingPunct="1">
              <a:defRPr/>
            </a:pPr>
            <a:r>
              <a:rPr lang="pt-BR" sz="3200" b="1" dirty="0">
                <a:solidFill>
                  <a:schemeClr val="accent2">
                    <a:lumMod val="75000"/>
                  </a:schemeClr>
                </a:solidFill>
                <a:effectLst>
                  <a:outerShdw blurRad="38100" dist="38100" dir="2700000" algn="tl">
                    <a:srgbClr val="000000">
                      <a:alpha val="43137"/>
                    </a:srgbClr>
                  </a:outerShdw>
                </a:effectLst>
              </a:rPr>
              <a:t>ATIVIDADES DA AULA</a:t>
            </a:r>
          </a:p>
        </p:txBody>
      </p:sp>
      <p:sp>
        <p:nvSpPr>
          <p:cNvPr id="22" name="Retângulo 21"/>
          <p:cNvSpPr/>
          <p:nvPr/>
        </p:nvSpPr>
        <p:spPr>
          <a:xfrm>
            <a:off x="4932363" y="2636838"/>
            <a:ext cx="3851275" cy="1169987"/>
          </a:xfrm>
          <a:prstGeom prst="rect">
            <a:avLst/>
          </a:prstGeom>
        </p:spPr>
        <p:txBody>
          <a:bodyPr>
            <a:spAutoFit/>
          </a:bodyPr>
          <a:lstStyle/>
          <a:p>
            <a:pPr algn="ctr" eaLnBrk="1" hangingPunct="1">
              <a:defRPr/>
            </a:pPr>
            <a:r>
              <a:rPr lang="pt-BR" sz="2600" b="1" dirty="0">
                <a:solidFill>
                  <a:schemeClr val="accent2">
                    <a:lumMod val="75000"/>
                  </a:schemeClr>
                </a:solidFill>
                <a:effectLst>
                  <a:outerShdw blurRad="38100" dist="38100" dir="2700000" algn="tl">
                    <a:srgbClr val="000000">
                      <a:alpha val="43137"/>
                    </a:srgbClr>
                  </a:outerShdw>
                </a:effectLst>
              </a:rPr>
              <a:t>INTERVALO:</a:t>
            </a:r>
          </a:p>
          <a:p>
            <a:pPr algn="ctr" eaLnBrk="1" hangingPunct="1">
              <a:defRPr/>
            </a:pPr>
            <a:endParaRPr lang="pt-BR" sz="2000" b="1" dirty="0">
              <a:solidFill>
                <a:schemeClr val="accent2">
                  <a:lumMod val="75000"/>
                </a:schemeClr>
              </a:solidFill>
              <a:effectLst>
                <a:outerShdw blurRad="38100" dist="38100" dir="2700000" algn="tl">
                  <a:srgbClr val="000000">
                    <a:alpha val="43137"/>
                  </a:srgbClr>
                </a:outerShdw>
              </a:effectLst>
            </a:endParaRPr>
          </a:p>
          <a:p>
            <a:pPr algn="ctr" eaLnBrk="1" hangingPunct="1">
              <a:defRPr/>
            </a:pPr>
            <a:r>
              <a:rPr lang="pt-BR" sz="2400" b="1" dirty="0">
                <a:solidFill>
                  <a:schemeClr val="accent2">
                    <a:lumMod val="75000"/>
                  </a:schemeClr>
                </a:solidFill>
                <a:effectLst>
                  <a:outerShdw blurRad="38100" dist="38100" dir="2700000" algn="tl">
                    <a:srgbClr val="000000">
                      <a:alpha val="43137"/>
                    </a:srgbClr>
                  </a:outerShdw>
                </a:effectLst>
              </a:rPr>
              <a:t>1° - DE 12:00HS ÀS 13:00HS</a:t>
            </a:r>
            <a:endParaRPr lang="pt-BR" sz="2400" dirty="0">
              <a:solidFill>
                <a:schemeClr val="accent2">
                  <a:lumMod val="75000"/>
                </a:schemeClr>
              </a:solidFill>
            </a:endParaRPr>
          </a:p>
        </p:txBody>
      </p:sp>
      <p:pic>
        <p:nvPicPr>
          <p:cNvPr id="23" name="Picture 2"/>
          <p:cNvPicPr>
            <a:picLocks noChangeAspect="1" noChangeArrowheads="1"/>
          </p:cNvPicPr>
          <p:nvPr/>
        </p:nvPicPr>
        <p:blipFill>
          <a:blip r:embed="rId5" cstate="print">
            <a:duotone>
              <a:prstClr val="black"/>
              <a:schemeClr val="accent1">
                <a:tint val="45000"/>
                <a:satMod val="400000"/>
              </a:schemeClr>
            </a:duotone>
          </a:blip>
          <a:srcRect/>
          <a:stretch>
            <a:fillRect/>
          </a:stretch>
        </p:blipFill>
        <p:spPr bwMode="auto">
          <a:xfrm>
            <a:off x="107503" y="2991678"/>
            <a:ext cx="1694711" cy="2158009"/>
          </a:xfrm>
          <a:prstGeom prst="rect">
            <a:avLst/>
          </a:prstGeom>
          <a:noFill/>
          <a:ln w="9525">
            <a:noFill/>
            <a:miter lim="800000"/>
            <a:headEnd/>
            <a:tailEnd/>
          </a:ln>
        </p:spPr>
      </p:pic>
      <p:pic>
        <p:nvPicPr>
          <p:cNvPr id="27661" name="Picture 2"/>
          <p:cNvPicPr>
            <a:picLocks noChangeAspect="1" noChangeArrowheads="1"/>
          </p:cNvPicPr>
          <p:nvPr/>
        </p:nvPicPr>
        <p:blipFill>
          <a:blip r:embed="rId6"/>
          <a:srcRect/>
          <a:stretch>
            <a:fillRect/>
          </a:stretch>
        </p:blipFill>
        <p:spPr bwMode="auto">
          <a:xfrm>
            <a:off x="4716463" y="4094163"/>
            <a:ext cx="2017712" cy="2089150"/>
          </a:xfrm>
          <a:prstGeom prst="rect">
            <a:avLst/>
          </a:prstGeom>
          <a:noFill/>
          <a:ln w="9525">
            <a:noFill/>
            <a:miter lim="800000"/>
            <a:headEnd/>
            <a:tailEnd/>
          </a:ln>
        </p:spPr>
      </p:pic>
      <p:sp>
        <p:nvSpPr>
          <p:cNvPr id="25" name="Retângulo 8"/>
          <p:cNvSpPr>
            <a:spLocks noChangeArrowheads="1"/>
          </p:cNvSpPr>
          <p:nvPr/>
        </p:nvSpPr>
        <p:spPr bwMode="auto">
          <a:xfrm>
            <a:off x="2051050" y="4149725"/>
            <a:ext cx="2306638" cy="1200150"/>
          </a:xfrm>
          <a:prstGeom prst="rect">
            <a:avLst/>
          </a:prstGeom>
          <a:noFill/>
          <a:ln>
            <a:noFill/>
          </a:ln>
          <a:extLst/>
        </p:spPr>
        <p:txBody>
          <a:bodyPr>
            <a:spAutoFit/>
          </a:bodyPr>
          <a:lstStyle/>
          <a:p>
            <a:pPr eaLnBrk="1" hangingPunct="1">
              <a:defRPr/>
            </a:pPr>
            <a:r>
              <a:rPr lang="pt-BR" sz="2400" b="1" dirty="0">
                <a:solidFill>
                  <a:srgbClr val="EF792F"/>
                </a:solidFill>
                <a:effectLst>
                  <a:outerShdw blurRad="38100" dist="38100" dir="2700000" algn="tl">
                    <a:srgbClr val="000000">
                      <a:alpha val="43137"/>
                    </a:srgbClr>
                  </a:outerShdw>
                </a:effectLst>
              </a:rPr>
              <a:t>Aula 02:</a:t>
            </a:r>
          </a:p>
          <a:p>
            <a:pPr eaLnBrk="1" hangingPunct="1">
              <a:defRPr/>
            </a:pPr>
            <a:r>
              <a:rPr lang="pt-BR" sz="2400" b="1" dirty="0">
                <a:solidFill>
                  <a:srgbClr val="716D65"/>
                </a:solidFill>
              </a:rPr>
              <a:t>Início: 13:00</a:t>
            </a:r>
          </a:p>
          <a:p>
            <a:pPr eaLnBrk="1" hangingPunct="1">
              <a:defRPr/>
            </a:pPr>
            <a:r>
              <a:rPr lang="pt-BR" sz="2400" b="1" dirty="0">
                <a:solidFill>
                  <a:srgbClr val="716D65"/>
                </a:solidFill>
              </a:rPr>
              <a:t>Término: 15:30</a:t>
            </a:r>
            <a:endParaRPr lang="pt-BR" sz="2400" b="1" dirty="0">
              <a:solidFill>
                <a:srgbClr val="FF0000"/>
              </a:solidFill>
            </a:endParaRPr>
          </a:p>
        </p:txBody>
      </p:sp>
      <p:cxnSp>
        <p:nvCxnSpPr>
          <p:cNvPr id="26" name="Conector angulado 25"/>
          <p:cNvCxnSpPr/>
          <p:nvPr/>
        </p:nvCxnSpPr>
        <p:spPr>
          <a:xfrm>
            <a:off x="2468563" y="2798763"/>
            <a:ext cx="4032250" cy="3600450"/>
          </a:xfrm>
          <a:prstGeom prst="bentConnector3">
            <a:avLst>
              <a:gd name="adj1" fmla="val 50000"/>
            </a:avLst>
          </a:prstGeom>
          <a:ln w="635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7664" name="Picture 2" descr="http://sweet-georgia.org/tourism/agency/img/dinner.gif"/>
          <p:cNvPicPr>
            <a:picLocks noChangeAspect="1" noChangeArrowheads="1"/>
          </p:cNvPicPr>
          <p:nvPr/>
        </p:nvPicPr>
        <p:blipFill>
          <a:blip r:embed="rId7"/>
          <a:srcRect/>
          <a:stretch>
            <a:fillRect/>
          </a:stretch>
        </p:blipFill>
        <p:spPr bwMode="auto">
          <a:xfrm>
            <a:off x="6854825" y="4037013"/>
            <a:ext cx="2109788" cy="2116137"/>
          </a:xfrm>
          <a:prstGeom prst="rect">
            <a:avLst/>
          </a:prstGeom>
          <a:noFill/>
          <a:ln w="9525">
            <a:noFill/>
            <a:miter lim="800000"/>
            <a:headEnd/>
            <a:tailEnd/>
          </a:ln>
        </p:spPr>
      </p:pic>
      <p:pic>
        <p:nvPicPr>
          <p:cNvPr id="27665" name="Picture 4" descr="http://clean-city69.ru/images/Check_mark.svg.png"/>
          <p:cNvPicPr>
            <a:picLocks noChangeAspect="1" noChangeArrowheads="1"/>
          </p:cNvPicPr>
          <p:nvPr/>
        </p:nvPicPr>
        <p:blipFill>
          <a:blip r:embed="rId8"/>
          <a:srcRect/>
          <a:stretch>
            <a:fillRect/>
          </a:stretch>
        </p:blipFill>
        <p:spPr bwMode="auto">
          <a:xfrm>
            <a:off x="157163" y="5445125"/>
            <a:ext cx="885825" cy="887413"/>
          </a:xfrm>
          <a:prstGeom prst="rect">
            <a:avLst/>
          </a:prstGeom>
          <a:noFill/>
          <a:ln w="9525">
            <a:noFill/>
            <a:miter lim="800000"/>
            <a:headEnd/>
            <a:tailEnd/>
          </a:ln>
        </p:spPr>
      </p:pic>
      <p:sp>
        <p:nvSpPr>
          <p:cNvPr id="24" name="Retângulo 12"/>
          <p:cNvSpPr>
            <a:spLocks noChangeArrowheads="1"/>
          </p:cNvSpPr>
          <p:nvPr/>
        </p:nvSpPr>
        <p:spPr bwMode="auto">
          <a:xfrm>
            <a:off x="47625" y="33338"/>
            <a:ext cx="6264275"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defRPr/>
            </a:pPr>
            <a:r>
              <a:rPr lang="pt-BR" b="1" dirty="0">
                <a:solidFill>
                  <a:schemeClr val="bg1"/>
                </a:solidFill>
                <a:effectLst>
                  <a:outerShdw blurRad="38100" dist="38100" dir="2700000" algn="tl">
                    <a:srgbClr val="000000">
                      <a:alpha val="43137"/>
                    </a:srgbClr>
                  </a:outerShdw>
                </a:effectLst>
                <a:latin typeface="+mj-lt"/>
              </a:rPr>
              <a:t>GESTÃO ESTRATÉGICA DE PESSOAS</a:t>
            </a:r>
          </a:p>
          <a:p>
            <a:pPr eaLnBrk="1" hangingPunct="1">
              <a:defRPr/>
            </a:pPr>
            <a:r>
              <a:rPr lang="pt-BR" b="1" dirty="0">
                <a:solidFill>
                  <a:schemeClr val="bg1"/>
                </a:solidFill>
                <a:effectLst>
                  <a:outerShdw blurRad="38100" dist="38100" dir="2700000" algn="tl">
                    <a:srgbClr val="000000">
                      <a:alpha val="43137"/>
                    </a:srgbClr>
                  </a:outerShdw>
                </a:effectLst>
                <a:latin typeface="+mj-lt"/>
              </a:rPr>
              <a:t>NPG 0020 - ADMINISTRAÇÃO DE CONFLITOS E NEGOCIAÇÃO</a:t>
            </a:r>
            <a:endParaRPr lang="pt-BR" altLang="pt-BR" b="1" dirty="0">
              <a:solidFill>
                <a:schemeClr val="bg1"/>
              </a:solidFill>
              <a:effectLst>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PPT-01.png"/>
          <p:cNvPicPr>
            <a:picLocks noChangeAspect="1"/>
          </p:cNvPicPr>
          <p:nvPr/>
        </p:nvPicPr>
        <p:blipFill>
          <a:blip r:embed="rId2"/>
          <a:srcRect/>
          <a:stretch>
            <a:fillRect/>
          </a:stretch>
        </p:blipFill>
        <p:spPr bwMode="auto">
          <a:xfrm>
            <a:off x="0" y="0"/>
            <a:ext cx="9144000" cy="6904038"/>
          </a:xfrm>
          <a:prstGeom prst="rect">
            <a:avLst/>
          </a:prstGeom>
          <a:noFill/>
          <a:ln w="9525">
            <a:noFill/>
            <a:miter lim="800000"/>
            <a:headEnd/>
            <a:tailEnd/>
          </a:ln>
        </p:spPr>
      </p:pic>
      <p:sp>
        <p:nvSpPr>
          <p:cNvPr id="5" name="TextBox 6"/>
          <p:cNvSpPr txBox="1">
            <a:spLocks noChangeArrowheads="1"/>
          </p:cNvSpPr>
          <p:nvPr/>
        </p:nvSpPr>
        <p:spPr bwMode="auto">
          <a:xfrm>
            <a:off x="4546600" y="2624138"/>
            <a:ext cx="4273550" cy="1016000"/>
          </a:xfrm>
          <a:prstGeom prst="rect">
            <a:avLst/>
          </a:prstGeom>
          <a:noFill/>
          <a:ln>
            <a:noFill/>
          </a:ln>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defRPr/>
            </a:pPr>
            <a:r>
              <a:rPr lang="pt-BR" sz="6000" b="1" dirty="0" smtClean="0">
                <a:solidFill>
                  <a:schemeClr val="accent2">
                    <a:lumMod val="75000"/>
                  </a:schemeClr>
                </a:solidFill>
                <a:effectLst>
                  <a:outerShdw blurRad="38100" dist="38100" dir="2700000" algn="tl">
                    <a:srgbClr val="000000">
                      <a:alpha val="43137"/>
                    </a:srgbClr>
                  </a:outerShdw>
                </a:effectLst>
                <a:latin typeface="Broadway" pitchFamily="82" charset="0"/>
              </a:rPr>
              <a:t>AULA  </a:t>
            </a:r>
            <a:r>
              <a:rPr lang="pt-BR" sz="6000" b="1" dirty="0" smtClean="0">
                <a:solidFill>
                  <a:schemeClr val="accent2">
                    <a:lumMod val="75000"/>
                  </a:schemeClr>
                </a:solidFill>
                <a:effectLst>
                  <a:outerShdw blurRad="38100" dist="38100" dir="2700000" algn="tl">
                    <a:srgbClr val="000000">
                      <a:alpha val="43137"/>
                    </a:srgbClr>
                  </a:outerShdw>
                </a:effectLst>
                <a:latin typeface="Broadway" pitchFamily="82" charset="0"/>
              </a:rPr>
              <a:t>03</a:t>
            </a:r>
            <a:endParaRPr lang="pt-BR" sz="6000" dirty="0">
              <a:solidFill>
                <a:schemeClr val="accent2">
                  <a:lumMod val="75000"/>
                </a:schemeClr>
              </a:solidFill>
              <a:effectLst>
                <a:outerShdw blurRad="38100" dist="38100" dir="2700000" algn="tl">
                  <a:srgbClr val="000000">
                    <a:alpha val="43137"/>
                  </a:srgbClr>
                </a:outerShdw>
              </a:effectLst>
              <a:latin typeface="Broadway" pitchFamily="82" charset="0"/>
            </a:endParaRPr>
          </a:p>
        </p:txBody>
      </p:sp>
      <p:sp>
        <p:nvSpPr>
          <p:cNvPr id="28676" name="TextBox 5"/>
          <p:cNvSpPr txBox="1">
            <a:spLocks noChangeArrowheads="1"/>
          </p:cNvSpPr>
          <p:nvPr/>
        </p:nvSpPr>
        <p:spPr bwMode="auto">
          <a:xfrm>
            <a:off x="-14288" y="6108700"/>
            <a:ext cx="7037388" cy="708025"/>
          </a:xfrm>
          <a:prstGeom prst="rect">
            <a:avLst/>
          </a:prstGeom>
          <a:noFill/>
          <a:ln w="9525">
            <a:noFill/>
            <a:miter lim="800000"/>
            <a:headEnd/>
            <a:tailEnd/>
          </a:ln>
        </p:spPr>
        <p:txBody>
          <a:bodyPr wrap="none">
            <a:spAutoFit/>
          </a:bodyPr>
          <a:lstStyle/>
          <a:p>
            <a:pPr eaLnBrk="1" hangingPunct="1"/>
            <a:r>
              <a:rPr lang="pt-BR" altLang="pt-BR" sz="4000" b="1" i="1">
                <a:solidFill>
                  <a:schemeClr val="bg1"/>
                </a:solidFill>
              </a:rPr>
              <a:t>Prof. Adm. Eco. Msc. Luiz Lobato</a:t>
            </a:r>
          </a:p>
        </p:txBody>
      </p:sp>
      <p:pic>
        <p:nvPicPr>
          <p:cNvPr id="28677" name="Picture 2"/>
          <p:cNvPicPr>
            <a:picLocks noChangeAspect="1" noChangeArrowheads="1"/>
          </p:cNvPicPr>
          <p:nvPr/>
        </p:nvPicPr>
        <p:blipFill>
          <a:blip r:embed="rId3"/>
          <a:srcRect/>
          <a:stretch>
            <a:fillRect/>
          </a:stretch>
        </p:blipFill>
        <p:spPr bwMode="auto">
          <a:xfrm>
            <a:off x="4562475" y="3419475"/>
            <a:ext cx="19050" cy="19050"/>
          </a:xfrm>
          <a:prstGeom prst="rect">
            <a:avLst/>
          </a:prstGeom>
          <a:noFill/>
          <a:ln w="9525">
            <a:noFill/>
            <a:miter lim="800000"/>
            <a:headEnd/>
            <a:tailEnd/>
          </a:ln>
        </p:spPr>
      </p:pic>
      <p:sp>
        <p:nvSpPr>
          <p:cNvPr id="8" name="Retângulo 8"/>
          <p:cNvSpPr>
            <a:spLocks noChangeArrowheads="1"/>
          </p:cNvSpPr>
          <p:nvPr/>
        </p:nvSpPr>
        <p:spPr bwMode="auto">
          <a:xfrm>
            <a:off x="4562475" y="3810000"/>
            <a:ext cx="2209800" cy="1200150"/>
          </a:xfrm>
          <a:prstGeom prst="rect">
            <a:avLst/>
          </a:prstGeom>
          <a:noFill/>
          <a:ln>
            <a:noFill/>
          </a:ln>
          <a:extLst/>
        </p:spPr>
        <p:txBody>
          <a:bodyPr>
            <a:spAutoFit/>
          </a:bodyPr>
          <a:lstStyle/>
          <a:p>
            <a:pPr algn="ctr" eaLnBrk="1" hangingPunct="1">
              <a:defRPr/>
            </a:pPr>
            <a:r>
              <a:rPr lang="pt-BR" sz="2400" b="1" dirty="0">
                <a:solidFill>
                  <a:srgbClr val="EF792F"/>
                </a:solidFill>
                <a:effectLst>
                  <a:outerShdw blurRad="38100" dist="38100" dir="2700000" algn="tl">
                    <a:srgbClr val="000000">
                      <a:alpha val="43137"/>
                    </a:srgbClr>
                  </a:outerShdw>
                </a:effectLst>
              </a:rPr>
              <a:t>HORÁRIO:</a:t>
            </a:r>
          </a:p>
          <a:p>
            <a:pPr algn="ctr" eaLnBrk="1" hangingPunct="1">
              <a:defRPr/>
            </a:pPr>
            <a:r>
              <a:rPr lang="pt-BR" sz="2400" b="1" dirty="0">
                <a:solidFill>
                  <a:srgbClr val="716D65"/>
                </a:solidFill>
              </a:rPr>
              <a:t>Início: 09:00</a:t>
            </a:r>
          </a:p>
          <a:p>
            <a:pPr algn="ctr" eaLnBrk="1" hangingPunct="1">
              <a:defRPr/>
            </a:pPr>
            <a:r>
              <a:rPr lang="pt-BR" sz="2400" b="1" dirty="0">
                <a:solidFill>
                  <a:srgbClr val="716D65"/>
                </a:solidFill>
              </a:rPr>
              <a:t>Término: 12:00</a:t>
            </a:r>
            <a:endParaRPr lang="pt-BR" sz="2400" b="1" dirty="0">
              <a:solidFill>
                <a:srgbClr val="FF0000"/>
              </a:solidFill>
            </a:endParaRPr>
          </a:p>
        </p:txBody>
      </p:sp>
      <p:pic>
        <p:nvPicPr>
          <p:cNvPr id="9" name="Picture 2"/>
          <p:cNvPicPr>
            <a:picLocks noChangeAspect="1" noChangeArrowheads="1"/>
          </p:cNvPicPr>
          <p:nvPr/>
        </p:nvPicPr>
        <p:blipFill>
          <a:blip r:embed="rId4">
            <a:duotone>
              <a:prstClr val="black"/>
              <a:schemeClr val="accent1">
                <a:tint val="45000"/>
                <a:satMod val="400000"/>
              </a:schemeClr>
            </a:duotone>
          </a:blip>
          <a:srcRect/>
          <a:stretch>
            <a:fillRect/>
          </a:stretch>
        </p:blipFill>
        <p:spPr bwMode="auto">
          <a:xfrm>
            <a:off x="7152482" y="4363282"/>
            <a:ext cx="1888237" cy="2292282"/>
          </a:xfrm>
          <a:prstGeom prst="rect">
            <a:avLst/>
          </a:prstGeom>
          <a:noFill/>
          <a:ln w="9525">
            <a:noFill/>
            <a:miter lim="800000"/>
            <a:headEnd/>
            <a:tailEnd/>
          </a:ln>
        </p:spPr>
      </p:pic>
      <p:pic>
        <p:nvPicPr>
          <p:cNvPr id="28680" name="Picture 3"/>
          <p:cNvPicPr>
            <a:picLocks noChangeAspect="1" noChangeArrowheads="1"/>
          </p:cNvPicPr>
          <p:nvPr/>
        </p:nvPicPr>
        <p:blipFill>
          <a:blip r:embed="rId5"/>
          <a:srcRect/>
          <a:stretch>
            <a:fillRect/>
          </a:stretch>
        </p:blipFill>
        <p:spPr bwMode="auto">
          <a:xfrm>
            <a:off x="260350" y="2779713"/>
            <a:ext cx="4151313" cy="2335212"/>
          </a:xfrm>
          <a:prstGeom prst="rect">
            <a:avLst/>
          </a:prstGeom>
          <a:noFill/>
          <a:ln w="9525">
            <a:noFill/>
            <a:miter lim="800000"/>
            <a:headEnd/>
            <a:tailEnd/>
          </a:ln>
        </p:spPr>
      </p:pic>
      <p:sp>
        <p:nvSpPr>
          <p:cNvPr id="28681" name="TextBox 6"/>
          <p:cNvSpPr txBox="1">
            <a:spLocks noChangeArrowheads="1"/>
          </p:cNvSpPr>
          <p:nvPr/>
        </p:nvSpPr>
        <p:spPr bwMode="auto">
          <a:xfrm>
            <a:off x="2408238" y="1806575"/>
            <a:ext cx="6731000" cy="768350"/>
          </a:xfrm>
          <a:prstGeom prst="rect">
            <a:avLst/>
          </a:prstGeom>
          <a:noFill/>
          <a:ln w="9525">
            <a:noFill/>
            <a:miter lim="800000"/>
            <a:headEnd/>
            <a:tailEnd/>
          </a:ln>
        </p:spPr>
        <p:txBody>
          <a:bodyPr>
            <a:spAutoFit/>
          </a:bodyPr>
          <a:lstStyle/>
          <a:p>
            <a:pPr algn="ctr" eaLnBrk="1" hangingPunct="1"/>
            <a:r>
              <a:rPr lang="pt-BR" altLang="pt-BR" sz="2400" b="1"/>
              <a:t>Disciplina:</a:t>
            </a:r>
          </a:p>
          <a:p>
            <a:pPr algn="ctr" eaLnBrk="1" hangingPunct="1"/>
            <a:r>
              <a:rPr lang="pt-BR" altLang="pt-BR" sz="2000" b="1"/>
              <a:t>NPG0020 ADMINISTRAÇÃO DE CONFLITOS E NEGOCIAÇÃO</a:t>
            </a:r>
          </a:p>
        </p:txBody>
      </p:sp>
      <p:sp>
        <p:nvSpPr>
          <p:cNvPr id="13" name="TextBox 5"/>
          <p:cNvSpPr txBox="1">
            <a:spLocks noChangeArrowheads="1"/>
          </p:cNvSpPr>
          <p:nvPr/>
        </p:nvSpPr>
        <p:spPr bwMode="auto">
          <a:xfrm>
            <a:off x="3873500" y="238125"/>
            <a:ext cx="5167313" cy="1384300"/>
          </a:xfrm>
          <a:prstGeom prst="rect">
            <a:avLst/>
          </a:prstGeom>
          <a:noFill/>
          <a:ln>
            <a:noFill/>
          </a:ln>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defRPr/>
            </a:pPr>
            <a:r>
              <a:rPr lang="pt-BR" sz="4400" dirty="0" smtClean="0">
                <a:solidFill>
                  <a:srgbClr val="716D65"/>
                </a:solidFill>
              </a:rPr>
              <a:t> </a:t>
            </a:r>
            <a:r>
              <a:rPr lang="pt-BR" sz="4000" b="1" dirty="0" smtClean="0">
                <a:solidFill>
                  <a:srgbClr val="716D65"/>
                </a:solidFill>
                <a:effectLst>
                  <a:outerShdw blurRad="38100" dist="38100" dir="2700000" algn="tl">
                    <a:srgbClr val="000000">
                      <a:alpha val="43137"/>
                    </a:srgbClr>
                  </a:outerShdw>
                </a:effectLst>
              </a:rPr>
              <a:t> GESTÃO ESTRATÉGICA </a:t>
            </a:r>
          </a:p>
          <a:p>
            <a:pPr algn="ctr" eaLnBrk="1" hangingPunct="1">
              <a:defRPr/>
            </a:pPr>
            <a:r>
              <a:rPr lang="pt-BR" sz="4000" b="1" dirty="0" smtClean="0">
                <a:solidFill>
                  <a:srgbClr val="716D65"/>
                </a:solidFill>
                <a:effectLst>
                  <a:outerShdw blurRad="38100" dist="38100" dir="2700000" algn="tl">
                    <a:srgbClr val="000000">
                      <a:alpha val="43137"/>
                    </a:srgbClr>
                  </a:outerShdw>
                </a:effectLst>
              </a:rPr>
              <a:t>DE PESSOAS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tela-apresentacao.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tângulo 4"/>
          <p:cNvSpPr/>
          <p:nvPr/>
        </p:nvSpPr>
        <p:spPr>
          <a:xfrm>
            <a:off x="60325" y="2106613"/>
            <a:ext cx="8931275" cy="2739211"/>
          </a:xfrm>
          <a:prstGeom prst="rect">
            <a:avLst/>
          </a:prstGeom>
        </p:spPr>
        <p:txBody>
          <a:bodyPr>
            <a:spAutoFit/>
          </a:bodyPr>
          <a:lstStyle/>
          <a:p>
            <a:pPr algn="just" eaLnBrk="1" hangingPunct="1">
              <a:defRPr/>
            </a:pPr>
            <a:r>
              <a:rPr lang="pt-BR" sz="2800" b="1" dirty="0">
                <a:solidFill>
                  <a:schemeClr val="accent2"/>
                </a:solidFill>
                <a:effectLst>
                  <a:outerShdw blurRad="38100" dist="38100" dir="2700000" algn="tl">
                    <a:srgbClr val="000000">
                      <a:alpha val="43137"/>
                    </a:srgbClr>
                  </a:outerShdw>
                </a:effectLst>
              </a:rPr>
              <a:t>AULA 1: </a:t>
            </a:r>
            <a:r>
              <a:rPr lang="pt-BR" sz="2800" b="1" dirty="0" smtClean="0">
                <a:solidFill>
                  <a:schemeClr val="accent2"/>
                </a:solidFill>
                <a:effectLst>
                  <a:outerShdw blurRad="38100" dist="38100" dir="2700000" algn="tl">
                    <a:srgbClr val="000000">
                      <a:alpha val="43137"/>
                    </a:srgbClr>
                  </a:outerShdw>
                </a:effectLst>
              </a:rPr>
              <a:t>CAUSAS E CONSEQUÊNCIAS DO CONFLITO </a:t>
            </a:r>
            <a:endParaRPr lang="pt-BR" sz="2800" b="1" dirty="0">
              <a:solidFill>
                <a:schemeClr val="accent2"/>
              </a:solidFill>
              <a:effectLst>
                <a:outerShdw blurRad="38100" dist="38100" dir="2700000" algn="tl">
                  <a:srgbClr val="000000">
                    <a:alpha val="43137"/>
                  </a:srgbClr>
                </a:outerShdw>
              </a:effectLst>
            </a:endParaRPr>
          </a:p>
          <a:p>
            <a:pPr algn="just" eaLnBrk="1" hangingPunct="1">
              <a:defRPr/>
            </a:pPr>
            <a:endParaRPr lang="pt-BR" sz="2400" dirty="0"/>
          </a:p>
          <a:p>
            <a:pPr algn="just"/>
            <a:r>
              <a:rPr lang="pt-BR" sz="2400" b="1" dirty="0" smtClean="0"/>
              <a:t>	INTRODUÇÃO; </a:t>
            </a:r>
          </a:p>
          <a:p>
            <a:pPr algn="just"/>
            <a:r>
              <a:rPr lang="pt-BR" sz="2400" b="1" dirty="0" smtClean="0"/>
              <a:t>	</a:t>
            </a:r>
            <a:r>
              <a:rPr lang="pt-BR" sz="2400" b="1" dirty="0" smtClean="0"/>
              <a:t>	</a:t>
            </a:r>
            <a:r>
              <a:rPr lang="pt-BR" sz="2400" dirty="0" smtClean="0"/>
              <a:t>CONTEÚDO; </a:t>
            </a:r>
          </a:p>
          <a:p>
            <a:pPr algn="just"/>
            <a:r>
              <a:rPr lang="pt-BR" sz="2400" b="1" dirty="0" smtClean="0"/>
              <a:t>	</a:t>
            </a:r>
            <a:r>
              <a:rPr lang="pt-BR" sz="2400" b="1" dirty="0" smtClean="0"/>
              <a:t>		CAUSAS </a:t>
            </a:r>
            <a:r>
              <a:rPr lang="pt-BR" sz="2400" b="1" dirty="0" smtClean="0"/>
              <a:t>E CONSEQUÊNCIAS DO </a:t>
            </a:r>
            <a:r>
              <a:rPr lang="pt-BR" sz="2400" b="1" dirty="0" smtClean="0"/>
              <a:t>CONFLITO; </a:t>
            </a:r>
          </a:p>
          <a:p>
            <a:pPr algn="just"/>
            <a:r>
              <a:rPr lang="pt-BR" sz="2400" b="1" dirty="0" smtClean="0"/>
              <a:t>	</a:t>
            </a:r>
            <a:r>
              <a:rPr lang="pt-BR" sz="2400" b="1" dirty="0" smtClean="0"/>
              <a:t>			</a:t>
            </a:r>
            <a:r>
              <a:rPr lang="pt-BR" sz="2400" dirty="0" smtClean="0"/>
              <a:t>OS </a:t>
            </a:r>
            <a:r>
              <a:rPr lang="pt-BR" sz="2400" dirty="0" smtClean="0"/>
              <a:t>GESTORES E SEUS </a:t>
            </a:r>
            <a:r>
              <a:rPr lang="pt-BR" sz="2400" dirty="0" smtClean="0"/>
              <a:t>CONFLITOS; </a:t>
            </a:r>
          </a:p>
          <a:p>
            <a:pPr algn="just"/>
            <a:r>
              <a:rPr lang="pt-BR" sz="2400" b="1" dirty="0" smtClean="0"/>
              <a:t>	</a:t>
            </a:r>
            <a:r>
              <a:rPr lang="pt-BR" sz="2400" b="1" dirty="0" smtClean="0"/>
              <a:t>				A </a:t>
            </a:r>
            <a:r>
              <a:rPr lang="pt-BR" sz="2400" b="1" dirty="0" smtClean="0"/>
              <a:t>GERÊNCIA DE </a:t>
            </a:r>
            <a:r>
              <a:rPr lang="pt-BR" sz="2400" b="1" dirty="0" smtClean="0"/>
              <a:t>CONFLITOS.</a:t>
            </a:r>
            <a:endParaRPr lang="pt-BR" sz="2400" b="1" dirty="0"/>
          </a:p>
        </p:txBody>
      </p:sp>
      <p:pic>
        <p:nvPicPr>
          <p:cNvPr id="9" name="Picture 2" descr="http://www.7cosocial.com/Portals/176257/images/shutterstock_97813955.jpg"/>
          <p:cNvPicPr>
            <a:picLocks noChangeAspect="1" noChangeArrowheads="1"/>
          </p:cNvPicPr>
          <p:nvPr/>
        </p:nvPicPr>
        <p:blipFill>
          <a:blip r:embed="rId3"/>
          <a:srcRect/>
          <a:stretch>
            <a:fillRect/>
          </a:stretch>
        </p:blipFill>
        <p:spPr bwMode="auto">
          <a:xfrm>
            <a:off x="7458075" y="804863"/>
            <a:ext cx="1597025" cy="1196975"/>
          </a:xfrm>
          <a:prstGeom prst="rect">
            <a:avLst/>
          </a:prstGeom>
          <a:noFill/>
          <a:ln w="15875" cap="sq" cmpd="sng">
            <a:solidFill>
              <a:schemeClr val="accent6">
                <a:lumMod val="75000"/>
              </a:schemeClr>
            </a:solidFill>
            <a:bevel/>
          </a:ln>
          <a:effectLst/>
        </p:spPr>
      </p:pic>
      <p:sp>
        <p:nvSpPr>
          <p:cNvPr id="14" name="Retângulo 13"/>
          <p:cNvSpPr/>
          <p:nvPr/>
        </p:nvSpPr>
        <p:spPr>
          <a:xfrm>
            <a:off x="-11113" y="6534150"/>
            <a:ext cx="4148138" cy="369888"/>
          </a:xfrm>
          <a:prstGeom prst="rect">
            <a:avLst/>
          </a:prstGeom>
        </p:spPr>
        <p:txBody>
          <a:bodyPr wrap="none">
            <a:spAutoFit/>
          </a:bodyPr>
          <a:lstStyle/>
          <a:p>
            <a:pPr eaLnBrk="1" hangingPunct="1">
              <a:defRPr/>
            </a:pPr>
            <a:r>
              <a:rPr lang="pt-BR" b="1" dirty="0">
                <a:solidFill>
                  <a:schemeClr val="bg1"/>
                </a:solidFill>
                <a:effectLst>
                  <a:outerShdw blurRad="38100" dist="38100" dir="2700000" algn="tl">
                    <a:srgbClr val="000000">
                      <a:alpha val="43137"/>
                    </a:srgbClr>
                  </a:outerShdw>
                </a:effectLst>
                <a:cs typeface="Arial" charset="0"/>
              </a:rPr>
              <a:t>Adm. Eco. Msc. Luiz Cláudio Brites Lobato</a:t>
            </a:r>
          </a:p>
        </p:txBody>
      </p:sp>
      <p:sp>
        <p:nvSpPr>
          <p:cNvPr id="11" name="Retângulo 12"/>
          <p:cNvSpPr>
            <a:spLocks noChangeArrowheads="1"/>
          </p:cNvSpPr>
          <p:nvPr/>
        </p:nvSpPr>
        <p:spPr bwMode="auto">
          <a:xfrm>
            <a:off x="47625" y="33338"/>
            <a:ext cx="6264275"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defRPr/>
            </a:pPr>
            <a:r>
              <a:rPr lang="pt-BR" b="1" dirty="0">
                <a:solidFill>
                  <a:schemeClr val="bg1"/>
                </a:solidFill>
                <a:effectLst>
                  <a:outerShdw blurRad="38100" dist="38100" dir="2700000" algn="tl">
                    <a:srgbClr val="000000">
                      <a:alpha val="43137"/>
                    </a:srgbClr>
                  </a:outerShdw>
                </a:effectLst>
                <a:latin typeface="+mj-lt"/>
              </a:rPr>
              <a:t>GESTÃO ESTRATÉGICA DE PESSOAS</a:t>
            </a:r>
          </a:p>
          <a:p>
            <a:pPr eaLnBrk="1" hangingPunct="1">
              <a:defRPr/>
            </a:pPr>
            <a:r>
              <a:rPr lang="pt-BR" b="1" dirty="0">
                <a:solidFill>
                  <a:schemeClr val="bg1"/>
                </a:solidFill>
                <a:effectLst>
                  <a:outerShdw blurRad="38100" dist="38100" dir="2700000" algn="tl">
                    <a:srgbClr val="000000">
                      <a:alpha val="43137"/>
                    </a:srgbClr>
                  </a:outerShdw>
                </a:effectLst>
                <a:latin typeface="+mj-lt"/>
              </a:rPr>
              <a:t>NPG 0020 - ADMINISTRAÇÃO DE CONFLITOS E NEGOCIAÇÃO</a:t>
            </a:r>
            <a:endParaRPr lang="pt-BR" altLang="pt-BR" b="1" dirty="0">
              <a:solidFill>
                <a:schemeClr val="bg1"/>
              </a:solidFill>
              <a:effectLst>
                <a:outerShdw blurRad="38100" dist="38100" dir="2700000" algn="tl">
                  <a:srgbClr val="000000">
                    <a:alpha val="43137"/>
                  </a:srgbClr>
                </a:outerShdw>
              </a:effectLst>
              <a:latin typeface="+mj-lt"/>
            </a:endParaRPr>
          </a:p>
        </p:txBody>
      </p:sp>
      <p:pic>
        <p:nvPicPr>
          <p:cNvPr id="29704" name="Picture 14" descr="Imagem relacionada"/>
          <p:cNvPicPr>
            <a:picLocks noChangeAspect="1" noChangeArrowheads="1"/>
          </p:cNvPicPr>
          <p:nvPr/>
        </p:nvPicPr>
        <p:blipFill>
          <a:blip r:embed="rId4"/>
          <a:srcRect/>
          <a:stretch>
            <a:fillRect/>
          </a:stretch>
        </p:blipFill>
        <p:spPr bwMode="auto">
          <a:xfrm>
            <a:off x="6218238" y="4322763"/>
            <a:ext cx="2855912" cy="2141537"/>
          </a:xfrm>
          <a:prstGeom prst="rect">
            <a:avLst/>
          </a:prstGeom>
          <a:noFill/>
          <a:ln w="9525">
            <a:noFill/>
            <a:miter lim="800000"/>
            <a:headEnd/>
            <a:tailEnd/>
          </a:ln>
        </p:spPr>
      </p:pic>
      <p:pic>
        <p:nvPicPr>
          <p:cNvPr id="12" name="Picture 8" descr="Imagem relacionada"/>
          <p:cNvPicPr>
            <a:picLocks noChangeAspect="1" noChangeArrowheads="1"/>
          </p:cNvPicPr>
          <p:nvPr/>
        </p:nvPicPr>
        <p:blipFill>
          <a:blip r:embed="rId5"/>
          <a:srcRect/>
          <a:stretch>
            <a:fillRect/>
          </a:stretch>
        </p:blipFill>
        <p:spPr bwMode="auto">
          <a:xfrm>
            <a:off x="594054" y="4771032"/>
            <a:ext cx="2073790" cy="1763118"/>
          </a:xfrm>
          <a:prstGeom prst="rect">
            <a:avLst/>
          </a:prstGeom>
          <a:noFill/>
          <a:ln w="9525">
            <a:noFill/>
            <a:miter lim="800000"/>
            <a:headEnd/>
            <a:tailEnd/>
          </a:ln>
        </p:spPr>
      </p:pic>
      <p:sp>
        <p:nvSpPr>
          <p:cNvPr id="13" name="Retângulo 12"/>
          <p:cNvSpPr/>
          <p:nvPr/>
        </p:nvSpPr>
        <p:spPr>
          <a:xfrm>
            <a:off x="1930400" y="989013"/>
            <a:ext cx="3028950" cy="523875"/>
          </a:xfrm>
          <a:prstGeom prst="rect">
            <a:avLst/>
          </a:prstGeom>
        </p:spPr>
        <p:txBody>
          <a:bodyPr wrap="none">
            <a:spAutoFit/>
          </a:bodyPr>
          <a:lstStyle/>
          <a:p>
            <a:pPr eaLnBrk="1" hangingPunct="1">
              <a:defRPr/>
            </a:pPr>
            <a:r>
              <a:rPr lang="pt-BR" sz="2800" b="1" dirty="0">
                <a:solidFill>
                  <a:srgbClr val="227485"/>
                </a:solidFill>
                <a:effectLst>
                  <a:outerShdw blurRad="38100" dist="38100" dir="2700000" algn="tl">
                    <a:srgbClr val="000000">
                      <a:alpha val="43137"/>
                    </a:srgbClr>
                  </a:outerShdw>
                </a:effectLst>
              </a:rPr>
              <a:t>PLANO DE ENSINO </a:t>
            </a:r>
            <a:endParaRPr lang="pt-BR" sz="2800" dirty="0"/>
          </a:p>
        </p:txBody>
      </p:sp>
      <p:pic>
        <p:nvPicPr>
          <p:cNvPr id="15" name="Picture 8" descr="Imagem relacionada"/>
          <p:cNvPicPr>
            <a:picLocks noChangeAspect="1" noChangeArrowheads="1"/>
          </p:cNvPicPr>
          <p:nvPr/>
        </p:nvPicPr>
        <p:blipFill>
          <a:blip r:embed="rId5"/>
          <a:srcRect/>
          <a:stretch>
            <a:fillRect/>
          </a:stretch>
        </p:blipFill>
        <p:spPr bwMode="auto">
          <a:xfrm>
            <a:off x="152399" y="624060"/>
            <a:ext cx="1570337" cy="1335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tela-apresentacao.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 name="Retângulo 11"/>
          <p:cNvSpPr/>
          <p:nvPr/>
        </p:nvSpPr>
        <p:spPr>
          <a:xfrm>
            <a:off x="-11113" y="6534150"/>
            <a:ext cx="4148138" cy="369888"/>
          </a:xfrm>
          <a:prstGeom prst="rect">
            <a:avLst/>
          </a:prstGeom>
        </p:spPr>
        <p:txBody>
          <a:bodyPr wrap="none">
            <a:spAutoFit/>
          </a:bodyPr>
          <a:lstStyle/>
          <a:p>
            <a:pPr eaLnBrk="1" hangingPunct="1">
              <a:defRPr/>
            </a:pPr>
            <a:r>
              <a:rPr lang="pt-BR" b="1" dirty="0">
                <a:solidFill>
                  <a:schemeClr val="bg1"/>
                </a:solidFill>
                <a:effectLst>
                  <a:outerShdw blurRad="38100" dist="38100" dir="2700000" algn="tl">
                    <a:srgbClr val="000000">
                      <a:alpha val="43137"/>
                    </a:srgbClr>
                  </a:outerShdw>
                </a:effectLst>
                <a:cs typeface="Arial" charset="0"/>
              </a:rPr>
              <a:t>Adm. Eco. Msc. Luiz Cláudio Brites Lobato</a:t>
            </a:r>
          </a:p>
        </p:txBody>
      </p:sp>
      <p:pic>
        <p:nvPicPr>
          <p:cNvPr id="30724" name="Picture 3" descr="https://mastia.files.wordpress.com/2015/06/referencias-biblioraficas.gif?w=620"/>
          <p:cNvPicPr>
            <a:picLocks noChangeAspect="1" noChangeArrowheads="1"/>
          </p:cNvPicPr>
          <p:nvPr/>
        </p:nvPicPr>
        <p:blipFill>
          <a:blip r:embed="rId3"/>
          <a:srcRect/>
          <a:stretch>
            <a:fillRect/>
          </a:stretch>
        </p:blipFill>
        <p:spPr bwMode="auto">
          <a:xfrm>
            <a:off x="39688" y="758825"/>
            <a:ext cx="1417637" cy="1079500"/>
          </a:xfrm>
          <a:prstGeom prst="rect">
            <a:avLst/>
          </a:prstGeom>
          <a:noFill/>
          <a:ln w="9525">
            <a:noFill/>
            <a:miter lim="800000"/>
            <a:headEnd/>
            <a:tailEnd/>
          </a:ln>
        </p:spPr>
      </p:pic>
      <p:sp>
        <p:nvSpPr>
          <p:cNvPr id="7" name="Retângulo 6"/>
          <p:cNvSpPr/>
          <p:nvPr/>
        </p:nvSpPr>
        <p:spPr>
          <a:xfrm>
            <a:off x="1703388" y="1112838"/>
            <a:ext cx="2005012" cy="523875"/>
          </a:xfrm>
          <a:prstGeom prst="rect">
            <a:avLst/>
          </a:prstGeom>
        </p:spPr>
        <p:txBody>
          <a:bodyPr wrap="none">
            <a:spAutoFit/>
          </a:bodyPr>
          <a:lstStyle/>
          <a:p>
            <a:pPr eaLnBrk="1" hangingPunct="1">
              <a:defRPr/>
            </a:pPr>
            <a:r>
              <a:rPr lang="pt-BR" sz="2800" b="1" u="sng" dirty="0">
                <a:solidFill>
                  <a:srgbClr val="C00000"/>
                </a:solidFill>
                <a:effectLst>
                  <a:outerShdw blurRad="38100" dist="38100" dir="2700000" algn="tl">
                    <a:srgbClr val="000000">
                      <a:alpha val="43137"/>
                    </a:srgbClr>
                  </a:outerShdw>
                </a:effectLst>
                <a:cs typeface="Arial" charset="0"/>
              </a:rPr>
              <a:t>Referências:</a:t>
            </a:r>
          </a:p>
        </p:txBody>
      </p:sp>
      <p:sp>
        <p:nvSpPr>
          <p:cNvPr id="9" name="Retângulo 12"/>
          <p:cNvSpPr>
            <a:spLocks noChangeArrowheads="1"/>
          </p:cNvSpPr>
          <p:nvPr/>
        </p:nvSpPr>
        <p:spPr bwMode="auto">
          <a:xfrm>
            <a:off x="47625" y="33338"/>
            <a:ext cx="6264275"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defRPr/>
            </a:pPr>
            <a:r>
              <a:rPr lang="pt-BR" b="1" dirty="0">
                <a:solidFill>
                  <a:schemeClr val="bg1"/>
                </a:solidFill>
                <a:effectLst>
                  <a:outerShdw blurRad="38100" dist="38100" dir="2700000" algn="tl">
                    <a:srgbClr val="000000">
                      <a:alpha val="43137"/>
                    </a:srgbClr>
                  </a:outerShdw>
                </a:effectLst>
                <a:latin typeface="+mj-lt"/>
              </a:rPr>
              <a:t>GESTÃO ESTRATÉGICA DE PESSOAS</a:t>
            </a:r>
          </a:p>
          <a:p>
            <a:pPr eaLnBrk="1" hangingPunct="1">
              <a:defRPr/>
            </a:pPr>
            <a:r>
              <a:rPr lang="pt-BR" b="1" dirty="0">
                <a:solidFill>
                  <a:schemeClr val="bg1"/>
                </a:solidFill>
                <a:effectLst>
                  <a:outerShdw blurRad="38100" dist="38100" dir="2700000" algn="tl">
                    <a:srgbClr val="000000">
                      <a:alpha val="43137"/>
                    </a:srgbClr>
                  </a:outerShdw>
                </a:effectLst>
                <a:latin typeface="+mj-lt"/>
              </a:rPr>
              <a:t>NPG 0020 - ADMINISTRAÇÃO DE CONFLITOS E NEGOCIAÇÃO</a:t>
            </a:r>
            <a:endParaRPr lang="pt-BR" altLang="pt-BR" b="1" dirty="0">
              <a:solidFill>
                <a:schemeClr val="bg1"/>
              </a:solidFill>
              <a:effectLst>
                <a:outerShdw blurRad="38100" dist="38100" dir="2700000" algn="tl">
                  <a:srgbClr val="000000">
                    <a:alpha val="43137"/>
                  </a:srgbClr>
                </a:outerShdw>
              </a:effectLst>
              <a:latin typeface="+mj-lt"/>
            </a:endParaRPr>
          </a:p>
        </p:txBody>
      </p:sp>
      <p:sp>
        <p:nvSpPr>
          <p:cNvPr id="30727" name="Retângulo 1"/>
          <p:cNvSpPr>
            <a:spLocks noChangeArrowheads="1"/>
          </p:cNvSpPr>
          <p:nvPr/>
        </p:nvSpPr>
        <p:spPr bwMode="auto">
          <a:xfrm>
            <a:off x="244475" y="1981200"/>
            <a:ext cx="8615363" cy="4292600"/>
          </a:xfrm>
          <a:prstGeom prst="rect">
            <a:avLst/>
          </a:prstGeom>
          <a:noFill/>
          <a:ln w="9525">
            <a:noFill/>
            <a:miter lim="800000"/>
            <a:headEnd/>
            <a:tailEnd/>
          </a:ln>
        </p:spPr>
        <p:txBody>
          <a:bodyPr>
            <a:spAutoFit/>
          </a:bodyPr>
          <a:lstStyle/>
          <a:p>
            <a:pPr algn="just"/>
            <a:r>
              <a:rPr lang="pt-BR" altLang="pt-BR"/>
              <a:t>BURBRIDGE, R. Marc et al. Gestão de negociação: como conseguir o que se quer sem ceder o que não se deve. São Paulo: Saraiva, 2007. </a:t>
            </a:r>
          </a:p>
          <a:p>
            <a:pPr algn="just">
              <a:lnSpc>
                <a:spcPct val="150000"/>
              </a:lnSpc>
            </a:pPr>
            <a:r>
              <a:rPr lang="pt-BR" altLang="pt-BR"/>
              <a:t>BURBRIDGE, R. Marc. Gestão de conflitos. São Paulo: Saraiva, 2012. </a:t>
            </a:r>
          </a:p>
          <a:p>
            <a:pPr algn="just"/>
            <a:r>
              <a:rPr lang="pt-BR" altLang="pt-BR"/>
              <a:t>FERREIRA, Gonzaga. Negociação: como usar a inteligência e a racionalidade. São Paulo. Atlas, 2008. </a:t>
            </a:r>
          </a:p>
          <a:p>
            <a:pPr algn="just"/>
            <a:endParaRPr lang="pt-BR" altLang="pt-BR" sz="600"/>
          </a:p>
          <a:p>
            <a:pPr algn="just"/>
            <a:r>
              <a:rPr lang="pt-BR" altLang="pt-BR"/>
              <a:t>LEWICKI, Roy L.; SAUNDERS, David M.; MINTON, John W. Fundamentos da negociação. Porto Alegre: Bookman, 2002. </a:t>
            </a:r>
          </a:p>
          <a:p>
            <a:pPr algn="just"/>
            <a:endParaRPr lang="pt-BR" altLang="pt-BR" sz="600"/>
          </a:p>
          <a:p>
            <a:pPr algn="just"/>
            <a:r>
              <a:rPr lang="pt-BR" altLang="pt-BR"/>
              <a:t>MELLO, José Carlos Martins F. de. Negociação baseada em estratégia. 2. ed. São Paulo: Atlas, 2010. </a:t>
            </a:r>
          </a:p>
          <a:p>
            <a:pPr algn="just"/>
            <a:endParaRPr lang="pt-BR" altLang="pt-BR" sz="600"/>
          </a:p>
          <a:p>
            <a:pPr algn="just"/>
            <a:r>
              <a:rPr lang="pt-BR" altLang="pt-BR"/>
              <a:t>THOMPSON, Leigh L. O negociador. 3. ed. São Paulo: Pearson Prentice Hall, 2009. </a:t>
            </a:r>
          </a:p>
          <a:p>
            <a:pPr algn="just"/>
            <a:endParaRPr lang="pt-BR" altLang="pt-BR" sz="600"/>
          </a:p>
          <a:p>
            <a:pPr algn="just"/>
            <a:r>
              <a:rPr lang="pt-BR" altLang="pt-BR"/>
              <a:t>URY, William. Supere o não: negociando com pessoas difíceis. 3. ed. Rio de Janeiro: Best Seller, 2005. </a:t>
            </a:r>
          </a:p>
          <a:p>
            <a:pPr algn="just"/>
            <a:endParaRPr lang="pt-BR" altLang="pt-BR" sz="600"/>
          </a:p>
          <a:p>
            <a:pPr algn="just"/>
            <a:r>
              <a:rPr lang="pt-BR" altLang="pt-BR"/>
              <a:t>WANDERLEY, Augusto, J. Negociação total. São Paulo: Editora Gente, 2012.</a:t>
            </a:r>
          </a:p>
        </p:txBody>
      </p:sp>
      <p:pic>
        <p:nvPicPr>
          <p:cNvPr id="30728" name="Picture 14" descr="Imagem relacionada"/>
          <p:cNvPicPr>
            <a:picLocks noChangeAspect="1" noChangeArrowheads="1"/>
          </p:cNvPicPr>
          <p:nvPr/>
        </p:nvPicPr>
        <p:blipFill>
          <a:blip r:embed="rId4"/>
          <a:srcRect/>
          <a:stretch>
            <a:fillRect/>
          </a:stretch>
        </p:blipFill>
        <p:spPr bwMode="auto">
          <a:xfrm>
            <a:off x="7645400" y="760413"/>
            <a:ext cx="1428750" cy="1069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tela-apresentacao.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 name="Retângulo 11"/>
          <p:cNvSpPr/>
          <p:nvPr/>
        </p:nvSpPr>
        <p:spPr>
          <a:xfrm>
            <a:off x="-11113" y="6534150"/>
            <a:ext cx="4148138" cy="369888"/>
          </a:xfrm>
          <a:prstGeom prst="rect">
            <a:avLst/>
          </a:prstGeom>
        </p:spPr>
        <p:txBody>
          <a:bodyPr wrap="none">
            <a:spAutoFit/>
          </a:bodyPr>
          <a:lstStyle/>
          <a:p>
            <a:pPr eaLnBrk="1" hangingPunct="1">
              <a:defRPr/>
            </a:pPr>
            <a:r>
              <a:rPr lang="pt-BR" b="1" dirty="0">
                <a:solidFill>
                  <a:schemeClr val="bg1"/>
                </a:solidFill>
                <a:effectLst>
                  <a:outerShdw blurRad="38100" dist="38100" dir="2700000" algn="tl">
                    <a:srgbClr val="000000">
                      <a:alpha val="43137"/>
                    </a:srgbClr>
                  </a:outerShdw>
                </a:effectLst>
                <a:cs typeface="Arial" charset="0"/>
              </a:rPr>
              <a:t>Adm. Eco. Msc. Luiz Cláudio Brites Lobato</a:t>
            </a:r>
          </a:p>
        </p:txBody>
      </p:sp>
      <p:pic>
        <p:nvPicPr>
          <p:cNvPr id="35844" name="Picture 4" descr="http://clean-city69.ru/images/Check_mark.svg.png"/>
          <p:cNvPicPr>
            <a:picLocks noChangeAspect="1" noChangeArrowheads="1"/>
          </p:cNvPicPr>
          <p:nvPr/>
        </p:nvPicPr>
        <p:blipFill>
          <a:blip r:embed="rId3"/>
          <a:srcRect/>
          <a:stretch>
            <a:fillRect/>
          </a:stretch>
        </p:blipFill>
        <p:spPr bwMode="auto">
          <a:xfrm>
            <a:off x="288925" y="1023938"/>
            <a:ext cx="449263" cy="449262"/>
          </a:xfrm>
          <a:prstGeom prst="rect">
            <a:avLst/>
          </a:prstGeom>
          <a:noFill/>
          <a:ln w="9525">
            <a:noFill/>
            <a:miter lim="800000"/>
            <a:headEnd/>
            <a:tailEnd/>
          </a:ln>
        </p:spPr>
      </p:pic>
      <p:sp>
        <p:nvSpPr>
          <p:cNvPr id="10" name="Retângulo 12"/>
          <p:cNvSpPr>
            <a:spLocks noChangeArrowheads="1"/>
          </p:cNvSpPr>
          <p:nvPr/>
        </p:nvSpPr>
        <p:spPr bwMode="auto">
          <a:xfrm>
            <a:off x="47625" y="33338"/>
            <a:ext cx="6264275"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defRPr/>
            </a:pPr>
            <a:r>
              <a:rPr lang="pt-BR" b="1" dirty="0">
                <a:solidFill>
                  <a:schemeClr val="bg1"/>
                </a:solidFill>
                <a:effectLst>
                  <a:outerShdw blurRad="38100" dist="38100" dir="2700000" algn="tl">
                    <a:srgbClr val="000000">
                      <a:alpha val="43137"/>
                    </a:srgbClr>
                  </a:outerShdw>
                </a:effectLst>
                <a:latin typeface="+mj-lt"/>
              </a:rPr>
              <a:t>GESTÃO ESTRATÉGICA DE PESSOAS</a:t>
            </a:r>
          </a:p>
          <a:p>
            <a:pPr eaLnBrk="1" hangingPunct="1">
              <a:defRPr/>
            </a:pPr>
            <a:r>
              <a:rPr lang="pt-BR" b="1" dirty="0">
                <a:solidFill>
                  <a:schemeClr val="bg1"/>
                </a:solidFill>
                <a:effectLst>
                  <a:outerShdw blurRad="38100" dist="38100" dir="2700000" algn="tl">
                    <a:srgbClr val="000000">
                      <a:alpha val="43137"/>
                    </a:srgbClr>
                  </a:outerShdw>
                </a:effectLst>
                <a:latin typeface="+mj-lt"/>
              </a:rPr>
              <a:t>NPG 0020 - ADMINISTRAÇÃO DE CONFLITOS E NEGOCIAÇÃO</a:t>
            </a:r>
            <a:endParaRPr lang="pt-BR" altLang="pt-BR" b="1" dirty="0">
              <a:solidFill>
                <a:schemeClr val="bg1"/>
              </a:solidFill>
              <a:effectLst>
                <a:outerShdw blurRad="38100" dist="38100" dir="2700000" algn="tl">
                  <a:srgbClr val="000000">
                    <a:alpha val="43137"/>
                  </a:srgbClr>
                </a:outerShdw>
              </a:effectLst>
              <a:latin typeface="+mj-lt"/>
            </a:endParaRPr>
          </a:p>
        </p:txBody>
      </p:sp>
      <p:pic>
        <p:nvPicPr>
          <p:cNvPr id="35846" name="Picture 14" descr="Imagem relacionada"/>
          <p:cNvPicPr>
            <a:picLocks noChangeAspect="1" noChangeArrowheads="1"/>
          </p:cNvPicPr>
          <p:nvPr/>
        </p:nvPicPr>
        <p:blipFill>
          <a:blip r:embed="rId4"/>
          <a:srcRect/>
          <a:stretch>
            <a:fillRect/>
          </a:stretch>
        </p:blipFill>
        <p:spPr bwMode="auto">
          <a:xfrm>
            <a:off x="7645400" y="760413"/>
            <a:ext cx="1428750" cy="1069975"/>
          </a:xfrm>
          <a:prstGeom prst="rect">
            <a:avLst/>
          </a:prstGeom>
          <a:noFill/>
          <a:ln w="9525">
            <a:noFill/>
            <a:miter lim="800000"/>
            <a:headEnd/>
            <a:tailEnd/>
          </a:ln>
        </p:spPr>
      </p:pic>
      <p:sp>
        <p:nvSpPr>
          <p:cNvPr id="35847" name="Retângulo 1"/>
          <p:cNvSpPr>
            <a:spLocks noChangeArrowheads="1"/>
          </p:cNvSpPr>
          <p:nvPr/>
        </p:nvSpPr>
        <p:spPr bwMode="auto">
          <a:xfrm>
            <a:off x="456813" y="1686449"/>
            <a:ext cx="6705987" cy="369332"/>
          </a:xfrm>
          <a:prstGeom prst="rect">
            <a:avLst/>
          </a:prstGeom>
          <a:noFill/>
          <a:ln w="9525">
            <a:noFill/>
            <a:miter lim="800000"/>
            <a:headEnd/>
            <a:tailEnd/>
          </a:ln>
        </p:spPr>
        <p:txBody>
          <a:bodyPr wrap="square">
            <a:spAutoFit/>
          </a:bodyPr>
          <a:lstStyle/>
          <a:p>
            <a:pPr algn="just"/>
            <a:r>
              <a:rPr lang="pt-BR" altLang="pt-BR" b="1" dirty="0" smtClean="0">
                <a:hlinkClick r:id="rId5"/>
              </a:rPr>
              <a:t>COMO USAR OS GESTOS PARA MELHORAR SUA PERFORMANCE</a:t>
            </a:r>
            <a:endParaRPr lang="pt-BR" altLang="pt-BR" dirty="0"/>
          </a:p>
        </p:txBody>
      </p:sp>
      <p:sp>
        <p:nvSpPr>
          <p:cNvPr id="9" name="Retângulo 8"/>
          <p:cNvSpPr/>
          <p:nvPr/>
        </p:nvSpPr>
        <p:spPr>
          <a:xfrm>
            <a:off x="831850" y="1003300"/>
            <a:ext cx="4823885" cy="461665"/>
          </a:xfrm>
          <a:prstGeom prst="rect">
            <a:avLst/>
          </a:prstGeom>
        </p:spPr>
        <p:txBody>
          <a:bodyPr wrap="none">
            <a:spAutoFit/>
          </a:bodyPr>
          <a:lstStyle/>
          <a:p>
            <a:pPr eaLnBrk="1" hangingPunct="1">
              <a:defRPr/>
            </a:pPr>
            <a:r>
              <a:rPr lang="pt-BR" sz="2400" b="1" dirty="0" smtClean="0">
                <a:solidFill>
                  <a:schemeClr val="accent2"/>
                </a:solidFill>
                <a:effectLst>
                  <a:outerShdw blurRad="38100" dist="38100" dir="2700000" algn="tl">
                    <a:srgbClr val="000000">
                      <a:alpha val="43137"/>
                    </a:srgbClr>
                  </a:outerShdw>
                </a:effectLst>
              </a:rPr>
              <a:t>Causas e Consequências do </a:t>
            </a:r>
            <a:r>
              <a:rPr lang="pt-BR" sz="2400" b="1" dirty="0" smtClean="0">
                <a:solidFill>
                  <a:schemeClr val="accent2"/>
                </a:solidFill>
                <a:effectLst>
                  <a:outerShdw blurRad="38100" dist="38100" dir="2700000" algn="tl">
                    <a:srgbClr val="000000">
                      <a:alpha val="43137"/>
                    </a:srgbClr>
                  </a:outerShdw>
                </a:effectLst>
              </a:rPr>
              <a:t>Conflito</a:t>
            </a:r>
            <a:r>
              <a:rPr lang="pt-BR" sz="2400" b="1" dirty="0" smtClean="0">
                <a:solidFill>
                  <a:srgbClr val="C00000"/>
                </a:solidFill>
                <a:effectLst>
                  <a:outerShdw blurRad="38100" dist="38100" dir="2700000" algn="tl">
                    <a:srgbClr val="000000">
                      <a:alpha val="43137"/>
                    </a:srgbClr>
                  </a:outerShdw>
                </a:effectLst>
              </a:rPr>
              <a:t>:</a:t>
            </a:r>
            <a:endParaRPr lang="pt-BR" sz="2400" b="1" dirty="0">
              <a:solidFill>
                <a:srgbClr val="C00000"/>
              </a:solidFill>
              <a:effectLst>
                <a:outerShdw blurRad="38100" dist="38100" dir="2700000" algn="tl">
                  <a:srgbClr val="000000">
                    <a:alpha val="43137"/>
                  </a:srgbClr>
                </a:outerShdw>
              </a:effectLst>
            </a:endParaRPr>
          </a:p>
        </p:txBody>
      </p:sp>
      <p:pic>
        <p:nvPicPr>
          <p:cNvPr id="35849" name="Picture 2" descr="Imagem relacionada"/>
          <p:cNvPicPr>
            <a:picLocks noChangeAspect="1" noChangeArrowheads="1"/>
          </p:cNvPicPr>
          <p:nvPr/>
        </p:nvPicPr>
        <p:blipFill>
          <a:blip r:embed="rId6"/>
          <a:srcRect/>
          <a:stretch>
            <a:fillRect/>
          </a:stretch>
        </p:blipFill>
        <p:spPr bwMode="auto">
          <a:xfrm>
            <a:off x="3472799" y="2904067"/>
            <a:ext cx="5601351" cy="3403071"/>
          </a:xfrm>
          <a:prstGeom prst="rect">
            <a:avLst/>
          </a:prstGeom>
          <a:noFill/>
          <a:ln w="9525">
            <a:noFill/>
            <a:miter lim="800000"/>
            <a:headEnd/>
            <a:tailEnd/>
          </a:ln>
        </p:spPr>
      </p:pic>
      <p:pic>
        <p:nvPicPr>
          <p:cNvPr id="35850" name="Picture 6" descr="Imagem relacionada"/>
          <p:cNvPicPr>
            <a:picLocks noChangeAspect="1" noChangeArrowheads="1"/>
          </p:cNvPicPr>
          <p:nvPr/>
        </p:nvPicPr>
        <p:blipFill>
          <a:blip r:embed="rId7"/>
          <a:srcRect/>
          <a:stretch>
            <a:fillRect/>
          </a:stretch>
        </p:blipFill>
        <p:spPr bwMode="auto">
          <a:xfrm>
            <a:off x="288925" y="4462463"/>
            <a:ext cx="2749550" cy="1724025"/>
          </a:xfrm>
          <a:prstGeom prst="rect">
            <a:avLst/>
          </a:prstGeom>
          <a:noFill/>
          <a:ln w="9525">
            <a:noFill/>
            <a:miter lim="800000"/>
            <a:headEnd/>
            <a:tailEnd/>
          </a:ln>
        </p:spPr>
      </p:pic>
      <p:sp>
        <p:nvSpPr>
          <p:cNvPr id="13" name="Retângulo 12"/>
          <p:cNvSpPr/>
          <p:nvPr/>
        </p:nvSpPr>
        <p:spPr>
          <a:xfrm>
            <a:off x="558477" y="2167459"/>
            <a:ext cx="3135410" cy="369332"/>
          </a:xfrm>
          <a:prstGeom prst="rect">
            <a:avLst/>
          </a:prstGeom>
        </p:spPr>
        <p:txBody>
          <a:bodyPr wrap="none">
            <a:spAutoFit/>
          </a:bodyPr>
          <a:lstStyle/>
          <a:p>
            <a:r>
              <a:rPr lang="pt-BR" dirty="0" smtClean="0">
                <a:hlinkClick r:id="rId8"/>
              </a:rPr>
              <a:t>https://</a:t>
            </a:r>
            <a:r>
              <a:rPr lang="pt-BR" dirty="0" smtClean="0">
                <a:hlinkClick r:id="rId8"/>
              </a:rPr>
              <a:t>youtu.be/PmFNluLvG5I</a:t>
            </a:r>
            <a:r>
              <a:rPr lang="pt-BR" dirty="0" smtClean="0"/>
              <a:t> </a:t>
            </a:r>
            <a:endParaRPr lang="pt-BR" dirty="0"/>
          </a:p>
        </p:txBody>
      </p:sp>
      <p:pic>
        <p:nvPicPr>
          <p:cNvPr id="88066" name="Picture 2"/>
          <p:cNvPicPr>
            <a:picLocks noChangeAspect="1" noChangeArrowheads="1"/>
          </p:cNvPicPr>
          <p:nvPr/>
        </p:nvPicPr>
        <p:blipFill>
          <a:blip r:embed="rId9"/>
          <a:srcRect/>
          <a:stretch>
            <a:fillRect/>
          </a:stretch>
        </p:blipFill>
        <p:spPr bwMode="auto">
          <a:xfrm>
            <a:off x="221189" y="2639666"/>
            <a:ext cx="3251610" cy="1565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tela-apresentacao.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 name="Retângulo 11"/>
          <p:cNvSpPr/>
          <p:nvPr/>
        </p:nvSpPr>
        <p:spPr>
          <a:xfrm>
            <a:off x="-11113" y="6534150"/>
            <a:ext cx="4148138" cy="369888"/>
          </a:xfrm>
          <a:prstGeom prst="rect">
            <a:avLst/>
          </a:prstGeom>
        </p:spPr>
        <p:txBody>
          <a:bodyPr wrap="none">
            <a:spAutoFit/>
          </a:bodyPr>
          <a:lstStyle/>
          <a:p>
            <a:pPr eaLnBrk="1" hangingPunct="1">
              <a:defRPr/>
            </a:pPr>
            <a:r>
              <a:rPr lang="pt-BR" b="1" dirty="0">
                <a:solidFill>
                  <a:schemeClr val="bg1"/>
                </a:solidFill>
                <a:effectLst>
                  <a:outerShdw blurRad="38100" dist="38100" dir="2700000" algn="tl">
                    <a:srgbClr val="000000">
                      <a:alpha val="43137"/>
                    </a:srgbClr>
                  </a:outerShdw>
                </a:effectLst>
                <a:cs typeface="Arial" charset="0"/>
              </a:rPr>
              <a:t>Adm. Eco. Msc. Luiz Cláudio Brites Lobato</a:t>
            </a:r>
          </a:p>
        </p:txBody>
      </p:sp>
      <p:sp>
        <p:nvSpPr>
          <p:cNvPr id="16" name="Retângulo 15"/>
          <p:cNvSpPr/>
          <p:nvPr/>
        </p:nvSpPr>
        <p:spPr>
          <a:xfrm>
            <a:off x="612775" y="1033463"/>
            <a:ext cx="1914525" cy="523875"/>
          </a:xfrm>
          <a:prstGeom prst="rect">
            <a:avLst/>
          </a:prstGeom>
        </p:spPr>
        <p:txBody>
          <a:bodyPr wrap="none">
            <a:spAutoFit/>
          </a:bodyPr>
          <a:lstStyle/>
          <a:p>
            <a:pPr algn="just" eaLnBrk="1" hangingPunct="1">
              <a:defRPr/>
            </a:pPr>
            <a:r>
              <a:rPr lang="pt-BR" sz="2800" b="1" u="sng" dirty="0">
                <a:solidFill>
                  <a:srgbClr val="C00000"/>
                </a:solidFill>
                <a:effectLst>
                  <a:outerShdw blurRad="38100" dist="38100" dir="2700000" algn="tl">
                    <a:srgbClr val="000000">
                      <a:alpha val="43137"/>
                    </a:srgbClr>
                  </a:outerShdw>
                </a:effectLst>
              </a:rPr>
              <a:t>Introdução:</a:t>
            </a:r>
          </a:p>
        </p:txBody>
      </p:sp>
      <p:pic>
        <p:nvPicPr>
          <p:cNvPr id="31749" name="Picture 4" descr="http://clean-city69.ru/images/Check_mark.svg.png"/>
          <p:cNvPicPr>
            <a:picLocks noChangeAspect="1" noChangeArrowheads="1"/>
          </p:cNvPicPr>
          <p:nvPr/>
        </p:nvPicPr>
        <p:blipFill>
          <a:blip r:embed="rId3"/>
          <a:srcRect/>
          <a:stretch>
            <a:fillRect/>
          </a:stretch>
        </p:blipFill>
        <p:spPr bwMode="auto">
          <a:xfrm>
            <a:off x="169863" y="1112838"/>
            <a:ext cx="449262" cy="449262"/>
          </a:xfrm>
          <a:prstGeom prst="rect">
            <a:avLst/>
          </a:prstGeom>
          <a:noFill/>
          <a:ln w="9525">
            <a:noFill/>
            <a:miter lim="800000"/>
            <a:headEnd/>
            <a:tailEnd/>
          </a:ln>
        </p:spPr>
      </p:pic>
      <p:sp>
        <p:nvSpPr>
          <p:cNvPr id="10" name="Retângulo 12"/>
          <p:cNvSpPr>
            <a:spLocks noChangeArrowheads="1"/>
          </p:cNvSpPr>
          <p:nvPr/>
        </p:nvSpPr>
        <p:spPr bwMode="auto">
          <a:xfrm>
            <a:off x="47625" y="33338"/>
            <a:ext cx="6264275"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defRPr/>
            </a:pPr>
            <a:r>
              <a:rPr lang="pt-BR" b="1" dirty="0">
                <a:solidFill>
                  <a:schemeClr val="bg1"/>
                </a:solidFill>
                <a:effectLst>
                  <a:outerShdw blurRad="38100" dist="38100" dir="2700000" algn="tl">
                    <a:srgbClr val="000000">
                      <a:alpha val="43137"/>
                    </a:srgbClr>
                  </a:outerShdw>
                </a:effectLst>
                <a:latin typeface="+mj-lt"/>
              </a:rPr>
              <a:t>GESTÃO ESTRATÉGICA DE PESSOAS</a:t>
            </a:r>
          </a:p>
          <a:p>
            <a:pPr eaLnBrk="1" hangingPunct="1">
              <a:defRPr/>
            </a:pPr>
            <a:r>
              <a:rPr lang="pt-BR" b="1" dirty="0">
                <a:solidFill>
                  <a:schemeClr val="bg1"/>
                </a:solidFill>
                <a:effectLst>
                  <a:outerShdw blurRad="38100" dist="38100" dir="2700000" algn="tl">
                    <a:srgbClr val="000000">
                      <a:alpha val="43137"/>
                    </a:srgbClr>
                  </a:outerShdw>
                </a:effectLst>
                <a:latin typeface="+mj-lt"/>
              </a:rPr>
              <a:t>NPG 0020 - ADMINISTRAÇÃO DE CONFLITOS E NEGOCIAÇÃO</a:t>
            </a:r>
            <a:endParaRPr lang="pt-BR" altLang="pt-BR" b="1" dirty="0">
              <a:solidFill>
                <a:schemeClr val="bg1"/>
              </a:solidFill>
              <a:effectLst>
                <a:outerShdw blurRad="38100" dist="38100" dir="2700000" algn="tl">
                  <a:srgbClr val="000000">
                    <a:alpha val="43137"/>
                  </a:srgbClr>
                </a:outerShdw>
              </a:effectLst>
              <a:latin typeface="+mj-lt"/>
            </a:endParaRPr>
          </a:p>
        </p:txBody>
      </p:sp>
      <p:sp>
        <p:nvSpPr>
          <p:cNvPr id="31751" name="Retângulo 1"/>
          <p:cNvSpPr>
            <a:spLocks noChangeArrowheads="1"/>
          </p:cNvSpPr>
          <p:nvPr/>
        </p:nvSpPr>
        <p:spPr bwMode="auto">
          <a:xfrm>
            <a:off x="3268133" y="2089161"/>
            <a:ext cx="5702830" cy="1477328"/>
          </a:xfrm>
          <a:prstGeom prst="rect">
            <a:avLst/>
          </a:prstGeom>
          <a:noFill/>
          <a:ln w="9525">
            <a:noFill/>
            <a:miter lim="800000"/>
            <a:headEnd/>
            <a:tailEnd/>
          </a:ln>
        </p:spPr>
        <p:txBody>
          <a:bodyPr wrap="square">
            <a:spAutoFit/>
          </a:bodyPr>
          <a:lstStyle/>
          <a:p>
            <a:pPr algn="just"/>
            <a:r>
              <a:rPr lang="pt-BR" dirty="0" smtClean="0"/>
              <a:t>Apresentaremos </a:t>
            </a:r>
            <a:r>
              <a:rPr lang="pt-BR" dirty="0" smtClean="0"/>
              <a:t>uma breve introdução quanto ao tema “causas e consequências do conflito”. </a:t>
            </a:r>
            <a:endParaRPr lang="pt-BR" dirty="0" smtClean="0"/>
          </a:p>
          <a:p>
            <a:pPr algn="just"/>
            <a:endParaRPr lang="pt-BR" dirty="0" smtClean="0"/>
          </a:p>
          <a:p>
            <a:pPr algn="just"/>
            <a:r>
              <a:rPr lang="pt-BR" dirty="0" smtClean="0"/>
              <a:t>Conflitos </a:t>
            </a:r>
            <a:r>
              <a:rPr lang="pt-BR" dirty="0" smtClean="0"/>
              <a:t>são naturais, e, em muitos casos necessários. </a:t>
            </a:r>
            <a:endParaRPr lang="pt-BR" dirty="0" smtClean="0"/>
          </a:p>
          <a:p>
            <a:pPr algn="just"/>
            <a:endParaRPr lang="pt-BR" dirty="0" smtClean="0"/>
          </a:p>
        </p:txBody>
      </p:sp>
      <p:pic>
        <p:nvPicPr>
          <p:cNvPr id="31752" name="Picture 14" descr="Imagem relacionada"/>
          <p:cNvPicPr>
            <a:picLocks noChangeAspect="1" noChangeArrowheads="1"/>
          </p:cNvPicPr>
          <p:nvPr/>
        </p:nvPicPr>
        <p:blipFill>
          <a:blip r:embed="rId4"/>
          <a:srcRect/>
          <a:stretch>
            <a:fillRect/>
          </a:stretch>
        </p:blipFill>
        <p:spPr bwMode="auto">
          <a:xfrm>
            <a:off x="7645400" y="760413"/>
            <a:ext cx="1428750" cy="1069975"/>
          </a:xfrm>
          <a:prstGeom prst="rect">
            <a:avLst/>
          </a:prstGeom>
          <a:noFill/>
          <a:ln w="9525">
            <a:noFill/>
            <a:miter lim="800000"/>
            <a:headEnd/>
            <a:tailEnd/>
          </a:ln>
        </p:spPr>
      </p:pic>
      <p:pic>
        <p:nvPicPr>
          <p:cNvPr id="37890" name="Picture 2" descr="Imagem relacionada"/>
          <p:cNvPicPr>
            <a:picLocks noChangeAspect="1" noChangeArrowheads="1"/>
          </p:cNvPicPr>
          <p:nvPr/>
        </p:nvPicPr>
        <p:blipFill>
          <a:blip r:embed="rId5"/>
          <a:srcRect/>
          <a:stretch>
            <a:fillRect/>
          </a:stretch>
        </p:blipFill>
        <p:spPr bwMode="auto">
          <a:xfrm>
            <a:off x="241300" y="1716088"/>
            <a:ext cx="2286000" cy="1851660"/>
          </a:xfrm>
          <a:prstGeom prst="rect">
            <a:avLst/>
          </a:prstGeom>
          <a:noFill/>
        </p:spPr>
      </p:pic>
      <p:sp>
        <p:nvSpPr>
          <p:cNvPr id="11" name="Retângulo 10"/>
          <p:cNvSpPr/>
          <p:nvPr/>
        </p:nvSpPr>
        <p:spPr>
          <a:xfrm>
            <a:off x="241300" y="3759200"/>
            <a:ext cx="8729663" cy="2308324"/>
          </a:xfrm>
          <a:prstGeom prst="rect">
            <a:avLst/>
          </a:prstGeom>
        </p:spPr>
        <p:txBody>
          <a:bodyPr wrap="square">
            <a:spAutoFit/>
          </a:bodyPr>
          <a:lstStyle/>
          <a:p>
            <a:pPr algn="just"/>
            <a:r>
              <a:rPr lang="pt-BR" dirty="0" smtClean="0"/>
              <a:t>Alguns autores dizem que os conflitos são o motor que impulsiona as mudanças. Mas percebemos, por vezes, que muitos conflitos são desnecessários e acabam trazendo certos prejuízos irreversíveis dependendo da sua intensidade na situação.</a:t>
            </a:r>
          </a:p>
          <a:p>
            <a:pPr algn="just"/>
            <a:endParaRPr lang="pt-BR" altLang="pt-BR" dirty="0" smtClean="0"/>
          </a:p>
          <a:p>
            <a:pPr algn="just"/>
            <a:r>
              <a:rPr lang="pt-BR" dirty="0" smtClean="0"/>
              <a:t>Nesta perspectiva abordaremos a questão dos gestores e seus conflitos, onde quando bem administrados poderão ajudá-lo a aumentar a lucratividade do seu negócio ou mesmo no desempenho de suas funções.</a:t>
            </a:r>
          </a:p>
          <a:p>
            <a:pPr algn="just"/>
            <a:endParaRPr lang="pt-BR" altLang="pt-BR"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descr="tela-apresentacao.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 name="Retângulo 11"/>
          <p:cNvSpPr/>
          <p:nvPr/>
        </p:nvSpPr>
        <p:spPr>
          <a:xfrm>
            <a:off x="-11113" y="6534150"/>
            <a:ext cx="4148138" cy="369888"/>
          </a:xfrm>
          <a:prstGeom prst="rect">
            <a:avLst/>
          </a:prstGeom>
        </p:spPr>
        <p:txBody>
          <a:bodyPr wrap="none">
            <a:spAutoFit/>
          </a:bodyPr>
          <a:lstStyle/>
          <a:p>
            <a:pPr eaLnBrk="1" hangingPunct="1">
              <a:defRPr/>
            </a:pPr>
            <a:r>
              <a:rPr lang="pt-BR" b="1" dirty="0">
                <a:solidFill>
                  <a:schemeClr val="bg1"/>
                </a:solidFill>
                <a:effectLst>
                  <a:outerShdw blurRad="38100" dist="38100" dir="2700000" algn="tl">
                    <a:srgbClr val="000000">
                      <a:alpha val="43137"/>
                    </a:srgbClr>
                  </a:outerShdw>
                </a:effectLst>
                <a:cs typeface="Arial" charset="0"/>
              </a:rPr>
              <a:t>Adm. Eco. Msc. Luiz Cláudio Brites Lobato</a:t>
            </a:r>
          </a:p>
        </p:txBody>
      </p:sp>
      <p:sp>
        <p:nvSpPr>
          <p:cNvPr id="7" name="Retângulo 6"/>
          <p:cNvSpPr/>
          <p:nvPr/>
        </p:nvSpPr>
        <p:spPr>
          <a:xfrm>
            <a:off x="612775" y="1033463"/>
            <a:ext cx="1914525" cy="523875"/>
          </a:xfrm>
          <a:prstGeom prst="rect">
            <a:avLst/>
          </a:prstGeom>
        </p:spPr>
        <p:txBody>
          <a:bodyPr wrap="none">
            <a:spAutoFit/>
          </a:bodyPr>
          <a:lstStyle/>
          <a:p>
            <a:pPr algn="just" eaLnBrk="1" hangingPunct="1">
              <a:defRPr/>
            </a:pPr>
            <a:r>
              <a:rPr lang="pt-BR" sz="2800" b="1" u="sng" dirty="0">
                <a:solidFill>
                  <a:srgbClr val="C00000"/>
                </a:solidFill>
                <a:effectLst>
                  <a:outerShdw blurRad="38100" dist="38100" dir="2700000" algn="tl">
                    <a:srgbClr val="000000">
                      <a:alpha val="43137"/>
                    </a:srgbClr>
                  </a:outerShdw>
                </a:effectLst>
              </a:rPr>
              <a:t>Introdução:</a:t>
            </a:r>
          </a:p>
        </p:txBody>
      </p:sp>
      <p:pic>
        <p:nvPicPr>
          <p:cNvPr id="32773" name="Picture 4" descr="http://clean-city69.ru/images/Check_mark.svg.png"/>
          <p:cNvPicPr>
            <a:picLocks noChangeAspect="1" noChangeArrowheads="1"/>
          </p:cNvPicPr>
          <p:nvPr/>
        </p:nvPicPr>
        <p:blipFill>
          <a:blip r:embed="rId3"/>
          <a:srcRect/>
          <a:stretch>
            <a:fillRect/>
          </a:stretch>
        </p:blipFill>
        <p:spPr bwMode="auto">
          <a:xfrm>
            <a:off x="169863" y="1112838"/>
            <a:ext cx="449262" cy="449262"/>
          </a:xfrm>
          <a:prstGeom prst="rect">
            <a:avLst/>
          </a:prstGeom>
          <a:noFill/>
          <a:ln w="9525">
            <a:noFill/>
            <a:miter lim="800000"/>
            <a:headEnd/>
            <a:tailEnd/>
          </a:ln>
        </p:spPr>
      </p:pic>
      <p:sp>
        <p:nvSpPr>
          <p:cNvPr id="14" name="Retângulo 13"/>
          <p:cNvSpPr/>
          <p:nvPr/>
        </p:nvSpPr>
        <p:spPr>
          <a:xfrm>
            <a:off x="1171575" y="4016375"/>
            <a:ext cx="1489075" cy="460375"/>
          </a:xfrm>
          <a:prstGeom prst="rect">
            <a:avLst/>
          </a:prstGeom>
        </p:spPr>
        <p:txBody>
          <a:bodyPr wrap="none">
            <a:spAutoFit/>
          </a:bodyPr>
          <a:lstStyle/>
          <a:p>
            <a:pPr algn="just" eaLnBrk="1" hangingPunct="1">
              <a:defRPr/>
            </a:pPr>
            <a:r>
              <a:rPr lang="pt-BR" sz="2400" b="1" u="sng" dirty="0">
                <a:solidFill>
                  <a:srgbClr val="C00000"/>
                </a:solidFill>
                <a:effectLst>
                  <a:outerShdw blurRad="38100" dist="38100" dir="2700000" algn="tl">
                    <a:srgbClr val="000000">
                      <a:alpha val="43137"/>
                    </a:srgbClr>
                  </a:outerShdw>
                </a:effectLst>
              </a:rPr>
              <a:t>Objetivos:</a:t>
            </a:r>
          </a:p>
        </p:txBody>
      </p:sp>
      <p:pic>
        <p:nvPicPr>
          <p:cNvPr id="32775" name="Picture 4" descr="http://clean-city69.ru/images/Check_mark.svg.png"/>
          <p:cNvPicPr>
            <a:picLocks noChangeAspect="1" noChangeArrowheads="1"/>
          </p:cNvPicPr>
          <p:nvPr/>
        </p:nvPicPr>
        <p:blipFill>
          <a:blip r:embed="rId3"/>
          <a:srcRect/>
          <a:stretch>
            <a:fillRect/>
          </a:stretch>
        </p:blipFill>
        <p:spPr bwMode="auto">
          <a:xfrm>
            <a:off x="722313" y="4060825"/>
            <a:ext cx="449262" cy="449263"/>
          </a:xfrm>
          <a:prstGeom prst="rect">
            <a:avLst/>
          </a:prstGeom>
          <a:noFill/>
          <a:ln w="9525">
            <a:noFill/>
            <a:miter lim="800000"/>
            <a:headEnd/>
            <a:tailEnd/>
          </a:ln>
        </p:spPr>
      </p:pic>
      <p:sp>
        <p:nvSpPr>
          <p:cNvPr id="32777" name="Retângulo 1"/>
          <p:cNvSpPr>
            <a:spLocks noChangeArrowheads="1"/>
          </p:cNvSpPr>
          <p:nvPr/>
        </p:nvSpPr>
        <p:spPr bwMode="auto">
          <a:xfrm>
            <a:off x="722313" y="4660900"/>
            <a:ext cx="8086725" cy="923330"/>
          </a:xfrm>
          <a:prstGeom prst="rect">
            <a:avLst/>
          </a:prstGeom>
          <a:noFill/>
          <a:ln w="9525">
            <a:noFill/>
            <a:miter lim="800000"/>
            <a:headEnd/>
            <a:tailEnd/>
          </a:ln>
        </p:spPr>
        <p:txBody>
          <a:bodyPr>
            <a:spAutoFit/>
          </a:bodyPr>
          <a:lstStyle/>
          <a:p>
            <a:pPr marL="342900" indent="-342900">
              <a:buAutoNum type="arabicPeriod"/>
            </a:pPr>
            <a:r>
              <a:rPr lang="pt-BR" b="1" dirty="0" smtClean="0"/>
              <a:t>Entender </a:t>
            </a:r>
            <a:r>
              <a:rPr lang="pt-BR" b="1" dirty="0" smtClean="0"/>
              <a:t>as causas e consequências do conflito; </a:t>
            </a:r>
            <a:endParaRPr lang="pt-BR" b="1" dirty="0" smtClean="0"/>
          </a:p>
          <a:p>
            <a:pPr marL="342900" indent="-342900">
              <a:buAutoNum type="arabicPeriod"/>
            </a:pPr>
            <a:endParaRPr lang="pt-BR" b="1" dirty="0" smtClean="0"/>
          </a:p>
          <a:p>
            <a:pPr marL="342900" indent="-342900">
              <a:buAutoNum type="arabicPeriod"/>
            </a:pPr>
            <a:r>
              <a:rPr lang="pt-BR" b="1" dirty="0" smtClean="0"/>
              <a:t>Apresentar </a:t>
            </a:r>
            <a:r>
              <a:rPr lang="pt-BR" b="1" dirty="0" smtClean="0"/>
              <a:t>as questões que envolvem os gestores e a gerência de conflitos. </a:t>
            </a:r>
          </a:p>
        </p:txBody>
      </p:sp>
      <p:pic>
        <p:nvPicPr>
          <p:cNvPr id="32779" name="Picture 14" descr="Imagem relacionada"/>
          <p:cNvPicPr>
            <a:picLocks noChangeAspect="1" noChangeArrowheads="1"/>
          </p:cNvPicPr>
          <p:nvPr/>
        </p:nvPicPr>
        <p:blipFill>
          <a:blip r:embed="rId4"/>
          <a:srcRect/>
          <a:stretch>
            <a:fillRect/>
          </a:stretch>
        </p:blipFill>
        <p:spPr bwMode="auto">
          <a:xfrm>
            <a:off x="7645400" y="760413"/>
            <a:ext cx="1428750" cy="1069975"/>
          </a:xfrm>
          <a:prstGeom prst="rect">
            <a:avLst/>
          </a:prstGeom>
          <a:noFill/>
          <a:ln w="9525">
            <a:noFill/>
            <a:miter lim="800000"/>
            <a:headEnd/>
            <a:tailEnd/>
          </a:ln>
        </p:spPr>
      </p:pic>
      <p:sp>
        <p:nvSpPr>
          <p:cNvPr id="13" name="Retângulo 12"/>
          <p:cNvSpPr>
            <a:spLocks noChangeArrowheads="1"/>
          </p:cNvSpPr>
          <p:nvPr/>
        </p:nvSpPr>
        <p:spPr bwMode="auto">
          <a:xfrm>
            <a:off x="47625" y="33338"/>
            <a:ext cx="6264275"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defRPr/>
            </a:pPr>
            <a:r>
              <a:rPr lang="pt-BR" b="1" dirty="0">
                <a:solidFill>
                  <a:schemeClr val="bg1"/>
                </a:solidFill>
                <a:effectLst>
                  <a:outerShdw blurRad="38100" dist="38100" dir="2700000" algn="tl">
                    <a:srgbClr val="000000">
                      <a:alpha val="43137"/>
                    </a:srgbClr>
                  </a:outerShdw>
                </a:effectLst>
                <a:latin typeface="+mj-lt"/>
              </a:rPr>
              <a:t>GESTÃO ESTRATÉGICA DE PESSOAS</a:t>
            </a:r>
          </a:p>
          <a:p>
            <a:pPr eaLnBrk="1" hangingPunct="1">
              <a:defRPr/>
            </a:pPr>
            <a:r>
              <a:rPr lang="pt-BR" b="1" dirty="0">
                <a:solidFill>
                  <a:schemeClr val="bg1"/>
                </a:solidFill>
                <a:effectLst>
                  <a:outerShdw blurRad="38100" dist="38100" dir="2700000" algn="tl">
                    <a:srgbClr val="000000">
                      <a:alpha val="43137"/>
                    </a:srgbClr>
                  </a:outerShdw>
                </a:effectLst>
                <a:latin typeface="+mj-lt"/>
              </a:rPr>
              <a:t>NPG 0020 - ADMINISTRAÇÃO DE CONFLITOS E NEGOCIAÇÃO</a:t>
            </a:r>
            <a:endParaRPr lang="pt-BR" altLang="pt-BR" b="1" dirty="0">
              <a:solidFill>
                <a:schemeClr val="bg1"/>
              </a:solidFill>
              <a:effectLst>
                <a:outerShdw blurRad="38100" dist="38100" dir="2700000" algn="tl">
                  <a:srgbClr val="000000">
                    <a:alpha val="43137"/>
                  </a:srgbClr>
                </a:outerShdw>
              </a:effectLst>
              <a:latin typeface="+mj-lt"/>
            </a:endParaRPr>
          </a:p>
        </p:txBody>
      </p:sp>
      <p:sp>
        <p:nvSpPr>
          <p:cNvPr id="15" name="Retângulo 14"/>
          <p:cNvSpPr/>
          <p:nvPr/>
        </p:nvSpPr>
        <p:spPr>
          <a:xfrm>
            <a:off x="330200" y="2065867"/>
            <a:ext cx="5545667" cy="1477328"/>
          </a:xfrm>
          <a:prstGeom prst="rect">
            <a:avLst/>
          </a:prstGeom>
        </p:spPr>
        <p:txBody>
          <a:bodyPr wrap="square">
            <a:spAutoFit/>
          </a:bodyPr>
          <a:lstStyle/>
          <a:p>
            <a:pPr algn="just"/>
            <a:r>
              <a:rPr lang="pt-BR" dirty="0" smtClean="0"/>
              <a:t>Por fim, apresentaremos as questões que envolvem a gerência de conflitos, seus aspectos, suas características e ainda algumas dicas para melhorar a eficiência da gerência em conflitos que poderão auxiliar na formação de bons negociadores.</a:t>
            </a:r>
            <a:endParaRPr lang="pt-BR" altLang="pt-BR" dirty="0"/>
          </a:p>
        </p:txBody>
      </p:sp>
      <p:pic>
        <p:nvPicPr>
          <p:cNvPr id="36866" name="Picture 2" descr="Imagem relacionada"/>
          <p:cNvPicPr>
            <a:picLocks noChangeAspect="1" noChangeArrowheads="1"/>
          </p:cNvPicPr>
          <p:nvPr/>
        </p:nvPicPr>
        <p:blipFill>
          <a:blip r:embed="rId5"/>
          <a:srcRect/>
          <a:stretch>
            <a:fillRect/>
          </a:stretch>
        </p:blipFill>
        <p:spPr bwMode="auto">
          <a:xfrm>
            <a:off x="6082242" y="2218267"/>
            <a:ext cx="2857500" cy="231457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descr="tela-apresentacao.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 name="Retângulo 11"/>
          <p:cNvSpPr/>
          <p:nvPr/>
        </p:nvSpPr>
        <p:spPr>
          <a:xfrm>
            <a:off x="-11113" y="6534150"/>
            <a:ext cx="4148138" cy="369888"/>
          </a:xfrm>
          <a:prstGeom prst="rect">
            <a:avLst/>
          </a:prstGeom>
        </p:spPr>
        <p:txBody>
          <a:bodyPr wrap="none">
            <a:spAutoFit/>
          </a:bodyPr>
          <a:lstStyle/>
          <a:p>
            <a:pPr eaLnBrk="1" hangingPunct="1">
              <a:defRPr/>
            </a:pPr>
            <a:r>
              <a:rPr lang="pt-BR" b="1" dirty="0">
                <a:solidFill>
                  <a:schemeClr val="bg1"/>
                </a:solidFill>
                <a:effectLst>
                  <a:outerShdw blurRad="38100" dist="38100" dir="2700000" algn="tl">
                    <a:srgbClr val="000000">
                      <a:alpha val="43137"/>
                    </a:srgbClr>
                  </a:outerShdw>
                </a:effectLst>
                <a:cs typeface="Arial" charset="0"/>
              </a:rPr>
              <a:t>Adm. Eco. Msc. Luiz Cláudio Brites Lobato</a:t>
            </a:r>
          </a:p>
        </p:txBody>
      </p:sp>
      <p:sp>
        <p:nvSpPr>
          <p:cNvPr id="8" name="Retângulo 7"/>
          <p:cNvSpPr/>
          <p:nvPr/>
        </p:nvSpPr>
        <p:spPr>
          <a:xfrm>
            <a:off x="831850" y="1003300"/>
            <a:ext cx="4807855" cy="461665"/>
          </a:xfrm>
          <a:prstGeom prst="rect">
            <a:avLst/>
          </a:prstGeom>
        </p:spPr>
        <p:txBody>
          <a:bodyPr wrap="none">
            <a:spAutoFit/>
          </a:bodyPr>
          <a:lstStyle/>
          <a:p>
            <a:pPr eaLnBrk="1" hangingPunct="1">
              <a:defRPr/>
            </a:pPr>
            <a:r>
              <a:rPr lang="pt-BR" sz="2400" b="1" dirty="0" smtClean="0">
                <a:solidFill>
                  <a:schemeClr val="accent2"/>
                </a:solidFill>
                <a:effectLst>
                  <a:outerShdw blurRad="38100" dist="38100" dir="2700000" algn="tl">
                    <a:srgbClr val="000000">
                      <a:alpha val="43137"/>
                    </a:srgbClr>
                  </a:outerShdw>
                </a:effectLst>
              </a:rPr>
              <a:t>Causas e Consequências do Conflito </a:t>
            </a:r>
            <a:endParaRPr lang="pt-BR" sz="2400" b="1" dirty="0">
              <a:solidFill>
                <a:schemeClr val="accent2"/>
              </a:solidFill>
              <a:effectLst>
                <a:outerShdw blurRad="38100" dist="38100" dir="2700000" algn="tl">
                  <a:srgbClr val="000000">
                    <a:alpha val="43137"/>
                  </a:srgbClr>
                </a:outerShdw>
              </a:effectLst>
            </a:endParaRPr>
          </a:p>
        </p:txBody>
      </p:sp>
      <p:pic>
        <p:nvPicPr>
          <p:cNvPr id="33797" name="Picture 4" descr="http://clean-city69.ru/images/Check_mark.svg.png"/>
          <p:cNvPicPr>
            <a:picLocks noChangeAspect="1" noChangeArrowheads="1"/>
          </p:cNvPicPr>
          <p:nvPr/>
        </p:nvPicPr>
        <p:blipFill>
          <a:blip r:embed="rId3"/>
          <a:srcRect/>
          <a:stretch>
            <a:fillRect/>
          </a:stretch>
        </p:blipFill>
        <p:spPr bwMode="auto">
          <a:xfrm>
            <a:off x="288925" y="1023938"/>
            <a:ext cx="449263" cy="449262"/>
          </a:xfrm>
          <a:prstGeom prst="rect">
            <a:avLst/>
          </a:prstGeom>
          <a:noFill/>
          <a:ln w="9525">
            <a:noFill/>
            <a:miter lim="800000"/>
            <a:headEnd/>
            <a:tailEnd/>
          </a:ln>
        </p:spPr>
      </p:pic>
      <p:sp>
        <p:nvSpPr>
          <p:cNvPr id="10" name="Retângulo 12"/>
          <p:cNvSpPr>
            <a:spLocks noChangeArrowheads="1"/>
          </p:cNvSpPr>
          <p:nvPr/>
        </p:nvSpPr>
        <p:spPr bwMode="auto">
          <a:xfrm>
            <a:off x="47625" y="33338"/>
            <a:ext cx="6264275"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defRPr/>
            </a:pPr>
            <a:r>
              <a:rPr lang="pt-BR" b="1" dirty="0">
                <a:solidFill>
                  <a:schemeClr val="bg1"/>
                </a:solidFill>
                <a:effectLst>
                  <a:outerShdw blurRad="38100" dist="38100" dir="2700000" algn="tl">
                    <a:srgbClr val="000000">
                      <a:alpha val="43137"/>
                    </a:srgbClr>
                  </a:outerShdw>
                </a:effectLst>
                <a:latin typeface="+mj-lt"/>
              </a:rPr>
              <a:t>GESTÃO ESTRATÉGICA DE PESSOAS</a:t>
            </a:r>
          </a:p>
          <a:p>
            <a:pPr eaLnBrk="1" hangingPunct="1">
              <a:defRPr/>
            </a:pPr>
            <a:r>
              <a:rPr lang="pt-BR" b="1" dirty="0">
                <a:solidFill>
                  <a:schemeClr val="bg1"/>
                </a:solidFill>
                <a:effectLst>
                  <a:outerShdw blurRad="38100" dist="38100" dir="2700000" algn="tl">
                    <a:srgbClr val="000000">
                      <a:alpha val="43137"/>
                    </a:srgbClr>
                  </a:outerShdw>
                </a:effectLst>
                <a:latin typeface="+mj-lt"/>
              </a:rPr>
              <a:t>NPG 0020 - ADMINISTRAÇÃO DE CONFLITOS E NEGOCIAÇÃO</a:t>
            </a:r>
            <a:endParaRPr lang="pt-BR" altLang="pt-BR" b="1" dirty="0">
              <a:solidFill>
                <a:schemeClr val="bg1"/>
              </a:solidFill>
              <a:effectLst>
                <a:outerShdw blurRad="38100" dist="38100" dir="2700000" algn="tl">
                  <a:srgbClr val="000000">
                    <a:alpha val="43137"/>
                  </a:srgbClr>
                </a:outerShdw>
              </a:effectLst>
              <a:latin typeface="+mj-lt"/>
            </a:endParaRPr>
          </a:p>
        </p:txBody>
      </p:sp>
      <p:pic>
        <p:nvPicPr>
          <p:cNvPr id="33799" name="Picture 14" descr="Imagem relacionada"/>
          <p:cNvPicPr>
            <a:picLocks noChangeAspect="1" noChangeArrowheads="1"/>
          </p:cNvPicPr>
          <p:nvPr/>
        </p:nvPicPr>
        <p:blipFill>
          <a:blip r:embed="rId4"/>
          <a:srcRect/>
          <a:stretch>
            <a:fillRect/>
          </a:stretch>
        </p:blipFill>
        <p:spPr bwMode="auto">
          <a:xfrm>
            <a:off x="7645400" y="760413"/>
            <a:ext cx="1428750" cy="1069975"/>
          </a:xfrm>
          <a:prstGeom prst="rect">
            <a:avLst/>
          </a:prstGeom>
          <a:noFill/>
          <a:ln w="9525">
            <a:noFill/>
            <a:miter lim="800000"/>
            <a:headEnd/>
            <a:tailEnd/>
          </a:ln>
        </p:spPr>
      </p:pic>
      <p:sp>
        <p:nvSpPr>
          <p:cNvPr id="9" name="Retângulo 8"/>
          <p:cNvSpPr/>
          <p:nvPr/>
        </p:nvSpPr>
        <p:spPr>
          <a:xfrm>
            <a:off x="170387" y="1830388"/>
            <a:ext cx="8771466" cy="3970318"/>
          </a:xfrm>
          <a:prstGeom prst="rect">
            <a:avLst/>
          </a:prstGeom>
        </p:spPr>
        <p:txBody>
          <a:bodyPr wrap="square">
            <a:spAutoFit/>
          </a:bodyPr>
          <a:lstStyle/>
          <a:p>
            <a:pPr algn="just"/>
            <a:r>
              <a:rPr lang="pt-BR" dirty="0" smtClean="0"/>
              <a:t>Conflitos são naturais, e, em muitos casos, necessários. Alguns autores dizem que os conflitos são o motor que impulsiona as mudanças. </a:t>
            </a:r>
            <a:endParaRPr lang="pt-BR" dirty="0" smtClean="0"/>
          </a:p>
          <a:p>
            <a:pPr algn="just"/>
            <a:endParaRPr lang="pt-BR" dirty="0" smtClean="0"/>
          </a:p>
          <a:p>
            <a:pPr algn="just"/>
            <a:r>
              <a:rPr lang="pt-BR" dirty="0" smtClean="0"/>
              <a:t>Mas </a:t>
            </a:r>
            <a:r>
              <a:rPr lang="pt-BR" dirty="0" smtClean="0"/>
              <a:t>percebemos, por vezes, que muitos conflitos são desnecessários e acabam trazendo certos prejuízos irreversíveis dependendo de sua intensidade na causa. </a:t>
            </a:r>
            <a:endParaRPr lang="pt-BR" dirty="0" smtClean="0"/>
          </a:p>
          <a:p>
            <a:pPr algn="just"/>
            <a:endParaRPr lang="pt-BR" dirty="0" smtClean="0"/>
          </a:p>
          <a:p>
            <a:pPr algn="just"/>
            <a:r>
              <a:rPr lang="pt-BR" dirty="0" smtClean="0"/>
              <a:t>Os </a:t>
            </a:r>
            <a:r>
              <a:rPr lang="pt-BR" dirty="0" smtClean="0"/>
              <a:t>conflitos existem desde o início da humanidade e quase sempre trazem à tona novas perspectivas, ideias, pontos de observação que poderão tornar-se necessários e até mesmo positivos quando encontram pontos comuns, objetivos definidos e claros nos entendimentos. </a:t>
            </a:r>
            <a:endParaRPr lang="pt-BR" dirty="0" smtClean="0"/>
          </a:p>
          <a:p>
            <a:pPr algn="just"/>
            <a:endParaRPr lang="pt-BR" dirty="0" smtClean="0"/>
          </a:p>
          <a:p>
            <a:pPr algn="just"/>
            <a:r>
              <a:rPr lang="pt-BR" dirty="0" smtClean="0"/>
              <a:t>Portanto, os conflitos necessariamente não são negativos totalmente. A questão é saber como lidar com eles. Ou seja, a maneira pelo qual iremos enfrentá-los é que fará a diferença para se encontrar uma solução adequada para todas as partes envolvidas. </a:t>
            </a:r>
            <a:endParaRPr lang="pt-B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tela-apresentacao.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 name="Retângulo 11"/>
          <p:cNvSpPr/>
          <p:nvPr/>
        </p:nvSpPr>
        <p:spPr>
          <a:xfrm>
            <a:off x="-11113" y="6534150"/>
            <a:ext cx="4148138" cy="369888"/>
          </a:xfrm>
          <a:prstGeom prst="rect">
            <a:avLst/>
          </a:prstGeom>
        </p:spPr>
        <p:txBody>
          <a:bodyPr wrap="none">
            <a:spAutoFit/>
          </a:bodyPr>
          <a:lstStyle/>
          <a:p>
            <a:pPr eaLnBrk="1" hangingPunct="1">
              <a:defRPr/>
            </a:pPr>
            <a:r>
              <a:rPr lang="pt-BR" b="1" dirty="0">
                <a:solidFill>
                  <a:schemeClr val="bg1"/>
                </a:solidFill>
                <a:effectLst>
                  <a:outerShdw blurRad="38100" dist="38100" dir="2700000" algn="tl">
                    <a:srgbClr val="000000">
                      <a:alpha val="43137"/>
                    </a:srgbClr>
                  </a:outerShdw>
                </a:effectLst>
                <a:cs typeface="Arial" charset="0"/>
              </a:rPr>
              <a:t>Adm. Eco. Msc. Luiz Cláudio Brites Lobato</a:t>
            </a:r>
          </a:p>
        </p:txBody>
      </p:sp>
      <p:pic>
        <p:nvPicPr>
          <p:cNvPr id="34821" name="Picture 4" descr="http://clean-city69.ru/images/Check_mark.svg.png"/>
          <p:cNvPicPr>
            <a:picLocks noChangeAspect="1" noChangeArrowheads="1"/>
          </p:cNvPicPr>
          <p:nvPr/>
        </p:nvPicPr>
        <p:blipFill>
          <a:blip r:embed="rId3"/>
          <a:srcRect/>
          <a:stretch>
            <a:fillRect/>
          </a:stretch>
        </p:blipFill>
        <p:spPr bwMode="auto">
          <a:xfrm>
            <a:off x="288925" y="1023938"/>
            <a:ext cx="449263" cy="449262"/>
          </a:xfrm>
          <a:prstGeom prst="rect">
            <a:avLst/>
          </a:prstGeom>
          <a:noFill/>
          <a:ln w="9525">
            <a:noFill/>
            <a:miter lim="800000"/>
            <a:headEnd/>
            <a:tailEnd/>
          </a:ln>
        </p:spPr>
      </p:pic>
      <p:sp>
        <p:nvSpPr>
          <p:cNvPr id="10" name="Retângulo 12"/>
          <p:cNvSpPr>
            <a:spLocks noChangeArrowheads="1"/>
          </p:cNvSpPr>
          <p:nvPr/>
        </p:nvSpPr>
        <p:spPr bwMode="auto">
          <a:xfrm>
            <a:off x="47625" y="33338"/>
            <a:ext cx="6264275"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defRPr/>
            </a:pPr>
            <a:r>
              <a:rPr lang="pt-BR" b="1" dirty="0">
                <a:solidFill>
                  <a:schemeClr val="bg1"/>
                </a:solidFill>
                <a:effectLst>
                  <a:outerShdw blurRad="38100" dist="38100" dir="2700000" algn="tl">
                    <a:srgbClr val="000000">
                      <a:alpha val="43137"/>
                    </a:srgbClr>
                  </a:outerShdw>
                </a:effectLst>
                <a:latin typeface="+mj-lt"/>
              </a:rPr>
              <a:t>GESTÃO ESTRATÉGICA DE PESSOAS</a:t>
            </a:r>
          </a:p>
          <a:p>
            <a:pPr eaLnBrk="1" hangingPunct="1">
              <a:defRPr/>
            </a:pPr>
            <a:r>
              <a:rPr lang="pt-BR" b="1" dirty="0">
                <a:solidFill>
                  <a:schemeClr val="bg1"/>
                </a:solidFill>
                <a:effectLst>
                  <a:outerShdw blurRad="38100" dist="38100" dir="2700000" algn="tl">
                    <a:srgbClr val="000000">
                      <a:alpha val="43137"/>
                    </a:srgbClr>
                  </a:outerShdw>
                </a:effectLst>
                <a:latin typeface="+mj-lt"/>
              </a:rPr>
              <a:t>NPG 0020 - ADMINISTRAÇÃO DE CONFLITOS E NEGOCIAÇÃO</a:t>
            </a:r>
            <a:endParaRPr lang="pt-BR" altLang="pt-BR" b="1" dirty="0">
              <a:solidFill>
                <a:schemeClr val="bg1"/>
              </a:solidFill>
              <a:effectLst>
                <a:outerShdw blurRad="38100" dist="38100" dir="2700000" algn="tl">
                  <a:srgbClr val="000000">
                    <a:alpha val="43137"/>
                  </a:srgbClr>
                </a:outerShdw>
              </a:effectLst>
              <a:latin typeface="+mj-lt"/>
            </a:endParaRPr>
          </a:p>
        </p:txBody>
      </p:sp>
      <p:pic>
        <p:nvPicPr>
          <p:cNvPr id="34823" name="Picture 14" descr="Imagem relacionada"/>
          <p:cNvPicPr>
            <a:picLocks noChangeAspect="1" noChangeArrowheads="1"/>
          </p:cNvPicPr>
          <p:nvPr/>
        </p:nvPicPr>
        <p:blipFill>
          <a:blip r:embed="rId4"/>
          <a:srcRect/>
          <a:stretch>
            <a:fillRect/>
          </a:stretch>
        </p:blipFill>
        <p:spPr bwMode="auto">
          <a:xfrm>
            <a:off x="7645400" y="760413"/>
            <a:ext cx="1428750" cy="1069975"/>
          </a:xfrm>
          <a:prstGeom prst="rect">
            <a:avLst/>
          </a:prstGeom>
          <a:noFill/>
          <a:ln w="9525">
            <a:noFill/>
            <a:miter lim="800000"/>
            <a:headEnd/>
            <a:tailEnd/>
          </a:ln>
        </p:spPr>
      </p:pic>
      <p:sp>
        <p:nvSpPr>
          <p:cNvPr id="9" name="Retângulo 8"/>
          <p:cNvSpPr/>
          <p:nvPr/>
        </p:nvSpPr>
        <p:spPr>
          <a:xfrm>
            <a:off x="831850" y="1003300"/>
            <a:ext cx="4807855" cy="461665"/>
          </a:xfrm>
          <a:prstGeom prst="rect">
            <a:avLst/>
          </a:prstGeom>
        </p:spPr>
        <p:txBody>
          <a:bodyPr wrap="none">
            <a:spAutoFit/>
          </a:bodyPr>
          <a:lstStyle/>
          <a:p>
            <a:pPr eaLnBrk="1" hangingPunct="1">
              <a:defRPr/>
            </a:pPr>
            <a:r>
              <a:rPr lang="pt-BR" sz="2400" b="1" dirty="0" smtClean="0">
                <a:solidFill>
                  <a:schemeClr val="accent2"/>
                </a:solidFill>
                <a:effectLst>
                  <a:outerShdw blurRad="38100" dist="38100" dir="2700000" algn="tl">
                    <a:srgbClr val="000000">
                      <a:alpha val="43137"/>
                    </a:srgbClr>
                  </a:outerShdw>
                </a:effectLst>
              </a:rPr>
              <a:t>Causas e Consequências do Conflito </a:t>
            </a:r>
            <a:endParaRPr lang="pt-BR" sz="2400" b="1" dirty="0">
              <a:solidFill>
                <a:schemeClr val="accent2"/>
              </a:solidFill>
              <a:effectLst>
                <a:outerShdw blurRad="38100" dist="38100" dir="2700000" algn="tl">
                  <a:srgbClr val="000000">
                    <a:alpha val="43137"/>
                  </a:srgbClr>
                </a:outerShdw>
              </a:effectLst>
            </a:endParaRPr>
          </a:p>
        </p:txBody>
      </p:sp>
      <p:sp>
        <p:nvSpPr>
          <p:cNvPr id="11" name="Retângulo 10"/>
          <p:cNvSpPr/>
          <p:nvPr/>
        </p:nvSpPr>
        <p:spPr>
          <a:xfrm>
            <a:off x="288925" y="1847230"/>
            <a:ext cx="8541808" cy="4247317"/>
          </a:xfrm>
          <a:prstGeom prst="rect">
            <a:avLst/>
          </a:prstGeom>
        </p:spPr>
        <p:txBody>
          <a:bodyPr wrap="square">
            <a:spAutoFit/>
          </a:bodyPr>
          <a:lstStyle/>
          <a:p>
            <a:pPr algn="just"/>
            <a:r>
              <a:rPr lang="pt-BR" dirty="0" smtClean="0"/>
              <a:t>SILVA (2008), em seu artigo, destaca o que denomina de potenciais de efeitos benéficos dos conflitos, a saber: </a:t>
            </a:r>
            <a:endParaRPr lang="pt-BR" dirty="0" smtClean="0"/>
          </a:p>
          <a:p>
            <a:pPr algn="just"/>
            <a:endParaRPr lang="pt-BR" dirty="0" smtClean="0"/>
          </a:p>
          <a:p>
            <a:pPr algn="just"/>
            <a:r>
              <a:rPr lang="pt-BR" dirty="0" smtClean="0"/>
              <a:t>	• São </a:t>
            </a:r>
            <a:r>
              <a:rPr lang="pt-BR" dirty="0" smtClean="0"/>
              <a:t>bons elementos de socialização, pois oferecem aos novos participantes de um grupo a sensação de envolvimento com alguma causa; </a:t>
            </a:r>
            <a:endParaRPr lang="pt-BR" dirty="0" smtClean="0"/>
          </a:p>
          <a:p>
            <a:pPr algn="just"/>
            <a:endParaRPr lang="pt-BR" dirty="0" smtClean="0"/>
          </a:p>
          <a:p>
            <a:pPr algn="just"/>
            <a:r>
              <a:rPr lang="pt-BR" dirty="0" smtClean="0"/>
              <a:t>	• </a:t>
            </a:r>
            <a:r>
              <a:rPr lang="pt-BR" dirty="0" smtClean="0"/>
              <a:t>Ajudam a equilibrar as relações de poder dentro da organização, pois em qualquer episódio de conflito pode haver ganhador diferente (independentemente das percepções anteriores); </a:t>
            </a:r>
            <a:endParaRPr lang="pt-BR" dirty="0" smtClean="0"/>
          </a:p>
          <a:p>
            <a:pPr algn="just"/>
            <a:endParaRPr lang="pt-BR" dirty="0" smtClean="0"/>
          </a:p>
          <a:p>
            <a:pPr algn="just"/>
            <a:r>
              <a:rPr lang="pt-BR" dirty="0" smtClean="0"/>
              <a:t>	• </a:t>
            </a:r>
            <a:r>
              <a:rPr lang="pt-BR" dirty="0" smtClean="0"/>
              <a:t>Propiciam a formação de alianças com o objetivo de ganhar em um conflito específico, mas também de garantir mais poder. </a:t>
            </a:r>
            <a:endParaRPr lang="pt-BR" dirty="0" smtClean="0"/>
          </a:p>
          <a:p>
            <a:pPr algn="just"/>
            <a:endParaRPr lang="pt-BR" dirty="0" smtClean="0"/>
          </a:p>
          <a:p>
            <a:pPr algn="just"/>
            <a:r>
              <a:rPr lang="pt-BR" dirty="0" smtClean="0"/>
              <a:t>Para se resolver os conflitos é preciso compatibilizar alguns passos a serem seguidos, conhecer e aplicar alguns “saberes” e, também, definir o estilo a ser adotado.</a:t>
            </a:r>
            <a:endParaRPr lang="pt-B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0" y="-26988"/>
            <a:ext cx="7974013" cy="12001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defRPr/>
            </a:pPr>
            <a:r>
              <a:rPr lang="pt-BR" sz="7200" b="1" dirty="0" smtClean="0">
                <a:solidFill>
                  <a:srgbClr val="C00000"/>
                </a:solidFill>
                <a:effectLst>
                  <a:outerShdw blurRad="38100" dist="38100" dir="2700000" algn="tl">
                    <a:srgbClr val="000000">
                      <a:alpha val="43137"/>
                    </a:srgbClr>
                  </a:outerShdw>
                </a:effectLst>
                <a:latin typeface="Broadway" pitchFamily="82" charset="0"/>
              </a:rPr>
              <a:t>B O M   D I A</a:t>
            </a:r>
            <a:endParaRPr lang="pt-BR" sz="7200" dirty="0">
              <a:solidFill>
                <a:srgbClr val="C00000"/>
              </a:solidFill>
              <a:effectLst>
                <a:outerShdw blurRad="38100" dist="38100" dir="2700000" algn="tl">
                  <a:srgbClr val="000000">
                    <a:alpha val="43137"/>
                  </a:srgbClr>
                </a:outerShdw>
              </a:effectLst>
              <a:latin typeface="Broadway" pitchFamily="82" charset="0"/>
            </a:endParaRPr>
          </a:p>
        </p:txBody>
      </p:sp>
      <p:pic>
        <p:nvPicPr>
          <p:cNvPr id="15363" name="Picture 21" descr="http://nrussu.com/wp-content/uploads/2014/07/coffee_table_talk_pa-012.gif"/>
          <p:cNvPicPr>
            <a:picLocks noChangeAspect="1" noChangeArrowheads="1" noCrop="1"/>
          </p:cNvPicPr>
          <p:nvPr/>
        </p:nvPicPr>
        <p:blipFill>
          <a:blip r:embed="rId2"/>
          <a:srcRect/>
          <a:stretch>
            <a:fillRect/>
          </a:stretch>
        </p:blipFill>
        <p:spPr bwMode="auto">
          <a:xfrm>
            <a:off x="3133725" y="2268538"/>
            <a:ext cx="5729288" cy="4741862"/>
          </a:xfrm>
          <a:prstGeom prst="rect">
            <a:avLst/>
          </a:prstGeom>
          <a:noFill/>
          <a:ln w="9525">
            <a:noFill/>
            <a:miter lim="800000"/>
            <a:headEnd/>
            <a:tailEnd/>
          </a:ln>
        </p:spPr>
      </p:pic>
      <p:pic>
        <p:nvPicPr>
          <p:cNvPr id="15364" name="Picture 3"/>
          <p:cNvPicPr>
            <a:picLocks noChangeAspect="1" noChangeArrowheads="1"/>
          </p:cNvPicPr>
          <p:nvPr/>
        </p:nvPicPr>
        <p:blipFill>
          <a:blip r:embed="rId3"/>
          <a:srcRect/>
          <a:stretch>
            <a:fillRect/>
          </a:stretch>
        </p:blipFill>
        <p:spPr bwMode="auto">
          <a:xfrm>
            <a:off x="201613" y="1504950"/>
            <a:ext cx="2687637" cy="2366963"/>
          </a:xfrm>
          <a:prstGeom prst="rect">
            <a:avLst/>
          </a:prstGeom>
          <a:noFill/>
          <a:ln w="9525">
            <a:noFill/>
            <a:miter lim="800000"/>
            <a:headEnd/>
            <a:tailEnd/>
          </a:ln>
        </p:spPr>
      </p:pic>
      <p:pic>
        <p:nvPicPr>
          <p:cNvPr id="15365" name="Picture 4"/>
          <p:cNvPicPr>
            <a:picLocks noChangeAspect="1" noChangeArrowheads="1"/>
          </p:cNvPicPr>
          <p:nvPr/>
        </p:nvPicPr>
        <p:blipFill>
          <a:blip r:embed="rId4"/>
          <a:srcRect/>
          <a:stretch>
            <a:fillRect/>
          </a:stretch>
        </p:blipFill>
        <p:spPr bwMode="auto">
          <a:xfrm>
            <a:off x="6211888" y="1482725"/>
            <a:ext cx="2855912" cy="1020763"/>
          </a:xfrm>
          <a:prstGeom prst="rect">
            <a:avLst/>
          </a:prstGeom>
          <a:noFill/>
          <a:ln w="9525">
            <a:noFill/>
            <a:miter lim="800000"/>
            <a:headEnd/>
            <a:tailEnd/>
          </a:ln>
        </p:spPr>
      </p:pic>
      <p:pic>
        <p:nvPicPr>
          <p:cNvPr id="15366" name="Picture 5"/>
          <p:cNvPicPr>
            <a:picLocks noChangeAspect="1" noChangeArrowheads="1"/>
          </p:cNvPicPr>
          <p:nvPr/>
        </p:nvPicPr>
        <p:blipFill>
          <a:blip r:embed="rId5"/>
          <a:srcRect/>
          <a:stretch>
            <a:fillRect/>
          </a:stretch>
        </p:blipFill>
        <p:spPr bwMode="auto">
          <a:xfrm>
            <a:off x="212725" y="3976688"/>
            <a:ext cx="2676525" cy="2454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tela-apresentacao.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 name="Retângulo 11"/>
          <p:cNvSpPr/>
          <p:nvPr/>
        </p:nvSpPr>
        <p:spPr>
          <a:xfrm>
            <a:off x="-11113" y="6534150"/>
            <a:ext cx="4148138" cy="369888"/>
          </a:xfrm>
          <a:prstGeom prst="rect">
            <a:avLst/>
          </a:prstGeom>
        </p:spPr>
        <p:txBody>
          <a:bodyPr wrap="none">
            <a:spAutoFit/>
          </a:bodyPr>
          <a:lstStyle/>
          <a:p>
            <a:pPr eaLnBrk="1" hangingPunct="1">
              <a:defRPr/>
            </a:pPr>
            <a:r>
              <a:rPr lang="pt-BR" b="1" dirty="0">
                <a:solidFill>
                  <a:schemeClr val="bg1"/>
                </a:solidFill>
                <a:effectLst>
                  <a:outerShdw blurRad="38100" dist="38100" dir="2700000" algn="tl">
                    <a:srgbClr val="000000">
                      <a:alpha val="43137"/>
                    </a:srgbClr>
                  </a:outerShdw>
                </a:effectLst>
                <a:cs typeface="Arial" charset="0"/>
              </a:rPr>
              <a:t>Adm. Eco. Msc. Luiz Cláudio Brites Lobato</a:t>
            </a:r>
          </a:p>
        </p:txBody>
      </p:sp>
      <p:pic>
        <p:nvPicPr>
          <p:cNvPr id="34821" name="Picture 4" descr="http://clean-city69.ru/images/Check_mark.svg.png"/>
          <p:cNvPicPr>
            <a:picLocks noChangeAspect="1" noChangeArrowheads="1"/>
          </p:cNvPicPr>
          <p:nvPr/>
        </p:nvPicPr>
        <p:blipFill>
          <a:blip r:embed="rId3"/>
          <a:srcRect/>
          <a:stretch>
            <a:fillRect/>
          </a:stretch>
        </p:blipFill>
        <p:spPr bwMode="auto">
          <a:xfrm>
            <a:off x="288925" y="1023938"/>
            <a:ext cx="449263" cy="449262"/>
          </a:xfrm>
          <a:prstGeom prst="rect">
            <a:avLst/>
          </a:prstGeom>
          <a:noFill/>
          <a:ln w="9525">
            <a:noFill/>
            <a:miter lim="800000"/>
            <a:headEnd/>
            <a:tailEnd/>
          </a:ln>
        </p:spPr>
      </p:pic>
      <p:sp>
        <p:nvSpPr>
          <p:cNvPr id="10" name="Retângulo 12"/>
          <p:cNvSpPr>
            <a:spLocks noChangeArrowheads="1"/>
          </p:cNvSpPr>
          <p:nvPr/>
        </p:nvSpPr>
        <p:spPr bwMode="auto">
          <a:xfrm>
            <a:off x="47625" y="33338"/>
            <a:ext cx="6264275"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defRPr/>
            </a:pPr>
            <a:r>
              <a:rPr lang="pt-BR" b="1" dirty="0">
                <a:solidFill>
                  <a:schemeClr val="bg1"/>
                </a:solidFill>
                <a:effectLst>
                  <a:outerShdw blurRad="38100" dist="38100" dir="2700000" algn="tl">
                    <a:srgbClr val="000000">
                      <a:alpha val="43137"/>
                    </a:srgbClr>
                  </a:outerShdw>
                </a:effectLst>
                <a:latin typeface="+mj-lt"/>
              </a:rPr>
              <a:t>GESTÃO ESTRATÉGICA DE PESSOAS</a:t>
            </a:r>
          </a:p>
          <a:p>
            <a:pPr eaLnBrk="1" hangingPunct="1">
              <a:defRPr/>
            </a:pPr>
            <a:r>
              <a:rPr lang="pt-BR" b="1" dirty="0">
                <a:solidFill>
                  <a:schemeClr val="bg1"/>
                </a:solidFill>
                <a:effectLst>
                  <a:outerShdw blurRad="38100" dist="38100" dir="2700000" algn="tl">
                    <a:srgbClr val="000000">
                      <a:alpha val="43137"/>
                    </a:srgbClr>
                  </a:outerShdw>
                </a:effectLst>
                <a:latin typeface="+mj-lt"/>
              </a:rPr>
              <a:t>NPG 0020 - ADMINISTRAÇÃO DE CONFLITOS E NEGOCIAÇÃO</a:t>
            </a:r>
            <a:endParaRPr lang="pt-BR" altLang="pt-BR" b="1" dirty="0">
              <a:solidFill>
                <a:schemeClr val="bg1"/>
              </a:solidFill>
              <a:effectLst>
                <a:outerShdw blurRad="38100" dist="38100" dir="2700000" algn="tl">
                  <a:srgbClr val="000000">
                    <a:alpha val="43137"/>
                  </a:srgbClr>
                </a:outerShdw>
              </a:effectLst>
              <a:latin typeface="+mj-lt"/>
            </a:endParaRPr>
          </a:p>
        </p:txBody>
      </p:sp>
      <p:pic>
        <p:nvPicPr>
          <p:cNvPr id="34823" name="Picture 14" descr="Imagem relacionada"/>
          <p:cNvPicPr>
            <a:picLocks noChangeAspect="1" noChangeArrowheads="1"/>
          </p:cNvPicPr>
          <p:nvPr/>
        </p:nvPicPr>
        <p:blipFill>
          <a:blip r:embed="rId4"/>
          <a:srcRect/>
          <a:stretch>
            <a:fillRect/>
          </a:stretch>
        </p:blipFill>
        <p:spPr bwMode="auto">
          <a:xfrm>
            <a:off x="7645400" y="760413"/>
            <a:ext cx="1428750" cy="1069975"/>
          </a:xfrm>
          <a:prstGeom prst="rect">
            <a:avLst/>
          </a:prstGeom>
          <a:noFill/>
          <a:ln w="9525">
            <a:noFill/>
            <a:miter lim="800000"/>
            <a:headEnd/>
            <a:tailEnd/>
          </a:ln>
        </p:spPr>
      </p:pic>
      <p:sp>
        <p:nvSpPr>
          <p:cNvPr id="9" name="Retângulo 8"/>
          <p:cNvSpPr/>
          <p:nvPr/>
        </p:nvSpPr>
        <p:spPr>
          <a:xfrm>
            <a:off x="831850" y="1003300"/>
            <a:ext cx="4807855" cy="461665"/>
          </a:xfrm>
          <a:prstGeom prst="rect">
            <a:avLst/>
          </a:prstGeom>
        </p:spPr>
        <p:txBody>
          <a:bodyPr wrap="none">
            <a:spAutoFit/>
          </a:bodyPr>
          <a:lstStyle/>
          <a:p>
            <a:pPr eaLnBrk="1" hangingPunct="1">
              <a:defRPr/>
            </a:pPr>
            <a:r>
              <a:rPr lang="pt-BR" sz="2400" b="1" dirty="0" smtClean="0">
                <a:solidFill>
                  <a:schemeClr val="accent2"/>
                </a:solidFill>
                <a:effectLst>
                  <a:outerShdw blurRad="38100" dist="38100" dir="2700000" algn="tl">
                    <a:srgbClr val="000000">
                      <a:alpha val="43137"/>
                    </a:srgbClr>
                  </a:outerShdw>
                </a:effectLst>
              </a:rPr>
              <a:t>Causas e Consequências do Conflito </a:t>
            </a:r>
            <a:endParaRPr lang="pt-BR" sz="2400" b="1" dirty="0">
              <a:solidFill>
                <a:schemeClr val="accent2"/>
              </a:solidFill>
              <a:effectLst>
                <a:outerShdw blurRad="38100" dist="38100" dir="2700000" algn="tl">
                  <a:srgbClr val="000000">
                    <a:alpha val="43137"/>
                  </a:srgbClr>
                </a:outerShdw>
              </a:effectLst>
            </a:endParaRPr>
          </a:p>
        </p:txBody>
      </p:sp>
      <p:sp>
        <p:nvSpPr>
          <p:cNvPr id="13" name="Retângulo 12"/>
          <p:cNvSpPr/>
          <p:nvPr/>
        </p:nvSpPr>
        <p:spPr>
          <a:xfrm>
            <a:off x="288925" y="1830388"/>
            <a:ext cx="8482542" cy="4247317"/>
          </a:xfrm>
          <a:prstGeom prst="rect">
            <a:avLst/>
          </a:prstGeom>
        </p:spPr>
        <p:txBody>
          <a:bodyPr wrap="square">
            <a:spAutoFit/>
          </a:bodyPr>
          <a:lstStyle/>
          <a:p>
            <a:r>
              <a:rPr lang="pt-BR" dirty="0" smtClean="0"/>
              <a:t>Os passos a seguir são considerados importantes para o sucesso da administração de conflitos dentro da organização: </a:t>
            </a:r>
            <a:endParaRPr lang="pt-BR" dirty="0" smtClean="0"/>
          </a:p>
          <a:p>
            <a:endParaRPr lang="pt-BR" b="1" dirty="0" smtClean="0"/>
          </a:p>
          <a:p>
            <a:pPr lvl="1">
              <a:lnSpc>
                <a:spcPct val="150000"/>
              </a:lnSpc>
            </a:pPr>
            <a:r>
              <a:rPr lang="pt-BR" b="1" dirty="0" smtClean="0"/>
              <a:t>• Criar uma atmosfera afetiva; </a:t>
            </a:r>
          </a:p>
          <a:p>
            <a:pPr lvl="1">
              <a:lnSpc>
                <a:spcPct val="150000"/>
              </a:lnSpc>
            </a:pPr>
            <a:r>
              <a:rPr lang="pt-BR" b="1" dirty="0" smtClean="0"/>
              <a:t>	• </a:t>
            </a:r>
            <a:r>
              <a:rPr lang="pt-BR" b="1" dirty="0" smtClean="0"/>
              <a:t>Esclarecer as percepções; </a:t>
            </a:r>
          </a:p>
          <a:p>
            <a:pPr lvl="1">
              <a:lnSpc>
                <a:spcPct val="150000"/>
              </a:lnSpc>
            </a:pPr>
            <a:r>
              <a:rPr lang="pt-BR" b="1" dirty="0" smtClean="0"/>
              <a:t>• </a:t>
            </a:r>
            <a:r>
              <a:rPr lang="pt-BR" b="1" dirty="0" smtClean="0"/>
              <a:t>Focalizar em necessidades individuais e compartilhadas; </a:t>
            </a:r>
          </a:p>
          <a:p>
            <a:pPr lvl="1">
              <a:lnSpc>
                <a:spcPct val="150000"/>
              </a:lnSpc>
            </a:pPr>
            <a:r>
              <a:rPr lang="pt-BR" b="1" dirty="0" smtClean="0"/>
              <a:t>	• </a:t>
            </a:r>
            <a:r>
              <a:rPr lang="pt-BR" b="1" dirty="0" smtClean="0"/>
              <a:t>Construir um poder positivo e compartilhado; </a:t>
            </a:r>
          </a:p>
          <a:p>
            <a:pPr lvl="1">
              <a:lnSpc>
                <a:spcPct val="150000"/>
              </a:lnSpc>
            </a:pPr>
            <a:r>
              <a:rPr lang="pt-BR" b="1" dirty="0" smtClean="0"/>
              <a:t>• Olhar para o futuro e, em seguida, aprender com o passado; </a:t>
            </a:r>
          </a:p>
          <a:p>
            <a:pPr lvl="1">
              <a:lnSpc>
                <a:spcPct val="150000"/>
              </a:lnSpc>
            </a:pPr>
            <a:r>
              <a:rPr lang="pt-BR" b="1" dirty="0" smtClean="0"/>
              <a:t>				• </a:t>
            </a:r>
            <a:r>
              <a:rPr lang="pt-BR" b="1" dirty="0" smtClean="0"/>
              <a:t>Gerar opções de ganhos mútuos; </a:t>
            </a:r>
          </a:p>
          <a:p>
            <a:pPr lvl="1">
              <a:lnSpc>
                <a:spcPct val="150000"/>
              </a:lnSpc>
            </a:pPr>
            <a:r>
              <a:rPr lang="pt-BR" b="1" dirty="0" smtClean="0"/>
              <a:t>					• </a:t>
            </a:r>
            <a:r>
              <a:rPr lang="pt-BR" b="1" dirty="0" smtClean="0"/>
              <a:t>Desenvolver passos para a ação a ser efetivada; </a:t>
            </a:r>
          </a:p>
          <a:p>
            <a:pPr lvl="1">
              <a:lnSpc>
                <a:spcPct val="150000"/>
              </a:lnSpc>
            </a:pPr>
            <a:r>
              <a:rPr lang="pt-BR" b="1" dirty="0" smtClean="0"/>
              <a:t>				• </a:t>
            </a:r>
            <a:r>
              <a:rPr lang="pt-BR" b="1" dirty="0" smtClean="0"/>
              <a:t>Estabelecer acordos de benefícios mútuos. </a:t>
            </a:r>
            <a:endParaRPr lang="pt-BR" b="1" dirty="0"/>
          </a:p>
        </p:txBody>
      </p:sp>
      <p:pic>
        <p:nvPicPr>
          <p:cNvPr id="73730" name="Picture 2" descr="Resultado de imagem para CAUSAS E CONSEQUÊNCIAS DO CONFLITO"/>
          <p:cNvPicPr>
            <a:picLocks noChangeAspect="1" noChangeArrowheads="1"/>
          </p:cNvPicPr>
          <p:nvPr/>
        </p:nvPicPr>
        <p:blipFill>
          <a:blip r:embed="rId5"/>
          <a:srcRect/>
          <a:stretch>
            <a:fillRect/>
          </a:stretch>
        </p:blipFill>
        <p:spPr bwMode="auto">
          <a:xfrm>
            <a:off x="6604002" y="2352627"/>
            <a:ext cx="2348442" cy="2040210"/>
          </a:xfrm>
          <a:prstGeom prst="rect">
            <a:avLst/>
          </a:prstGeom>
          <a:noFill/>
        </p:spPr>
      </p:pic>
      <p:pic>
        <p:nvPicPr>
          <p:cNvPr id="73732" name="Picture 4" descr="Imagem relacionada"/>
          <p:cNvPicPr>
            <a:picLocks noChangeAspect="1" noChangeArrowheads="1"/>
          </p:cNvPicPr>
          <p:nvPr/>
        </p:nvPicPr>
        <p:blipFill>
          <a:blip r:embed="rId6"/>
          <a:srcRect/>
          <a:stretch>
            <a:fillRect/>
          </a:stretch>
        </p:blipFill>
        <p:spPr bwMode="auto">
          <a:xfrm>
            <a:off x="288926" y="4834463"/>
            <a:ext cx="1972768" cy="1403877"/>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descr="tela-apresentacao.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 name="Retângulo 11"/>
          <p:cNvSpPr/>
          <p:nvPr/>
        </p:nvSpPr>
        <p:spPr>
          <a:xfrm>
            <a:off x="-11113" y="6534150"/>
            <a:ext cx="4148138" cy="369888"/>
          </a:xfrm>
          <a:prstGeom prst="rect">
            <a:avLst/>
          </a:prstGeom>
        </p:spPr>
        <p:txBody>
          <a:bodyPr wrap="none">
            <a:spAutoFit/>
          </a:bodyPr>
          <a:lstStyle/>
          <a:p>
            <a:pPr eaLnBrk="1" hangingPunct="1">
              <a:defRPr/>
            </a:pPr>
            <a:r>
              <a:rPr lang="pt-BR" b="1" dirty="0">
                <a:solidFill>
                  <a:schemeClr val="bg1"/>
                </a:solidFill>
                <a:effectLst>
                  <a:outerShdw blurRad="38100" dist="38100" dir="2700000" algn="tl">
                    <a:srgbClr val="000000">
                      <a:alpha val="43137"/>
                    </a:srgbClr>
                  </a:outerShdw>
                </a:effectLst>
                <a:cs typeface="Arial" charset="0"/>
              </a:rPr>
              <a:t>Adm. Eco. Msc. Luiz Cláudio Brites Lobato</a:t>
            </a:r>
          </a:p>
        </p:txBody>
      </p:sp>
      <p:sp>
        <p:nvSpPr>
          <p:cNvPr id="8" name="Retângulo 7"/>
          <p:cNvSpPr/>
          <p:nvPr/>
        </p:nvSpPr>
        <p:spPr>
          <a:xfrm>
            <a:off x="831850" y="1003300"/>
            <a:ext cx="3766159" cy="461665"/>
          </a:xfrm>
          <a:prstGeom prst="rect">
            <a:avLst/>
          </a:prstGeom>
        </p:spPr>
        <p:txBody>
          <a:bodyPr wrap="none">
            <a:spAutoFit/>
          </a:bodyPr>
          <a:lstStyle/>
          <a:p>
            <a:pPr eaLnBrk="1" hangingPunct="1">
              <a:defRPr/>
            </a:pPr>
            <a:r>
              <a:rPr lang="pt-BR" sz="2400" b="1" dirty="0" smtClean="0">
                <a:solidFill>
                  <a:srgbClr val="C00000"/>
                </a:solidFill>
                <a:effectLst>
                  <a:outerShdw blurRad="38100" dist="38100" dir="2700000" algn="tl">
                    <a:srgbClr val="000000">
                      <a:alpha val="43137"/>
                    </a:srgbClr>
                  </a:outerShdw>
                </a:effectLst>
              </a:rPr>
              <a:t>Os gestores e seus </a:t>
            </a:r>
            <a:r>
              <a:rPr lang="pt-BR" sz="2400" b="1" dirty="0" smtClean="0">
                <a:solidFill>
                  <a:srgbClr val="C00000"/>
                </a:solidFill>
                <a:effectLst>
                  <a:outerShdw blurRad="38100" dist="38100" dir="2700000" algn="tl">
                    <a:srgbClr val="000000">
                      <a:alpha val="43137"/>
                    </a:srgbClr>
                  </a:outerShdw>
                </a:effectLst>
              </a:rPr>
              <a:t>conflitos</a:t>
            </a:r>
            <a:r>
              <a:rPr lang="pt-BR" sz="2400" b="1" dirty="0" smtClean="0">
                <a:solidFill>
                  <a:srgbClr val="C00000"/>
                </a:solidFill>
                <a:effectLst>
                  <a:outerShdw blurRad="38100" dist="38100" dir="2700000" algn="tl">
                    <a:srgbClr val="000000">
                      <a:alpha val="43137"/>
                    </a:srgbClr>
                  </a:outerShdw>
                </a:effectLst>
              </a:rPr>
              <a:t>:</a:t>
            </a:r>
            <a:endParaRPr lang="pt-BR" sz="2400" b="1" dirty="0">
              <a:solidFill>
                <a:srgbClr val="C00000"/>
              </a:solidFill>
              <a:effectLst>
                <a:outerShdw blurRad="38100" dist="38100" dir="2700000" algn="tl">
                  <a:srgbClr val="000000">
                    <a:alpha val="43137"/>
                  </a:srgbClr>
                </a:outerShdw>
              </a:effectLst>
            </a:endParaRPr>
          </a:p>
        </p:txBody>
      </p:sp>
      <p:pic>
        <p:nvPicPr>
          <p:cNvPr id="36869" name="Picture 4" descr="http://clean-city69.ru/images/Check_mark.svg.png"/>
          <p:cNvPicPr>
            <a:picLocks noChangeAspect="1" noChangeArrowheads="1"/>
          </p:cNvPicPr>
          <p:nvPr/>
        </p:nvPicPr>
        <p:blipFill>
          <a:blip r:embed="rId3"/>
          <a:srcRect/>
          <a:stretch>
            <a:fillRect/>
          </a:stretch>
        </p:blipFill>
        <p:spPr bwMode="auto">
          <a:xfrm>
            <a:off x="288925" y="1023938"/>
            <a:ext cx="449263" cy="449262"/>
          </a:xfrm>
          <a:prstGeom prst="rect">
            <a:avLst/>
          </a:prstGeom>
          <a:noFill/>
          <a:ln w="9525">
            <a:noFill/>
            <a:miter lim="800000"/>
            <a:headEnd/>
            <a:tailEnd/>
          </a:ln>
        </p:spPr>
      </p:pic>
      <p:sp>
        <p:nvSpPr>
          <p:cNvPr id="10" name="Retângulo 12"/>
          <p:cNvSpPr>
            <a:spLocks noChangeArrowheads="1"/>
          </p:cNvSpPr>
          <p:nvPr/>
        </p:nvSpPr>
        <p:spPr bwMode="auto">
          <a:xfrm>
            <a:off x="47625" y="33338"/>
            <a:ext cx="6264275"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defRPr/>
            </a:pPr>
            <a:r>
              <a:rPr lang="pt-BR" b="1" dirty="0">
                <a:solidFill>
                  <a:schemeClr val="bg1"/>
                </a:solidFill>
                <a:effectLst>
                  <a:outerShdw blurRad="38100" dist="38100" dir="2700000" algn="tl">
                    <a:srgbClr val="000000">
                      <a:alpha val="43137"/>
                    </a:srgbClr>
                  </a:outerShdw>
                </a:effectLst>
                <a:latin typeface="+mj-lt"/>
              </a:rPr>
              <a:t>GESTÃO ESTRATÉGICA DE PESSOAS</a:t>
            </a:r>
          </a:p>
          <a:p>
            <a:pPr eaLnBrk="1" hangingPunct="1">
              <a:defRPr/>
            </a:pPr>
            <a:r>
              <a:rPr lang="pt-BR" b="1" dirty="0">
                <a:solidFill>
                  <a:schemeClr val="bg1"/>
                </a:solidFill>
                <a:effectLst>
                  <a:outerShdw blurRad="38100" dist="38100" dir="2700000" algn="tl">
                    <a:srgbClr val="000000">
                      <a:alpha val="43137"/>
                    </a:srgbClr>
                  </a:outerShdw>
                </a:effectLst>
                <a:latin typeface="+mj-lt"/>
              </a:rPr>
              <a:t>NPG 0020 - ADMINISTRAÇÃO DE CONFLITOS E NEGOCIAÇÃO</a:t>
            </a:r>
            <a:endParaRPr lang="pt-BR" altLang="pt-BR" b="1" dirty="0">
              <a:solidFill>
                <a:schemeClr val="bg1"/>
              </a:solidFill>
              <a:effectLst>
                <a:outerShdw blurRad="38100" dist="38100" dir="2700000" algn="tl">
                  <a:srgbClr val="000000">
                    <a:alpha val="43137"/>
                  </a:srgbClr>
                </a:outerShdw>
              </a:effectLst>
              <a:latin typeface="+mj-lt"/>
            </a:endParaRPr>
          </a:p>
        </p:txBody>
      </p:sp>
      <p:pic>
        <p:nvPicPr>
          <p:cNvPr id="36871" name="Picture 14" descr="Imagem relacionada"/>
          <p:cNvPicPr>
            <a:picLocks noChangeAspect="1" noChangeArrowheads="1"/>
          </p:cNvPicPr>
          <p:nvPr/>
        </p:nvPicPr>
        <p:blipFill>
          <a:blip r:embed="rId4"/>
          <a:srcRect/>
          <a:stretch>
            <a:fillRect/>
          </a:stretch>
        </p:blipFill>
        <p:spPr bwMode="auto">
          <a:xfrm>
            <a:off x="7645400" y="760413"/>
            <a:ext cx="1428750" cy="1069975"/>
          </a:xfrm>
          <a:prstGeom prst="rect">
            <a:avLst/>
          </a:prstGeom>
          <a:noFill/>
          <a:ln w="9525">
            <a:noFill/>
            <a:miter lim="800000"/>
            <a:headEnd/>
            <a:tailEnd/>
          </a:ln>
        </p:spPr>
      </p:pic>
      <p:sp>
        <p:nvSpPr>
          <p:cNvPr id="11" name="Retângulo 10"/>
          <p:cNvSpPr/>
          <p:nvPr/>
        </p:nvSpPr>
        <p:spPr>
          <a:xfrm>
            <a:off x="212722" y="1515220"/>
            <a:ext cx="8601075" cy="4801314"/>
          </a:xfrm>
          <a:prstGeom prst="rect">
            <a:avLst/>
          </a:prstGeom>
        </p:spPr>
        <p:txBody>
          <a:bodyPr wrap="square">
            <a:spAutoFit/>
          </a:bodyPr>
          <a:lstStyle/>
          <a:p>
            <a:pPr algn="just"/>
            <a:r>
              <a:rPr lang="pt-BR" dirty="0" smtClean="0"/>
              <a:t>BURBRIDGE (2007) retrata em seu livro: Uma conversa entre amigos: </a:t>
            </a:r>
            <a:endParaRPr lang="pt-BR" dirty="0" smtClean="0"/>
          </a:p>
          <a:p>
            <a:pPr algn="just"/>
            <a:endParaRPr lang="pt-BR" dirty="0" smtClean="0"/>
          </a:p>
          <a:p>
            <a:pPr algn="just">
              <a:lnSpc>
                <a:spcPct val="150000"/>
              </a:lnSpc>
            </a:pPr>
            <a:r>
              <a:rPr lang="pt-BR" dirty="0" smtClean="0"/>
              <a:t>Não </a:t>
            </a:r>
            <a:r>
              <a:rPr lang="pt-BR" dirty="0" smtClean="0"/>
              <a:t>foi o que ele falou, foi o jeito como ele </a:t>
            </a:r>
            <a:r>
              <a:rPr lang="pt-BR" dirty="0" smtClean="0"/>
              <a:t>falou.</a:t>
            </a:r>
          </a:p>
          <a:p>
            <a:pPr algn="just">
              <a:lnSpc>
                <a:spcPct val="150000"/>
              </a:lnSpc>
            </a:pPr>
            <a:r>
              <a:rPr lang="pt-BR" dirty="0" smtClean="0"/>
              <a:t>Não </a:t>
            </a:r>
            <a:r>
              <a:rPr lang="pt-BR" dirty="0" smtClean="0"/>
              <a:t>aguento mais! </a:t>
            </a:r>
            <a:endParaRPr lang="pt-BR" dirty="0" smtClean="0"/>
          </a:p>
          <a:p>
            <a:pPr algn="just">
              <a:lnSpc>
                <a:spcPct val="150000"/>
              </a:lnSpc>
            </a:pPr>
            <a:r>
              <a:rPr lang="pt-BR" dirty="0" smtClean="0"/>
              <a:t>Ele </a:t>
            </a:r>
            <a:r>
              <a:rPr lang="pt-BR" dirty="0" smtClean="0"/>
              <a:t>é falso, e aquela cara de anjo pode enganar os outros, mas não a mim, não mais</a:t>
            </a:r>
            <a:r>
              <a:rPr lang="pt-BR" dirty="0" smtClean="0"/>
              <a:t>!</a:t>
            </a:r>
          </a:p>
          <a:p>
            <a:pPr algn="just">
              <a:lnSpc>
                <a:spcPct val="150000"/>
              </a:lnSpc>
            </a:pPr>
            <a:r>
              <a:rPr lang="pt-BR" dirty="0" smtClean="0"/>
              <a:t>Chega</a:t>
            </a:r>
            <a:r>
              <a:rPr lang="pt-BR" dirty="0" smtClean="0"/>
              <a:t>! Eu tentei, eu realmente tentei fazer as coisas da maneira certa. </a:t>
            </a:r>
            <a:endParaRPr lang="pt-BR" dirty="0" smtClean="0"/>
          </a:p>
          <a:p>
            <a:pPr algn="just">
              <a:lnSpc>
                <a:spcPct val="150000"/>
              </a:lnSpc>
            </a:pPr>
            <a:r>
              <a:rPr lang="pt-BR" dirty="0" smtClean="0"/>
              <a:t>Por </a:t>
            </a:r>
            <a:r>
              <a:rPr lang="pt-BR" dirty="0" smtClean="0"/>
              <a:t>que eles fizeram isso comigo? </a:t>
            </a:r>
            <a:endParaRPr lang="pt-BR" dirty="0" smtClean="0"/>
          </a:p>
          <a:p>
            <a:pPr algn="just">
              <a:lnSpc>
                <a:spcPct val="150000"/>
              </a:lnSpc>
            </a:pPr>
            <a:r>
              <a:rPr lang="pt-BR" dirty="0" smtClean="0"/>
              <a:t>Não </a:t>
            </a:r>
            <a:r>
              <a:rPr lang="pt-BR" dirty="0" smtClean="0"/>
              <a:t>é justo! Bom, eu sei qual é o jogo dele e agora eles vão ver do que eu sou capaz, custe o que custar!”. </a:t>
            </a:r>
            <a:endParaRPr lang="pt-BR" dirty="0" smtClean="0"/>
          </a:p>
          <a:p>
            <a:pPr algn="just">
              <a:lnSpc>
                <a:spcPct val="150000"/>
              </a:lnSpc>
            </a:pPr>
            <a:endParaRPr lang="pt-BR" dirty="0" smtClean="0"/>
          </a:p>
          <a:p>
            <a:pPr algn="just"/>
            <a:r>
              <a:rPr lang="pt-BR" dirty="0" smtClean="0"/>
              <a:t>Na realidade, a maioria dos gestores enfrentam conflitos diariamente. Talvez alguns desse tipo, ou com mais ou menos intensidade. Por outra ótica, os conflitos não são totalmente negativos nem ruins. Alguns são necessários e trazem resultados positivos para todos.</a:t>
            </a:r>
            <a:endParaRPr lang="pt-B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descr="tela-apresentacao.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 name="Retângulo 11"/>
          <p:cNvSpPr/>
          <p:nvPr/>
        </p:nvSpPr>
        <p:spPr>
          <a:xfrm>
            <a:off x="-11113" y="6534150"/>
            <a:ext cx="4148138" cy="369888"/>
          </a:xfrm>
          <a:prstGeom prst="rect">
            <a:avLst/>
          </a:prstGeom>
        </p:spPr>
        <p:txBody>
          <a:bodyPr wrap="none">
            <a:spAutoFit/>
          </a:bodyPr>
          <a:lstStyle/>
          <a:p>
            <a:pPr eaLnBrk="1" hangingPunct="1">
              <a:defRPr/>
            </a:pPr>
            <a:r>
              <a:rPr lang="pt-BR" b="1" dirty="0">
                <a:solidFill>
                  <a:schemeClr val="bg1"/>
                </a:solidFill>
                <a:effectLst>
                  <a:outerShdw blurRad="38100" dist="38100" dir="2700000" algn="tl">
                    <a:srgbClr val="000000">
                      <a:alpha val="43137"/>
                    </a:srgbClr>
                  </a:outerShdw>
                </a:effectLst>
                <a:cs typeface="Arial" charset="0"/>
              </a:rPr>
              <a:t>Adm. Eco. Msc. Luiz Cláudio Brites Lobato</a:t>
            </a:r>
          </a:p>
        </p:txBody>
      </p:sp>
      <p:sp>
        <p:nvSpPr>
          <p:cNvPr id="8" name="Retângulo 7"/>
          <p:cNvSpPr/>
          <p:nvPr/>
        </p:nvSpPr>
        <p:spPr>
          <a:xfrm>
            <a:off x="831850" y="1003300"/>
            <a:ext cx="3766159" cy="461665"/>
          </a:xfrm>
          <a:prstGeom prst="rect">
            <a:avLst/>
          </a:prstGeom>
        </p:spPr>
        <p:txBody>
          <a:bodyPr wrap="none">
            <a:spAutoFit/>
          </a:bodyPr>
          <a:lstStyle/>
          <a:p>
            <a:pPr eaLnBrk="1" hangingPunct="1">
              <a:defRPr/>
            </a:pPr>
            <a:r>
              <a:rPr lang="pt-BR" sz="2400" b="1" dirty="0" smtClean="0">
                <a:solidFill>
                  <a:srgbClr val="C00000"/>
                </a:solidFill>
                <a:effectLst>
                  <a:outerShdw blurRad="38100" dist="38100" dir="2700000" algn="tl">
                    <a:srgbClr val="000000">
                      <a:alpha val="43137"/>
                    </a:srgbClr>
                  </a:outerShdw>
                </a:effectLst>
              </a:rPr>
              <a:t>Os gestores e seus </a:t>
            </a:r>
            <a:r>
              <a:rPr lang="pt-BR" sz="2400" b="1" dirty="0" smtClean="0">
                <a:solidFill>
                  <a:srgbClr val="C00000"/>
                </a:solidFill>
                <a:effectLst>
                  <a:outerShdw blurRad="38100" dist="38100" dir="2700000" algn="tl">
                    <a:srgbClr val="000000">
                      <a:alpha val="43137"/>
                    </a:srgbClr>
                  </a:outerShdw>
                </a:effectLst>
              </a:rPr>
              <a:t>conflitos</a:t>
            </a:r>
            <a:r>
              <a:rPr lang="pt-BR" sz="2400" b="1" dirty="0" smtClean="0">
                <a:solidFill>
                  <a:srgbClr val="C00000"/>
                </a:solidFill>
                <a:effectLst>
                  <a:outerShdw blurRad="38100" dist="38100" dir="2700000" algn="tl">
                    <a:srgbClr val="000000">
                      <a:alpha val="43137"/>
                    </a:srgbClr>
                  </a:outerShdw>
                </a:effectLst>
              </a:rPr>
              <a:t>:</a:t>
            </a:r>
            <a:endParaRPr lang="pt-BR" sz="2400" b="1" dirty="0">
              <a:solidFill>
                <a:srgbClr val="C00000"/>
              </a:solidFill>
              <a:effectLst>
                <a:outerShdw blurRad="38100" dist="38100" dir="2700000" algn="tl">
                  <a:srgbClr val="000000">
                    <a:alpha val="43137"/>
                  </a:srgbClr>
                </a:outerShdw>
              </a:effectLst>
            </a:endParaRPr>
          </a:p>
        </p:txBody>
      </p:sp>
      <p:pic>
        <p:nvPicPr>
          <p:cNvPr id="36869" name="Picture 4" descr="http://clean-city69.ru/images/Check_mark.svg.png"/>
          <p:cNvPicPr>
            <a:picLocks noChangeAspect="1" noChangeArrowheads="1"/>
          </p:cNvPicPr>
          <p:nvPr/>
        </p:nvPicPr>
        <p:blipFill>
          <a:blip r:embed="rId3"/>
          <a:srcRect/>
          <a:stretch>
            <a:fillRect/>
          </a:stretch>
        </p:blipFill>
        <p:spPr bwMode="auto">
          <a:xfrm>
            <a:off x="288925" y="1023938"/>
            <a:ext cx="449263" cy="449262"/>
          </a:xfrm>
          <a:prstGeom prst="rect">
            <a:avLst/>
          </a:prstGeom>
          <a:noFill/>
          <a:ln w="9525">
            <a:noFill/>
            <a:miter lim="800000"/>
            <a:headEnd/>
            <a:tailEnd/>
          </a:ln>
        </p:spPr>
      </p:pic>
      <p:sp>
        <p:nvSpPr>
          <p:cNvPr id="10" name="Retângulo 12"/>
          <p:cNvSpPr>
            <a:spLocks noChangeArrowheads="1"/>
          </p:cNvSpPr>
          <p:nvPr/>
        </p:nvSpPr>
        <p:spPr bwMode="auto">
          <a:xfrm>
            <a:off x="47625" y="33338"/>
            <a:ext cx="6264275"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defRPr/>
            </a:pPr>
            <a:r>
              <a:rPr lang="pt-BR" b="1" dirty="0">
                <a:solidFill>
                  <a:schemeClr val="bg1"/>
                </a:solidFill>
                <a:effectLst>
                  <a:outerShdw blurRad="38100" dist="38100" dir="2700000" algn="tl">
                    <a:srgbClr val="000000">
                      <a:alpha val="43137"/>
                    </a:srgbClr>
                  </a:outerShdw>
                </a:effectLst>
                <a:latin typeface="+mj-lt"/>
              </a:rPr>
              <a:t>GESTÃO ESTRATÉGICA DE PESSOAS</a:t>
            </a:r>
          </a:p>
          <a:p>
            <a:pPr eaLnBrk="1" hangingPunct="1">
              <a:defRPr/>
            </a:pPr>
            <a:r>
              <a:rPr lang="pt-BR" b="1" dirty="0">
                <a:solidFill>
                  <a:schemeClr val="bg1"/>
                </a:solidFill>
                <a:effectLst>
                  <a:outerShdw blurRad="38100" dist="38100" dir="2700000" algn="tl">
                    <a:srgbClr val="000000">
                      <a:alpha val="43137"/>
                    </a:srgbClr>
                  </a:outerShdw>
                </a:effectLst>
                <a:latin typeface="+mj-lt"/>
              </a:rPr>
              <a:t>NPG 0020 - ADMINISTRAÇÃO DE CONFLITOS E NEGOCIAÇÃO</a:t>
            </a:r>
            <a:endParaRPr lang="pt-BR" altLang="pt-BR" b="1" dirty="0">
              <a:solidFill>
                <a:schemeClr val="bg1"/>
              </a:solidFill>
              <a:effectLst>
                <a:outerShdw blurRad="38100" dist="38100" dir="2700000" algn="tl">
                  <a:srgbClr val="000000">
                    <a:alpha val="43137"/>
                  </a:srgbClr>
                </a:outerShdw>
              </a:effectLst>
              <a:latin typeface="+mj-lt"/>
            </a:endParaRPr>
          </a:p>
        </p:txBody>
      </p:sp>
      <p:pic>
        <p:nvPicPr>
          <p:cNvPr id="36871" name="Picture 14" descr="Imagem relacionada"/>
          <p:cNvPicPr>
            <a:picLocks noChangeAspect="1" noChangeArrowheads="1"/>
          </p:cNvPicPr>
          <p:nvPr/>
        </p:nvPicPr>
        <p:blipFill>
          <a:blip r:embed="rId4"/>
          <a:srcRect/>
          <a:stretch>
            <a:fillRect/>
          </a:stretch>
        </p:blipFill>
        <p:spPr bwMode="auto">
          <a:xfrm>
            <a:off x="7645400" y="760413"/>
            <a:ext cx="1428750" cy="1069975"/>
          </a:xfrm>
          <a:prstGeom prst="rect">
            <a:avLst/>
          </a:prstGeom>
          <a:noFill/>
          <a:ln w="9525">
            <a:noFill/>
            <a:miter lim="800000"/>
            <a:headEnd/>
            <a:tailEnd/>
          </a:ln>
        </p:spPr>
      </p:pic>
      <p:sp>
        <p:nvSpPr>
          <p:cNvPr id="9" name="Retângulo 8"/>
          <p:cNvSpPr/>
          <p:nvPr/>
        </p:nvSpPr>
        <p:spPr>
          <a:xfrm>
            <a:off x="177799" y="1627180"/>
            <a:ext cx="8729133" cy="1477328"/>
          </a:xfrm>
          <a:prstGeom prst="rect">
            <a:avLst/>
          </a:prstGeom>
        </p:spPr>
        <p:txBody>
          <a:bodyPr wrap="square">
            <a:spAutoFit/>
          </a:bodyPr>
          <a:lstStyle/>
          <a:p>
            <a:pPr algn="just"/>
            <a:r>
              <a:rPr lang="pt-BR" dirty="0" smtClean="0"/>
              <a:t>O que se pode gerenciar são as respostas e as ações geradas pelas emoções”. </a:t>
            </a:r>
            <a:endParaRPr lang="pt-BR" dirty="0" smtClean="0"/>
          </a:p>
          <a:p>
            <a:pPr algn="just"/>
            <a:endParaRPr lang="pt-BR" dirty="0" smtClean="0"/>
          </a:p>
          <a:p>
            <a:pPr algn="just"/>
            <a:r>
              <a:rPr lang="pt-BR" dirty="0" smtClean="0"/>
              <a:t>É </a:t>
            </a:r>
            <a:r>
              <a:rPr lang="pt-BR" dirty="0" smtClean="0"/>
              <a:t>preciso entender o básico dos fundamentos do comportamento humano. </a:t>
            </a:r>
          </a:p>
          <a:p>
            <a:pPr algn="just"/>
            <a:endParaRPr lang="pt-BR" dirty="0" smtClean="0"/>
          </a:p>
          <a:p>
            <a:pPr algn="just"/>
            <a:r>
              <a:rPr lang="pt-BR" dirty="0" smtClean="0"/>
              <a:t>Geralmente </a:t>
            </a:r>
            <a:r>
              <a:rPr lang="pt-BR" dirty="0" smtClean="0"/>
              <a:t>há três maneiras básicas com as quais as pessoas lidam com conflitos: </a:t>
            </a:r>
            <a:endParaRPr lang="pt-BR" dirty="0"/>
          </a:p>
        </p:txBody>
      </p:sp>
      <p:sp>
        <p:nvSpPr>
          <p:cNvPr id="11" name="Retângulo 10"/>
          <p:cNvSpPr/>
          <p:nvPr/>
        </p:nvSpPr>
        <p:spPr>
          <a:xfrm>
            <a:off x="509067" y="5881481"/>
            <a:ext cx="8474075" cy="369332"/>
          </a:xfrm>
          <a:prstGeom prst="rect">
            <a:avLst/>
          </a:prstGeom>
        </p:spPr>
        <p:txBody>
          <a:bodyPr wrap="square">
            <a:spAutoFit/>
          </a:bodyPr>
          <a:lstStyle/>
          <a:p>
            <a:r>
              <a:rPr lang="pt-BR" dirty="0" smtClean="0"/>
              <a:t>Ou uma combinação dos três, quase ao mesmo tempo, muitos gestores a fazem. </a:t>
            </a:r>
            <a:endParaRPr lang="pt-BR" dirty="0"/>
          </a:p>
        </p:txBody>
      </p:sp>
      <p:pic>
        <p:nvPicPr>
          <p:cNvPr id="74754" name="Picture 2"/>
          <p:cNvPicPr>
            <a:picLocks noChangeAspect="1" noChangeArrowheads="1"/>
          </p:cNvPicPr>
          <p:nvPr/>
        </p:nvPicPr>
        <p:blipFill>
          <a:blip r:embed="rId5"/>
          <a:srcRect/>
          <a:stretch>
            <a:fillRect/>
          </a:stretch>
        </p:blipFill>
        <p:spPr bwMode="auto">
          <a:xfrm>
            <a:off x="2236258" y="3112975"/>
            <a:ext cx="4075642" cy="27459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descr="tela-apresentacao.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 name="Retângulo 11"/>
          <p:cNvSpPr/>
          <p:nvPr/>
        </p:nvSpPr>
        <p:spPr>
          <a:xfrm>
            <a:off x="-11113" y="6534150"/>
            <a:ext cx="4148138" cy="369888"/>
          </a:xfrm>
          <a:prstGeom prst="rect">
            <a:avLst/>
          </a:prstGeom>
        </p:spPr>
        <p:txBody>
          <a:bodyPr wrap="none">
            <a:spAutoFit/>
          </a:bodyPr>
          <a:lstStyle/>
          <a:p>
            <a:pPr eaLnBrk="1" hangingPunct="1">
              <a:defRPr/>
            </a:pPr>
            <a:r>
              <a:rPr lang="pt-BR" b="1" dirty="0">
                <a:solidFill>
                  <a:schemeClr val="bg1"/>
                </a:solidFill>
                <a:effectLst>
                  <a:outerShdw blurRad="38100" dist="38100" dir="2700000" algn="tl">
                    <a:srgbClr val="000000">
                      <a:alpha val="43137"/>
                    </a:srgbClr>
                  </a:outerShdw>
                </a:effectLst>
                <a:cs typeface="Arial" charset="0"/>
              </a:rPr>
              <a:t>Adm. Eco. Msc. Luiz Cláudio Brites Lobato</a:t>
            </a:r>
          </a:p>
        </p:txBody>
      </p:sp>
      <p:sp>
        <p:nvSpPr>
          <p:cNvPr id="8" name="Retângulo 7"/>
          <p:cNvSpPr/>
          <p:nvPr/>
        </p:nvSpPr>
        <p:spPr>
          <a:xfrm>
            <a:off x="831850" y="1003300"/>
            <a:ext cx="3766159" cy="461665"/>
          </a:xfrm>
          <a:prstGeom prst="rect">
            <a:avLst/>
          </a:prstGeom>
        </p:spPr>
        <p:txBody>
          <a:bodyPr wrap="none">
            <a:spAutoFit/>
          </a:bodyPr>
          <a:lstStyle/>
          <a:p>
            <a:pPr eaLnBrk="1" hangingPunct="1">
              <a:defRPr/>
            </a:pPr>
            <a:r>
              <a:rPr lang="pt-BR" sz="2400" b="1" dirty="0" smtClean="0">
                <a:solidFill>
                  <a:srgbClr val="C00000"/>
                </a:solidFill>
                <a:effectLst>
                  <a:outerShdw blurRad="38100" dist="38100" dir="2700000" algn="tl">
                    <a:srgbClr val="000000">
                      <a:alpha val="43137"/>
                    </a:srgbClr>
                  </a:outerShdw>
                </a:effectLst>
              </a:rPr>
              <a:t>Os gestores e seus </a:t>
            </a:r>
            <a:r>
              <a:rPr lang="pt-BR" sz="2400" b="1" dirty="0" smtClean="0">
                <a:solidFill>
                  <a:srgbClr val="C00000"/>
                </a:solidFill>
                <a:effectLst>
                  <a:outerShdw blurRad="38100" dist="38100" dir="2700000" algn="tl">
                    <a:srgbClr val="000000">
                      <a:alpha val="43137"/>
                    </a:srgbClr>
                  </a:outerShdw>
                </a:effectLst>
              </a:rPr>
              <a:t>conflitos</a:t>
            </a:r>
            <a:r>
              <a:rPr lang="pt-BR" sz="2400" b="1" dirty="0" smtClean="0">
                <a:solidFill>
                  <a:srgbClr val="C00000"/>
                </a:solidFill>
                <a:effectLst>
                  <a:outerShdw blurRad="38100" dist="38100" dir="2700000" algn="tl">
                    <a:srgbClr val="000000">
                      <a:alpha val="43137"/>
                    </a:srgbClr>
                  </a:outerShdw>
                </a:effectLst>
              </a:rPr>
              <a:t>:</a:t>
            </a:r>
            <a:endParaRPr lang="pt-BR" sz="2400" b="1" dirty="0">
              <a:solidFill>
                <a:srgbClr val="C00000"/>
              </a:solidFill>
              <a:effectLst>
                <a:outerShdw blurRad="38100" dist="38100" dir="2700000" algn="tl">
                  <a:srgbClr val="000000">
                    <a:alpha val="43137"/>
                  </a:srgbClr>
                </a:outerShdw>
              </a:effectLst>
            </a:endParaRPr>
          </a:p>
        </p:txBody>
      </p:sp>
      <p:pic>
        <p:nvPicPr>
          <p:cNvPr id="36869" name="Picture 4" descr="http://clean-city69.ru/images/Check_mark.svg.png"/>
          <p:cNvPicPr>
            <a:picLocks noChangeAspect="1" noChangeArrowheads="1"/>
          </p:cNvPicPr>
          <p:nvPr/>
        </p:nvPicPr>
        <p:blipFill>
          <a:blip r:embed="rId3"/>
          <a:srcRect/>
          <a:stretch>
            <a:fillRect/>
          </a:stretch>
        </p:blipFill>
        <p:spPr bwMode="auto">
          <a:xfrm>
            <a:off x="288925" y="1023938"/>
            <a:ext cx="449263" cy="449262"/>
          </a:xfrm>
          <a:prstGeom prst="rect">
            <a:avLst/>
          </a:prstGeom>
          <a:noFill/>
          <a:ln w="9525">
            <a:noFill/>
            <a:miter lim="800000"/>
            <a:headEnd/>
            <a:tailEnd/>
          </a:ln>
        </p:spPr>
      </p:pic>
      <p:sp>
        <p:nvSpPr>
          <p:cNvPr id="10" name="Retângulo 12"/>
          <p:cNvSpPr>
            <a:spLocks noChangeArrowheads="1"/>
          </p:cNvSpPr>
          <p:nvPr/>
        </p:nvSpPr>
        <p:spPr bwMode="auto">
          <a:xfrm>
            <a:off x="47625" y="33338"/>
            <a:ext cx="6264275"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defRPr/>
            </a:pPr>
            <a:r>
              <a:rPr lang="pt-BR" b="1" dirty="0">
                <a:solidFill>
                  <a:schemeClr val="bg1"/>
                </a:solidFill>
                <a:effectLst>
                  <a:outerShdw blurRad="38100" dist="38100" dir="2700000" algn="tl">
                    <a:srgbClr val="000000">
                      <a:alpha val="43137"/>
                    </a:srgbClr>
                  </a:outerShdw>
                </a:effectLst>
                <a:latin typeface="+mj-lt"/>
              </a:rPr>
              <a:t>GESTÃO ESTRATÉGICA DE PESSOAS</a:t>
            </a:r>
          </a:p>
          <a:p>
            <a:pPr eaLnBrk="1" hangingPunct="1">
              <a:defRPr/>
            </a:pPr>
            <a:r>
              <a:rPr lang="pt-BR" b="1" dirty="0">
                <a:solidFill>
                  <a:schemeClr val="bg1"/>
                </a:solidFill>
                <a:effectLst>
                  <a:outerShdw blurRad="38100" dist="38100" dir="2700000" algn="tl">
                    <a:srgbClr val="000000">
                      <a:alpha val="43137"/>
                    </a:srgbClr>
                  </a:outerShdw>
                </a:effectLst>
                <a:latin typeface="+mj-lt"/>
              </a:rPr>
              <a:t>NPG 0020 - ADMINISTRAÇÃO DE CONFLITOS E NEGOCIAÇÃO</a:t>
            </a:r>
            <a:endParaRPr lang="pt-BR" altLang="pt-BR" b="1" dirty="0">
              <a:solidFill>
                <a:schemeClr val="bg1"/>
              </a:solidFill>
              <a:effectLst>
                <a:outerShdw blurRad="38100" dist="38100" dir="2700000" algn="tl">
                  <a:srgbClr val="000000">
                    <a:alpha val="43137"/>
                  </a:srgbClr>
                </a:outerShdw>
              </a:effectLst>
              <a:latin typeface="+mj-lt"/>
            </a:endParaRPr>
          </a:p>
        </p:txBody>
      </p:sp>
      <p:pic>
        <p:nvPicPr>
          <p:cNvPr id="36871" name="Picture 14" descr="Imagem relacionada"/>
          <p:cNvPicPr>
            <a:picLocks noChangeAspect="1" noChangeArrowheads="1"/>
          </p:cNvPicPr>
          <p:nvPr/>
        </p:nvPicPr>
        <p:blipFill>
          <a:blip r:embed="rId4"/>
          <a:srcRect/>
          <a:stretch>
            <a:fillRect/>
          </a:stretch>
        </p:blipFill>
        <p:spPr bwMode="auto">
          <a:xfrm>
            <a:off x="7645400" y="760413"/>
            <a:ext cx="1428750" cy="1069975"/>
          </a:xfrm>
          <a:prstGeom prst="rect">
            <a:avLst/>
          </a:prstGeom>
          <a:noFill/>
          <a:ln w="9525">
            <a:noFill/>
            <a:miter lim="800000"/>
            <a:headEnd/>
            <a:tailEnd/>
          </a:ln>
        </p:spPr>
      </p:pic>
      <p:sp>
        <p:nvSpPr>
          <p:cNvPr id="9" name="Retângulo 8"/>
          <p:cNvSpPr/>
          <p:nvPr/>
        </p:nvSpPr>
        <p:spPr>
          <a:xfrm>
            <a:off x="186267" y="1830388"/>
            <a:ext cx="8779933" cy="3970318"/>
          </a:xfrm>
          <a:prstGeom prst="rect">
            <a:avLst/>
          </a:prstGeom>
        </p:spPr>
        <p:txBody>
          <a:bodyPr wrap="square">
            <a:spAutoFit/>
          </a:bodyPr>
          <a:lstStyle/>
          <a:p>
            <a:pPr algn="just"/>
            <a:r>
              <a:rPr lang="pt-BR" dirty="0" smtClean="0"/>
              <a:t>BURBRIDGE (2007) cita um exemplo para ilustrar a figura. “Esta decisão é minha e estou seguindo as políticas da empresa, mas eu gostaria de entender por que eles estão propondo fazer as coisas dessa forma”. </a:t>
            </a:r>
            <a:endParaRPr lang="pt-BR" dirty="0" smtClean="0"/>
          </a:p>
          <a:p>
            <a:pPr algn="just"/>
            <a:endParaRPr lang="pt-BR" dirty="0" smtClean="0"/>
          </a:p>
          <a:p>
            <a:pPr algn="just"/>
            <a:r>
              <a:rPr lang="pt-BR" dirty="0" smtClean="0"/>
              <a:t>Na </a:t>
            </a:r>
            <a:r>
              <a:rPr lang="pt-BR" dirty="0" smtClean="0"/>
              <a:t>mesma frase, é citada a autoridade (poder) para tomar a decisão, fundamentada em normas da empresa (direito), e está expresso o desejo de entender o outro (interesses). </a:t>
            </a:r>
            <a:endParaRPr lang="pt-BR" dirty="0" smtClean="0"/>
          </a:p>
          <a:p>
            <a:pPr algn="just"/>
            <a:endParaRPr lang="pt-BR" dirty="0" smtClean="0"/>
          </a:p>
          <a:p>
            <a:pPr algn="just"/>
            <a:r>
              <a:rPr lang="pt-BR" dirty="0" smtClean="0"/>
              <a:t>Como </a:t>
            </a:r>
            <a:r>
              <a:rPr lang="pt-BR" dirty="0" smtClean="0"/>
              <a:t>podemos verificar, o negociador começa enfatizando interesses comuns ou até diferentes para minimizar a necessidade de focar os interesses opostos. Caso não aconteça a solução, o negociador poderá usar do poder, respaldando-se nas outras alternativas. </a:t>
            </a:r>
            <a:endParaRPr lang="pt-BR" dirty="0" smtClean="0"/>
          </a:p>
          <a:p>
            <a:pPr algn="just"/>
            <a:endParaRPr lang="pt-BR" dirty="0" smtClean="0"/>
          </a:p>
          <a:p>
            <a:pPr algn="just"/>
            <a:r>
              <a:rPr lang="pt-BR" dirty="0" smtClean="0"/>
              <a:t>Se </a:t>
            </a:r>
            <a:r>
              <a:rPr lang="pt-BR" dirty="0" smtClean="0"/>
              <a:t>ainda não resultar no que pretende, parte para o uso do direito, por exemplo, uma ação judicial (conflito externo) ou apelação para uma autoridade maior na organização (conflito interno). O gestor do conflito tem a opção de usar qualquer uma das três esferas. </a:t>
            </a:r>
            <a:endParaRPr lang="pt-B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descr="tela-apresentacao.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 name="Retângulo 11"/>
          <p:cNvSpPr/>
          <p:nvPr/>
        </p:nvSpPr>
        <p:spPr>
          <a:xfrm>
            <a:off x="-11113" y="6534150"/>
            <a:ext cx="4148138" cy="369888"/>
          </a:xfrm>
          <a:prstGeom prst="rect">
            <a:avLst/>
          </a:prstGeom>
        </p:spPr>
        <p:txBody>
          <a:bodyPr wrap="none">
            <a:spAutoFit/>
          </a:bodyPr>
          <a:lstStyle/>
          <a:p>
            <a:pPr eaLnBrk="1" hangingPunct="1">
              <a:defRPr/>
            </a:pPr>
            <a:r>
              <a:rPr lang="pt-BR" b="1" dirty="0">
                <a:solidFill>
                  <a:schemeClr val="bg1"/>
                </a:solidFill>
                <a:effectLst>
                  <a:outerShdw blurRad="38100" dist="38100" dir="2700000" algn="tl">
                    <a:srgbClr val="000000">
                      <a:alpha val="43137"/>
                    </a:srgbClr>
                  </a:outerShdw>
                </a:effectLst>
                <a:cs typeface="Arial" charset="0"/>
              </a:rPr>
              <a:t>Adm. Eco. Msc. Luiz Cláudio Brites Lobato</a:t>
            </a:r>
          </a:p>
        </p:txBody>
      </p:sp>
      <p:sp>
        <p:nvSpPr>
          <p:cNvPr id="8" name="Retângulo 7"/>
          <p:cNvSpPr/>
          <p:nvPr/>
        </p:nvSpPr>
        <p:spPr>
          <a:xfrm>
            <a:off x="831850" y="1003300"/>
            <a:ext cx="3766159" cy="461665"/>
          </a:xfrm>
          <a:prstGeom prst="rect">
            <a:avLst/>
          </a:prstGeom>
        </p:spPr>
        <p:txBody>
          <a:bodyPr wrap="none">
            <a:spAutoFit/>
          </a:bodyPr>
          <a:lstStyle/>
          <a:p>
            <a:pPr eaLnBrk="1" hangingPunct="1">
              <a:defRPr/>
            </a:pPr>
            <a:r>
              <a:rPr lang="pt-BR" sz="2400" b="1" dirty="0" smtClean="0">
                <a:solidFill>
                  <a:srgbClr val="C00000"/>
                </a:solidFill>
                <a:effectLst>
                  <a:outerShdw blurRad="38100" dist="38100" dir="2700000" algn="tl">
                    <a:srgbClr val="000000">
                      <a:alpha val="43137"/>
                    </a:srgbClr>
                  </a:outerShdw>
                </a:effectLst>
              </a:rPr>
              <a:t>Os gestores e seus </a:t>
            </a:r>
            <a:r>
              <a:rPr lang="pt-BR" sz="2400" b="1" dirty="0" smtClean="0">
                <a:solidFill>
                  <a:srgbClr val="C00000"/>
                </a:solidFill>
                <a:effectLst>
                  <a:outerShdw blurRad="38100" dist="38100" dir="2700000" algn="tl">
                    <a:srgbClr val="000000">
                      <a:alpha val="43137"/>
                    </a:srgbClr>
                  </a:outerShdw>
                </a:effectLst>
              </a:rPr>
              <a:t>conflitos</a:t>
            </a:r>
            <a:r>
              <a:rPr lang="pt-BR" sz="2400" b="1" dirty="0" smtClean="0">
                <a:solidFill>
                  <a:srgbClr val="C00000"/>
                </a:solidFill>
                <a:effectLst>
                  <a:outerShdw blurRad="38100" dist="38100" dir="2700000" algn="tl">
                    <a:srgbClr val="000000">
                      <a:alpha val="43137"/>
                    </a:srgbClr>
                  </a:outerShdw>
                </a:effectLst>
              </a:rPr>
              <a:t>:</a:t>
            </a:r>
            <a:endParaRPr lang="pt-BR" sz="2400" b="1" dirty="0">
              <a:solidFill>
                <a:srgbClr val="C00000"/>
              </a:solidFill>
              <a:effectLst>
                <a:outerShdw blurRad="38100" dist="38100" dir="2700000" algn="tl">
                  <a:srgbClr val="000000">
                    <a:alpha val="43137"/>
                  </a:srgbClr>
                </a:outerShdw>
              </a:effectLst>
            </a:endParaRPr>
          </a:p>
        </p:txBody>
      </p:sp>
      <p:pic>
        <p:nvPicPr>
          <p:cNvPr id="36869" name="Picture 4" descr="http://clean-city69.ru/images/Check_mark.svg.png"/>
          <p:cNvPicPr>
            <a:picLocks noChangeAspect="1" noChangeArrowheads="1"/>
          </p:cNvPicPr>
          <p:nvPr/>
        </p:nvPicPr>
        <p:blipFill>
          <a:blip r:embed="rId3"/>
          <a:srcRect/>
          <a:stretch>
            <a:fillRect/>
          </a:stretch>
        </p:blipFill>
        <p:spPr bwMode="auto">
          <a:xfrm>
            <a:off x="288925" y="1023938"/>
            <a:ext cx="449263" cy="449262"/>
          </a:xfrm>
          <a:prstGeom prst="rect">
            <a:avLst/>
          </a:prstGeom>
          <a:noFill/>
          <a:ln w="9525">
            <a:noFill/>
            <a:miter lim="800000"/>
            <a:headEnd/>
            <a:tailEnd/>
          </a:ln>
        </p:spPr>
      </p:pic>
      <p:sp>
        <p:nvSpPr>
          <p:cNvPr id="10" name="Retângulo 12"/>
          <p:cNvSpPr>
            <a:spLocks noChangeArrowheads="1"/>
          </p:cNvSpPr>
          <p:nvPr/>
        </p:nvSpPr>
        <p:spPr bwMode="auto">
          <a:xfrm>
            <a:off x="47625" y="33338"/>
            <a:ext cx="6264275"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defRPr/>
            </a:pPr>
            <a:r>
              <a:rPr lang="pt-BR" b="1" dirty="0">
                <a:solidFill>
                  <a:schemeClr val="bg1"/>
                </a:solidFill>
                <a:effectLst>
                  <a:outerShdw blurRad="38100" dist="38100" dir="2700000" algn="tl">
                    <a:srgbClr val="000000">
                      <a:alpha val="43137"/>
                    </a:srgbClr>
                  </a:outerShdw>
                </a:effectLst>
                <a:latin typeface="+mj-lt"/>
              </a:rPr>
              <a:t>GESTÃO ESTRATÉGICA DE PESSOAS</a:t>
            </a:r>
          </a:p>
          <a:p>
            <a:pPr eaLnBrk="1" hangingPunct="1">
              <a:defRPr/>
            </a:pPr>
            <a:r>
              <a:rPr lang="pt-BR" b="1" dirty="0">
                <a:solidFill>
                  <a:schemeClr val="bg1"/>
                </a:solidFill>
                <a:effectLst>
                  <a:outerShdw blurRad="38100" dist="38100" dir="2700000" algn="tl">
                    <a:srgbClr val="000000">
                      <a:alpha val="43137"/>
                    </a:srgbClr>
                  </a:outerShdw>
                </a:effectLst>
                <a:latin typeface="+mj-lt"/>
              </a:rPr>
              <a:t>NPG 0020 - ADMINISTRAÇÃO DE CONFLITOS E NEGOCIAÇÃO</a:t>
            </a:r>
            <a:endParaRPr lang="pt-BR" altLang="pt-BR" b="1" dirty="0">
              <a:solidFill>
                <a:schemeClr val="bg1"/>
              </a:solidFill>
              <a:effectLst>
                <a:outerShdw blurRad="38100" dist="38100" dir="2700000" algn="tl">
                  <a:srgbClr val="000000">
                    <a:alpha val="43137"/>
                  </a:srgbClr>
                </a:outerShdw>
              </a:effectLst>
              <a:latin typeface="+mj-lt"/>
            </a:endParaRPr>
          </a:p>
        </p:txBody>
      </p:sp>
      <p:pic>
        <p:nvPicPr>
          <p:cNvPr id="36871" name="Picture 14" descr="Imagem relacionada"/>
          <p:cNvPicPr>
            <a:picLocks noChangeAspect="1" noChangeArrowheads="1"/>
          </p:cNvPicPr>
          <p:nvPr/>
        </p:nvPicPr>
        <p:blipFill>
          <a:blip r:embed="rId4"/>
          <a:srcRect/>
          <a:stretch>
            <a:fillRect/>
          </a:stretch>
        </p:blipFill>
        <p:spPr bwMode="auto">
          <a:xfrm>
            <a:off x="7645400" y="760413"/>
            <a:ext cx="1428750" cy="1069975"/>
          </a:xfrm>
          <a:prstGeom prst="rect">
            <a:avLst/>
          </a:prstGeom>
          <a:noFill/>
          <a:ln w="9525">
            <a:noFill/>
            <a:miter lim="800000"/>
            <a:headEnd/>
            <a:tailEnd/>
          </a:ln>
        </p:spPr>
      </p:pic>
      <p:sp>
        <p:nvSpPr>
          <p:cNvPr id="9" name="Retângulo 8"/>
          <p:cNvSpPr/>
          <p:nvPr/>
        </p:nvSpPr>
        <p:spPr>
          <a:xfrm>
            <a:off x="47625" y="1760148"/>
            <a:ext cx="9026525" cy="3139321"/>
          </a:xfrm>
          <a:prstGeom prst="rect">
            <a:avLst/>
          </a:prstGeom>
        </p:spPr>
        <p:txBody>
          <a:bodyPr wrap="square">
            <a:spAutoFit/>
          </a:bodyPr>
          <a:lstStyle/>
          <a:p>
            <a:pPr algn="just"/>
            <a:r>
              <a:rPr lang="pt-BR" dirty="0" smtClean="0"/>
              <a:t>Os conflitos mal gerenciados é que são os maiores causadores de prejuízos desnecessários em quase todos os ambientes de conflito. </a:t>
            </a:r>
            <a:endParaRPr lang="pt-BR" dirty="0" smtClean="0"/>
          </a:p>
          <a:p>
            <a:pPr algn="just"/>
            <a:endParaRPr lang="pt-BR" dirty="0" smtClean="0"/>
          </a:p>
          <a:p>
            <a:pPr algn="just"/>
            <a:r>
              <a:rPr lang="pt-BR" dirty="0" smtClean="0"/>
              <a:t>Às </a:t>
            </a:r>
            <a:r>
              <a:rPr lang="pt-BR" dirty="0" smtClean="0"/>
              <a:t>vezes temos os conflitos produtivos, que são aqueles que promovem mudanças positivas praticamente para todos envolvidos. </a:t>
            </a:r>
            <a:endParaRPr lang="pt-BR" dirty="0" smtClean="0"/>
          </a:p>
          <a:p>
            <a:pPr algn="just"/>
            <a:endParaRPr lang="pt-BR" dirty="0" smtClean="0"/>
          </a:p>
          <a:p>
            <a:pPr algn="just"/>
            <a:r>
              <a:rPr lang="pt-BR" dirty="0" smtClean="0"/>
              <a:t>E </a:t>
            </a:r>
            <a:r>
              <a:rPr lang="pt-BR" dirty="0" smtClean="0"/>
              <a:t>temos os conflitos não produtivos (ou contraprodutivos), também chamados, às vezes, de disfuncionais que são aqueles que destroem valor, impedem colaboração e proporcionam prejuízos significantes. </a:t>
            </a:r>
            <a:endParaRPr lang="pt-BR" dirty="0" smtClean="0"/>
          </a:p>
          <a:p>
            <a:pPr algn="just"/>
            <a:endParaRPr lang="pt-BR" dirty="0" smtClean="0"/>
          </a:p>
          <a:p>
            <a:pPr algn="just"/>
            <a:r>
              <a:rPr lang="pt-BR" dirty="0" smtClean="0"/>
              <a:t>Estes </a:t>
            </a:r>
            <a:r>
              <a:rPr lang="pt-BR" dirty="0" smtClean="0"/>
              <a:t>se classificam em três categorias, a saber: </a:t>
            </a:r>
            <a:endParaRPr lang="pt-BR" dirty="0"/>
          </a:p>
        </p:txBody>
      </p:sp>
      <p:sp>
        <p:nvSpPr>
          <p:cNvPr id="11" name="Retângulo 10"/>
          <p:cNvSpPr/>
          <p:nvPr/>
        </p:nvSpPr>
        <p:spPr>
          <a:xfrm>
            <a:off x="541866" y="4899469"/>
            <a:ext cx="8532283" cy="923330"/>
          </a:xfrm>
          <a:prstGeom prst="rect">
            <a:avLst/>
          </a:prstGeom>
        </p:spPr>
        <p:txBody>
          <a:bodyPr wrap="square">
            <a:spAutoFit/>
          </a:bodyPr>
          <a:lstStyle/>
          <a:p>
            <a:pPr algn="just"/>
            <a:endParaRPr lang="pt-BR" dirty="0" smtClean="0"/>
          </a:p>
          <a:p>
            <a:pPr algn="just"/>
            <a:r>
              <a:rPr lang="pt-BR" dirty="0" smtClean="0"/>
              <a:t>1. Conflitos formais, cuja resolução normalmente envolve apoio de um profissional: envolve negociações estratégicas, litígio, arbitragem ou mediação empresarial.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descr="tela-apresentacao.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 name="Retângulo 11"/>
          <p:cNvSpPr/>
          <p:nvPr/>
        </p:nvSpPr>
        <p:spPr>
          <a:xfrm>
            <a:off x="-11113" y="6534150"/>
            <a:ext cx="4148138" cy="369888"/>
          </a:xfrm>
          <a:prstGeom prst="rect">
            <a:avLst/>
          </a:prstGeom>
        </p:spPr>
        <p:txBody>
          <a:bodyPr wrap="none">
            <a:spAutoFit/>
          </a:bodyPr>
          <a:lstStyle/>
          <a:p>
            <a:pPr eaLnBrk="1" hangingPunct="1">
              <a:defRPr/>
            </a:pPr>
            <a:r>
              <a:rPr lang="pt-BR" b="1" dirty="0">
                <a:solidFill>
                  <a:schemeClr val="bg1"/>
                </a:solidFill>
                <a:effectLst>
                  <a:outerShdw blurRad="38100" dist="38100" dir="2700000" algn="tl">
                    <a:srgbClr val="000000">
                      <a:alpha val="43137"/>
                    </a:srgbClr>
                  </a:outerShdw>
                </a:effectLst>
                <a:cs typeface="Arial" charset="0"/>
              </a:rPr>
              <a:t>Adm. Eco. Msc. Luiz Cláudio Brites Lobato</a:t>
            </a:r>
          </a:p>
        </p:txBody>
      </p:sp>
      <p:sp>
        <p:nvSpPr>
          <p:cNvPr id="8" name="Retângulo 7"/>
          <p:cNvSpPr/>
          <p:nvPr/>
        </p:nvSpPr>
        <p:spPr>
          <a:xfrm>
            <a:off x="831850" y="1003300"/>
            <a:ext cx="3766159" cy="461665"/>
          </a:xfrm>
          <a:prstGeom prst="rect">
            <a:avLst/>
          </a:prstGeom>
        </p:spPr>
        <p:txBody>
          <a:bodyPr wrap="none">
            <a:spAutoFit/>
          </a:bodyPr>
          <a:lstStyle/>
          <a:p>
            <a:pPr eaLnBrk="1" hangingPunct="1">
              <a:defRPr/>
            </a:pPr>
            <a:r>
              <a:rPr lang="pt-BR" sz="2400" b="1" dirty="0" smtClean="0">
                <a:solidFill>
                  <a:srgbClr val="C00000"/>
                </a:solidFill>
                <a:effectLst>
                  <a:outerShdw blurRad="38100" dist="38100" dir="2700000" algn="tl">
                    <a:srgbClr val="000000">
                      <a:alpha val="43137"/>
                    </a:srgbClr>
                  </a:outerShdw>
                </a:effectLst>
              </a:rPr>
              <a:t>Os gestores e seus </a:t>
            </a:r>
            <a:r>
              <a:rPr lang="pt-BR" sz="2400" b="1" dirty="0" smtClean="0">
                <a:solidFill>
                  <a:srgbClr val="C00000"/>
                </a:solidFill>
                <a:effectLst>
                  <a:outerShdw blurRad="38100" dist="38100" dir="2700000" algn="tl">
                    <a:srgbClr val="000000">
                      <a:alpha val="43137"/>
                    </a:srgbClr>
                  </a:outerShdw>
                </a:effectLst>
              </a:rPr>
              <a:t>conflitos</a:t>
            </a:r>
            <a:r>
              <a:rPr lang="pt-BR" sz="2400" b="1" dirty="0" smtClean="0">
                <a:solidFill>
                  <a:srgbClr val="C00000"/>
                </a:solidFill>
                <a:effectLst>
                  <a:outerShdw blurRad="38100" dist="38100" dir="2700000" algn="tl">
                    <a:srgbClr val="000000">
                      <a:alpha val="43137"/>
                    </a:srgbClr>
                  </a:outerShdw>
                </a:effectLst>
              </a:rPr>
              <a:t>:</a:t>
            </a:r>
            <a:endParaRPr lang="pt-BR" sz="2400" b="1" dirty="0">
              <a:solidFill>
                <a:srgbClr val="C00000"/>
              </a:solidFill>
              <a:effectLst>
                <a:outerShdw blurRad="38100" dist="38100" dir="2700000" algn="tl">
                  <a:srgbClr val="000000">
                    <a:alpha val="43137"/>
                  </a:srgbClr>
                </a:outerShdw>
              </a:effectLst>
            </a:endParaRPr>
          </a:p>
        </p:txBody>
      </p:sp>
      <p:pic>
        <p:nvPicPr>
          <p:cNvPr id="36869" name="Picture 4" descr="http://clean-city69.ru/images/Check_mark.svg.png"/>
          <p:cNvPicPr>
            <a:picLocks noChangeAspect="1" noChangeArrowheads="1"/>
          </p:cNvPicPr>
          <p:nvPr/>
        </p:nvPicPr>
        <p:blipFill>
          <a:blip r:embed="rId3"/>
          <a:srcRect/>
          <a:stretch>
            <a:fillRect/>
          </a:stretch>
        </p:blipFill>
        <p:spPr bwMode="auto">
          <a:xfrm>
            <a:off x="288925" y="1023938"/>
            <a:ext cx="449263" cy="449262"/>
          </a:xfrm>
          <a:prstGeom prst="rect">
            <a:avLst/>
          </a:prstGeom>
          <a:noFill/>
          <a:ln w="9525">
            <a:noFill/>
            <a:miter lim="800000"/>
            <a:headEnd/>
            <a:tailEnd/>
          </a:ln>
        </p:spPr>
      </p:pic>
      <p:sp>
        <p:nvSpPr>
          <p:cNvPr id="10" name="Retângulo 12"/>
          <p:cNvSpPr>
            <a:spLocks noChangeArrowheads="1"/>
          </p:cNvSpPr>
          <p:nvPr/>
        </p:nvSpPr>
        <p:spPr bwMode="auto">
          <a:xfrm>
            <a:off x="47625" y="33338"/>
            <a:ext cx="6264275"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defRPr/>
            </a:pPr>
            <a:r>
              <a:rPr lang="pt-BR" b="1" dirty="0">
                <a:solidFill>
                  <a:schemeClr val="bg1"/>
                </a:solidFill>
                <a:effectLst>
                  <a:outerShdw blurRad="38100" dist="38100" dir="2700000" algn="tl">
                    <a:srgbClr val="000000">
                      <a:alpha val="43137"/>
                    </a:srgbClr>
                  </a:outerShdw>
                </a:effectLst>
                <a:latin typeface="+mj-lt"/>
              </a:rPr>
              <a:t>GESTÃO ESTRATÉGICA DE PESSOAS</a:t>
            </a:r>
          </a:p>
          <a:p>
            <a:pPr eaLnBrk="1" hangingPunct="1">
              <a:defRPr/>
            </a:pPr>
            <a:r>
              <a:rPr lang="pt-BR" b="1" dirty="0">
                <a:solidFill>
                  <a:schemeClr val="bg1"/>
                </a:solidFill>
                <a:effectLst>
                  <a:outerShdw blurRad="38100" dist="38100" dir="2700000" algn="tl">
                    <a:srgbClr val="000000">
                      <a:alpha val="43137"/>
                    </a:srgbClr>
                  </a:outerShdw>
                </a:effectLst>
                <a:latin typeface="+mj-lt"/>
              </a:rPr>
              <a:t>NPG 0020 - ADMINISTRAÇÃO DE CONFLITOS E NEGOCIAÇÃO</a:t>
            </a:r>
            <a:endParaRPr lang="pt-BR" altLang="pt-BR" b="1" dirty="0">
              <a:solidFill>
                <a:schemeClr val="bg1"/>
              </a:solidFill>
              <a:effectLst>
                <a:outerShdw blurRad="38100" dist="38100" dir="2700000" algn="tl">
                  <a:srgbClr val="000000">
                    <a:alpha val="43137"/>
                  </a:srgbClr>
                </a:outerShdw>
              </a:effectLst>
              <a:latin typeface="+mj-lt"/>
            </a:endParaRPr>
          </a:p>
        </p:txBody>
      </p:sp>
      <p:pic>
        <p:nvPicPr>
          <p:cNvPr id="36871" name="Picture 14" descr="Imagem relacionada"/>
          <p:cNvPicPr>
            <a:picLocks noChangeAspect="1" noChangeArrowheads="1"/>
          </p:cNvPicPr>
          <p:nvPr/>
        </p:nvPicPr>
        <p:blipFill>
          <a:blip r:embed="rId4"/>
          <a:srcRect/>
          <a:stretch>
            <a:fillRect/>
          </a:stretch>
        </p:blipFill>
        <p:spPr bwMode="auto">
          <a:xfrm>
            <a:off x="7645400" y="760413"/>
            <a:ext cx="1428750" cy="1069975"/>
          </a:xfrm>
          <a:prstGeom prst="rect">
            <a:avLst/>
          </a:prstGeom>
          <a:noFill/>
          <a:ln w="9525">
            <a:noFill/>
            <a:miter lim="800000"/>
            <a:headEnd/>
            <a:tailEnd/>
          </a:ln>
        </p:spPr>
      </p:pic>
      <p:sp>
        <p:nvSpPr>
          <p:cNvPr id="11" name="Retângulo 10"/>
          <p:cNvSpPr/>
          <p:nvPr/>
        </p:nvSpPr>
        <p:spPr>
          <a:xfrm>
            <a:off x="584200" y="1321026"/>
            <a:ext cx="8229600" cy="3416320"/>
          </a:xfrm>
          <a:prstGeom prst="rect">
            <a:avLst/>
          </a:prstGeom>
        </p:spPr>
        <p:txBody>
          <a:bodyPr wrap="square">
            <a:spAutoFit/>
          </a:bodyPr>
          <a:lstStyle/>
          <a:p>
            <a:endParaRPr lang="pt-BR" dirty="0" smtClean="0"/>
          </a:p>
          <a:p>
            <a:endParaRPr lang="pt-BR" dirty="0" smtClean="0"/>
          </a:p>
          <a:p>
            <a:pPr algn="just"/>
            <a:r>
              <a:rPr lang="pt-BR" dirty="0" smtClean="0"/>
              <a:t>2. Conflitos informais, que normalmente podem ser resolvidos pelo gestor: mas necessitam de atenção e cuidado do gestor. Podem ser usadas ferramentas de apoio como, por exemplo, desde políticas de empresa até o uso de coaching e capacitação de equipe em diálogo e mediação. </a:t>
            </a:r>
          </a:p>
          <a:p>
            <a:endParaRPr lang="pt-BR" dirty="0" smtClean="0"/>
          </a:p>
          <a:p>
            <a:pPr algn="just"/>
            <a:r>
              <a:rPr lang="pt-BR" dirty="0" smtClean="0"/>
              <a:t>3. Conflitos que não precisam ser gerenciados: geralmente são os conflitos do dia a dia, que se ajustam sozinhos e não são relevantes para o gestor. Por exemplo, um conflito entre pessoas que não influenciam os interesses da empresa ou os conflitos do dia a dia </a:t>
            </a:r>
            <a:r>
              <a:rPr lang="pt-BR" dirty="0" smtClean="0"/>
              <a:t>de pouco </a:t>
            </a:r>
            <a:r>
              <a:rPr lang="pt-BR" dirty="0" smtClean="0"/>
              <a:t>impacto, podendo ser resolvido pelas próprias pessoas envolvidas. </a:t>
            </a:r>
          </a:p>
        </p:txBody>
      </p:sp>
      <p:sp>
        <p:nvSpPr>
          <p:cNvPr id="13" name="Retângulo 12"/>
          <p:cNvSpPr/>
          <p:nvPr/>
        </p:nvSpPr>
        <p:spPr>
          <a:xfrm>
            <a:off x="288924" y="4771072"/>
            <a:ext cx="8785225" cy="1477328"/>
          </a:xfrm>
          <a:prstGeom prst="rect">
            <a:avLst/>
          </a:prstGeom>
        </p:spPr>
        <p:txBody>
          <a:bodyPr wrap="square">
            <a:spAutoFit/>
          </a:bodyPr>
          <a:lstStyle/>
          <a:p>
            <a:pPr algn="just"/>
            <a:r>
              <a:rPr lang="pt-BR" dirty="0" smtClean="0"/>
              <a:t>Na maioria das vezes o conflito está na categoria (3), o que é irrelevante. Mas deve-se observar se ele não é constante, pois poderá ocasionar tensões que não percebemos (ocultas) que em um determinado momento poderá explodir. É importante a cultura do feedback pelo gestor para amenizar, identificar e corrigir possíveis falhas de comunicação que poderão ocasionar conflitos. </a:t>
            </a:r>
            <a:endParaRPr lang="pt-B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descr="tela-apresentacao.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 name="Retângulo 11"/>
          <p:cNvSpPr/>
          <p:nvPr/>
        </p:nvSpPr>
        <p:spPr>
          <a:xfrm>
            <a:off x="-11113" y="6534150"/>
            <a:ext cx="4148138" cy="369888"/>
          </a:xfrm>
          <a:prstGeom prst="rect">
            <a:avLst/>
          </a:prstGeom>
        </p:spPr>
        <p:txBody>
          <a:bodyPr wrap="none">
            <a:spAutoFit/>
          </a:bodyPr>
          <a:lstStyle/>
          <a:p>
            <a:pPr eaLnBrk="1" hangingPunct="1">
              <a:defRPr/>
            </a:pPr>
            <a:r>
              <a:rPr lang="pt-BR" b="1" dirty="0">
                <a:solidFill>
                  <a:schemeClr val="bg1"/>
                </a:solidFill>
                <a:effectLst>
                  <a:outerShdw blurRad="38100" dist="38100" dir="2700000" algn="tl">
                    <a:srgbClr val="000000">
                      <a:alpha val="43137"/>
                    </a:srgbClr>
                  </a:outerShdw>
                </a:effectLst>
                <a:cs typeface="Arial" charset="0"/>
              </a:rPr>
              <a:t>Adm. Eco. Msc. Luiz Cláudio Brites Lobato</a:t>
            </a:r>
          </a:p>
        </p:txBody>
      </p:sp>
      <p:sp>
        <p:nvSpPr>
          <p:cNvPr id="8" name="Retângulo 7"/>
          <p:cNvSpPr/>
          <p:nvPr/>
        </p:nvSpPr>
        <p:spPr>
          <a:xfrm>
            <a:off x="831850" y="1003300"/>
            <a:ext cx="3766159" cy="461665"/>
          </a:xfrm>
          <a:prstGeom prst="rect">
            <a:avLst/>
          </a:prstGeom>
        </p:spPr>
        <p:txBody>
          <a:bodyPr wrap="none">
            <a:spAutoFit/>
          </a:bodyPr>
          <a:lstStyle/>
          <a:p>
            <a:pPr eaLnBrk="1" hangingPunct="1">
              <a:defRPr/>
            </a:pPr>
            <a:r>
              <a:rPr lang="pt-BR" sz="2400" b="1" dirty="0" smtClean="0">
                <a:solidFill>
                  <a:srgbClr val="C00000"/>
                </a:solidFill>
                <a:effectLst>
                  <a:outerShdw blurRad="38100" dist="38100" dir="2700000" algn="tl">
                    <a:srgbClr val="000000">
                      <a:alpha val="43137"/>
                    </a:srgbClr>
                  </a:outerShdw>
                </a:effectLst>
              </a:rPr>
              <a:t>Os gestores e seus </a:t>
            </a:r>
            <a:r>
              <a:rPr lang="pt-BR" sz="2400" b="1" dirty="0" smtClean="0">
                <a:solidFill>
                  <a:srgbClr val="C00000"/>
                </a:solidFill>
                <a:effectLst>
                  <a:outerShdw blurRad="38100" dist="38100" dir="2700000" algn="tl">
                    <a:srgbClr val="000000">
                      <a:alpha val="43137"/>
                    </a:srgbClr>
                  </a:outerShdw>
                </a:effectLst>
              </a:rPr>
              <a:t>conflitos</a:t>
            </a:r>
            <a:r>
              <a:rPr lang="pt-BR" sz="2400" b="1" dirty="0" smtClean="0">
                <a:solidFill>
                  <a:srgbClr val="C00000"/>
                </a:solidFill>
                <a:effectLst>
                  <a:outerShdw blurRad="38100" dist="38100" dir="2700000" algn="tl">
                    <a:srgbClr val="000000">
                      <a:alpha val="43137"/>
                    </a:srgbClr>
                  </a:outerShdw>
                </a:effectLst>
              </a:rPr>
              <a:t>:</a:t>
            </a:r>
            <a:endParaRPr lang="pt-BR" sz="2400" b="1" dirty="0">
              <a:solidFill>
                <a:srgbClr val="C00000"/>
              </a:solidFill>
              <a:effectLst>
                <a:outerShdw blurRad="38100" dist="38100" dir="2700000" algn="tl">
                  <a:srgbClr val="000000">
                    <a:alpha val="43137"/>
                  </a:srgbClr>
                </a:outerShdw>
              </a:effectLst>
            </a:endParaRPr>
          </a:p>
        </p:txBody>
      </p:sp>
      <p:pic>
        <p:nvPicPr>
          <p:cNvPr id="36869" name="Picture 4" descr="http://clean-city69.ru/images/Check_mark.svg.png"/>
          <p:cNvPicPr>
            <a:picLocks noChangeAspect="1" noChangeArrowheads="1"/>
          </p:cNvPicPr>
          <p:nvPr/>
        </p:nvPicPr>
        <p:blipFill>
          <a:blip r:embed="rId3"/>
          <a:srcRect/>
          <a:stretch>
            <a:fillRect/>
          </a:stretch>
        </p:blipFill>
        <p:spPr bwMode="auto">
          <a:xfrm>
            <a:off x="288925" y="1023938"/>
            <a:ext cx="449263" cy="449262"/>
          </a:xfrm>
          <a:prstGeom prst="rect">
            <a:avLst/>
          </a:prstGeom>
          <a:noFill/>
          <a:ln w="9525">
            <a:noFill/>
            <a:miter lim="800000"/>
            <a:headEnd/>
            <a:tailEnd/>
          </a:ln>
        </p:spPr>
      </p:pic>
      <p:sp>
        <p:nvSpPr>
          <p:cNvPr id="10" name="Retângulo 12"/>
          <p:cNvSpPr>
            <a:spLocks noChangeArrowheads="1"/>
          </p:cNvSpPr>
          <p:nvPr/>
        </p:nvSpPr>
        <p:spPr bwMode="auto">
          <a:xfrm>
            <a:off x="47625" y="33338"/>
            <a:ext cx="6264275"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defRPr/>
            </a:pPr>
            <a:r>
              <a:rPr lang="pt-BR" b="1" dirty="0">
                <a:solidFill>
                  <a:schemeClr val="bg1"/>
                </a:solidFill>
                <a:effectLst>
                  <a:outerShdw blurRad="38100" dist="38100" dir="2700000" algn="tl">
                    <a:srgbClr val="000000">
                      <a:alpha val="43137"/>
                    </a:srgbClr>
                  </a:outerShdw>
                </a:effectLst>
                <a:latin typeface="+mj-lt"/>
              </a:rPr>
              <a:t>GESTÃO ESTRATÉGICA DE PESSOAS</a:t>
            </a:r>
          </a:p>
          <a:p>
            <a:pPr eaLnBrk="1" hangingPunct="1">
              <a:defRPr/>
            </a:pPr>
            <a:r>
              <a:rPr lang="pt-BR" b="1" dirty="0">
                <a:solidFill>
                  <a:schemeClr val="bg1"/>
                </a:solidFill>
                <a:effectLst>
                  <a:outerShdw blurRad="38100" dist="38100" dir="2700000" algn="tl">
                    <a:srgbClr val="000000">
                      <a:alpha val="43137"/>
                    </a:srgbClr>
                  </a:outerShdw>
                </a:effectLst>
                <a:latin typeface="+mj-lt"/>
              </a:rPr>
              <a:t>NPG 0020 - ADMINISTRAÇÃO DE CONFLITOS E NEGOCIAÇÃO</a:t>
            </a:r>
            <a:endParaRPr lang="pt-BR" altLang="pt-BR" b="1" dirty="0">
              <a:solidFill>
                <a:schemeClr val="bg1"/>
              </a:solidFill>
              <a:effectLst>
                <a:outerShdw blurRad="38100" dist="38100" dir="2700000" algn="tl">
                  <a:srgbClr val="000000">
                    <a:alpha val="43137"/>
                  </a:srgbClr>
                </a:outerShdw>
              </a:effectLst>
              <a:latin typeface="+mj-lt"/>
            </a:endParaRPr>
          </a:p>
        </p:txBody>
      </p:sp>
      <p:pic>
        <p:nvPicPr>
          <p:cNvPr id="36871" name="Picture 14" descr="Imagem relacionada"/>
          <p:cNvPicPr>
            <a:picLocks noChangeAspect="1" noChangeArrowheads="1"/>
          </p:cNvPicPr>
          <p:nvPr/>
        </p:nvPicPr>
        <p:blipFill>
          <a:blip r:embed="rId4"/>
          <a:srcRect/>
          <a:stretch>
            <a:fillRect/>
          </a:stretch>
        </p:blipFill>
        <p:spPr bwMode="auto">
          <a:xfrm>
            <a:off x="7645400" y="760413"/>
            <a:ext cx="1428750" cy="1069975"/>
          </a:xfrm>
          <a:prstGeom prst="rect">
            <a:avLst/>
          </a:prstGeom>
          <a:noFill/>
          <a:ln w="9525">
            <a:noFill/>
            <a:miter lim="800000"/>
            <a:headEnd/>
            <a:tailEnd/>
          </a:ln>
        </p:spPr>
      </p:pic>
      <p:sp>
        <p:nvSpPr>
          <p:cNvPr id="14" name="Retângulo 13"/>
          <p:cNvSpPr/>
          <p:nvPr/>
        </p:nvSpPr>
        <p:spPr>
          <a:xfrm>
            <a:off x="551392" y="3483348"/>
            <a:ext cx="4572000" cy="2585323"/>
          </a:xfrm>
          <a:prstGeom prst="rect">
            <a:avLst/>
          </a:prstGeom>
        </p:spPr>
        <p:txBody>
          <a:bodyPr>
            <a:spAutoFit/>
          </a:bodyPr>
          <a:lstStyle/>
          <a:p>
            <a:r>
              <a:rPr lang="pt-BR" b="1" dirty="0" smtClean="0"/>
              <a:t>CONFLITO 	</a:t>
            </a:r>
          </a:p>
          <a:p>
            <a:pPr>
              <a:lnSpc>
                <a:spcPct val="150000"/>
              </a:lnSpc>
            </a:pPr>
            <a:r>
              <a:rPr lang="pt-BR" dirty="0" smtClean="0"/>
              <a:t>	</a:t>
            </a:r>
            <a:r>
              <a:rPr lang="pt-BR" sz="2400" b="1" dirty="0" smtClean="0">
                <a:effectLst>
                  <a:outerShdw blurRad="38100" dist="38100" dir="2700000" algn="tl">
                    <a:srgbClr val="000000">
                      <a:alpha val="43137"/>
                    </a:srgbClr>
                  </a:outerShdw>
                </a:effectLst>
              </a:rPr>
              <a:t>Poder </a:t>
            </a:r>
            <a:r>
              <a:rPr lang="pt-BR" sz="2400" b="1" dirty="0" smtClean="0">
                <a:effectLst>
                  <a:outerShdw blurRad="38100" dist="38100" dir="2700000" algn="tl">
                    <a:srgbClr val="000000">
                      <a:alpha val="43137"/>
                    </a:srgbClr>
                  </a:outerShdw>
                </a:effectLst>
              </a:rPr>
              <a:t>	</a:t>
            </a:r>
          </a:p>
          <a:p>
            <a:pPr>
              <a:lnSpc>
                <a:spcPct val="150000"/>
              </a:lnSpc>
            </a:pPr>
            <a:r>
              <a:rPr lang="pt-BR" sz="2400" b="1" dirty="0" smtClean="0">
                <a:effectLst>
                  <a:outerShdw blurRad="38100" dist="38100" dir="2700000" algn="tl">
                    <a:srgbClr val="000000">
                      <a:alpha val="43137"/>
                    </a:srgbClr>
                  </a:outerShdw>
                </a:effectLst>
              </a:rPr>
              <a:t>	Litígio </a:t>
            </a:r>
            <a:r>
              <a:rPr lang="pt-BR" sz="2400" b="1" dirty="0" smtClean="0">
                <a:effectLst>
                  <a:outerShdw blurRad="38100" dist="38100" dir="2700000" algn="tl">
                    <a:srgbClr val="000000">
                      <a:alpha val="43137"/>
                    </a:srgbClr>
                  </a:outerShdw>
                </a:effectLst>
              </a:rPr>
              <a:t>	</a:t>
            </a:r>
          </a:p>
          <a:p>
            <a:pPr>
              <a:lnSpc>
                <a:spcPct val="150000"/>
              </a:lnSpc>
            </a:pPr>
            <a:r>
              <a:rPr lang="pt-BR" sz="2400" b="1" dirty="0" smtClean="0">
                <a:effectLst>
                  <a:outerShdw blurRad="38100" dist="38100" dir="2700000" algn="tl">
                    <a:srgbClr val="000000">
                      <a:alpha val="43137"/>
                    </a:srgbClr>
                  </a:outerShdw>
                </a:effectLst>
              </a:rPr>
              <a:t>	Arbitragem </a:t>
            </a:r>
            <a:r>
              <a:rPr lang="pt-BR" sz="2400" b="1" dirty="0" smtClean="0">
                <a:effectLst>
                  <a:outerShdw blurRad="38100" dist="38100" dir="2700000" algn="tl">
                    <a:srgbClr val="000000">
                      <a:alpha val="43137"/>
                    </a:srgbClr>
                  </a:outerShdw>
                </a:effectLst>
              </a:rPr>
              <a:t>	</a:t>
            </a:r>
          </a:p>
          <a:p>
            <a:pPr>
              <a:lnSpc>
                <a:spcPct val="150000"/>
              </a:lnSpc>
            </a:pPr>
            <a:r>
              <a:rPr lang="pt-BR" sz="2400" b="1" dirty="0" smtClean="0">
                <a:effectLst>
                  <a:outerShdw blurRad="38100" dist="38100" dir="2700000" algn="tl">
                    <a:srgbClr val="000000">
                      <a:alpha val="43137"/>
                    </a:srgbClr>
                  </a:outerShdw>
                </a:effectLst>
              </a:rPr>
              <a:t>	Ouvidoria </a:t>
            </a:r>
            <a:r>
              <a:rPr lang="pt-BR" sz="2400" b="1" dirty="0" smtClean="0">
                <a:effectLst>
                  <a:outerShdw blurRad="38100" dist="38100" dir="2700000" algn="tl">
                    <a:srgbClr val="000000">
                      <a:alpha val="43137"/>
                    </a:srgbClr>
                  </a:outerShdw>
                </a:effectLst>
              </a:rPr>
              <a:t>	</a:t>
            </a:r>
          </a:p>
        </p:txBody>
      </p:sp>
      <p:sp>
        <p:nvSpPr>
          <p:cNvPr id="15" name="Retângulo 14"/>
          <p:cNvSpPr/>
          <p:nvPr/>
        </p:nvSpPr>
        <p:spPr>
          <a:xfrm>
            <a:off x="2125133" y="1796520"/>
            <a:ext cx="6949016" cy="1200329"/>
          </a:xfrm>
          <a:prstGeom prst="rect">
            <a:avLst/>
          </a:prstGeom>
        </p:spPr>
        <p:txBody>
          <a:bodyPr wrap="square">
            <a:spAutoFit/>
          </a:bodyPr>
          <a:lstStyle/>
          <a:p>
            <a:pPr algn="just"/>
            <a:r>
              <a:rPr lang="pt-BR" dirty="0" smtClean="0"/>
              <a:t>Sabemos que nem todo conflito é igual e por isso é importante que o gestor tenha conhecimento da funcionalidade de todas as ferramentas para que possa adequar a melhor em cada conflito se necessário. </a:t>
            </a:r>
            <a:endParaRPr lang="pt-BR" dirty="0" smtClean="0"/>
          </a:p>
          <a:p>
            <a:pPr algn="just"/>
            <a:endParaRPr lang="pt-BR" dirty="0" smtClean="0"/>
          </a:p>
        </p:txBody>
      </p:sp>
      <p:sp>
        <p:nvSpPr>
          <p:cNvPr id="16" name="Retângulo 15"/>
          <p:cNvSpPr/>
          <p:nvPr/>
        </p:nvSpPr>
        <p:spPr>
          <a:xfrm>
            <a:off x="3407403" y="3784613"/>
            <a:ext cx="4572000" cy="2308324"/>
          </a:xfrm>
          <a:prstGeom prst="rect">
            <a:avLst/>
          </a:prstGeom>
        </p:spPr>
        <p:txBody>
          <a:bodyPr>
            <a:spAutoFit/>
          </a:bodyPr>
          <a:lstStyle/>
          <a:p>
            <a:pPr>
              <a:lnSpc>
                <a:spcPct val="150000"/>
              </a:lnSpc>
            </a:pPr>
            <a:r>
              <a:rPr lang="pt-BR" sz="2400" b="1" dirty="0" smtClean="0">
                <a:effectLst>
                  <a:outerShdw blurRad="38100" dist="38100" dir="2700000" algn="tl">
                    <a:srgbClr val="000000">
                      <a:alpha val="43137"/>
                    </a:srgbClr>
                  </a:outerShdw>
                </a:effectLst>
              </a:rPr>
              <a:t>Conciliação 	</a:t>
            </a:r>
          </a:p>
          <a:p>
            <a:pPr>
              <a:lnSpc>
                <a:spcPct val="150000"/>
              </a:lnSpc>
            </a:pPr>
            <a:r>
              <a:rPr lang="pt-BR" sz="2400" b="1" dirty="0" smtClean="0">
                <a:effectLst>
                  <a:outerShdw blurRad="38100" dist="38100" dir="2700000" algn="tl">
                    <a:srgbClr val="000000">
                      <a:alpha val="43137"/>
                    </a:srgbClr>
                  </a:outerShdw>
                </a:effectLst>
              </a:rPr>
              <a:t>Coaching </a:t>
            </a:r>
            <a:r>
              <a:rPr lang="pt-BR" sz="2400" b="1" dirty="0" smtClean="0">
                <a:effectLst>
                  <a:outerShdw blurRad="38100" dist="38100" dir="2700000" algn="tl">
                    <a:srgbClr val="000000">
                      <a:alpha val="43137"/>
                    </a:srgbClr>
                  </a:outerShdw>
                </a:effectLst>
              </a:rPr>
              <a:t>	</a:t>
            </a:r>
          </a:p>
          <a:p>
            <a:pPr>
              <a:lnSpc>
                <a:spcPct val="150000"/>
              </a:lnSpc>
            </a:pPr>
            <a:r>
              <a:rPr lang="pt-BR" sz="2400" b="1" dirty="0" smtClean="0">
                <a:effectLst>
                  <a:outerShdw blurRad="38100" dist="38100" dir="2700000" algn="tl">
                    <a:srgbClr val="000000">
                      <a:alpha val="43137"/>
                    </a:srgbClr>
                  </a:outerShdw>
                </a:effectLst>
              </a:rPr>
              <a:t>Comitês 	</a:t>
            </a:r>
          </a:p>
          <a:p>
            <a:pPr>
              <a:lnSpc>
                <a:spcPct val="150000"/>
              </a:lnSpc>
            </a:pPr>
            <a:r>
              <a:rPr lang="pt-BR" sz="2400" b="1" dirty="0" smtClean="0">
                <a:effectLst>
                  <a:outerShdw blurRad="38100" dist="38100" dir="2700000" algn="tl">
                    <a:srgbClr val="000000">
                      <a:alpha val="43137"/>
                    </a:srgbClr>
                  </a:outerShdw>
                </a:effectLst>
              </a:rPr>
              <a:t>Facilitação 		</a:t>
            </a:r>
          </a:p>
        </p:txBody>
      </p:sp>
      <p:sp>
        <p:nvSpPr>
          <p:cNvPr id="17" name="Retângulo 16"/>
          <p:cNvSpPr/>
          <p:nvPr/>
        </p:nvSpPr>
        <p:spPr>
          <a:xfrm>
            <a:off x="5693403" y="3818481"/>
            <a:ext cx="3052682" cy="1754326"/>
          </a:xfrm>
          <a:prstGeom prst="rect">
            <a:avLst/>
          </a:prstGeom>
        </p:spPr>
        <p:txBody>
          <a:bodyPr wrap="square">
            <a:spAutoFit/>
          </a:bodyPr>
          <a:lstStyle/>
          <a:p>
            <a:pPr>
              <a:lnSpc>
                <a:spcPct val="150000"/>
              </a:lnSpc>
            </a:pPr>
            <a:r>
              <a:rPr lang="pt-BR" sz="2400" b="1" dirty="0" smtClean="0">
                <a:effectLst>
                  <a:outerShdw blurRad="38100" dist="38100" dir="2700000" algn="tl">
                    <a:srgbClr val="000000">
                      <a:alpha val="43137"/>
                    </a:srgbClr>
                  </a:outerShdw>
                </a:effectLst>
              </a:rPr>
              <a:t>Mediação 	</a:t>
            </a:r>
          </a:p>
          <a:p>
            <a:pPr>
              <a:lnSpc>
                <a:spcPct val="150000"/>
              </a:lnSpc>
            </a:pPr>
            <a:r>
              <a:rPr lang="pt-BR" sz="2400" b="1" dirty="0" smtClean="0">
                <a:effectLst>
                  <a:outerShdw blurRad="38100" dist="38100" dir="2700000" algn="tl">
                    <a:srgbClr val="000000">
                      <a:alpha val="43137"/>
                    </a:srgbClr>
                  </a:outerShdw>
                </a:effectLst>
              </a:rPr>
              <a:t>Mediação 	</a:t>
            </a:r>
          </a:p>
          <a:p>
            <a:pPr>
              <a:lnSpc>
                <a:spcPct val="150000"/>
              </a:lnSpc>
            </a:pPr>
            <a:r>
              <a:rPr lang="pt-BR" sz="2400" b="1" dirty="0" smtClean="0">
                <a:effectLst>
                  <a:outerShdw blurRad="38100" dist="38100" dir="2700000" algn="tl">
                    <a:srgbClr val="000000">
                      <a:alpha val="43137"/>
                    </a:srgbClr>
                  </a:outerShdw>
                </a:effectLst>
              </a:rPr>
              <a:t>Negociação </a:t>
            </a:r>
            <a:endParaRPr lang="pt-BR" sz="2400" dirty="0"/>
          </a:p>
        </p:txBody>
      </p:sp>
      <p:pic>
        <p:nvPicPr>
          <p:cNvPr id="76802" name="Picture 2" descr="Resultado de imagem para CAUSAS E CONSEQUÊNCIAS DO CONFLITO"/>
          <p:cNvPicPr>
            <a:picLocks noChangeAspect="1" noChangeArrowheads="1"/>
          </p:cNvPicPr>
          <p:nvPr/>
        </p:nvPicPr>
        <p:blipFill>
          <a:blip r:embed="rId5"/>
          <a:srcRect/>
          <a:stretch>
            <a:fillRect/>
          </a:stretch>
        </p:blipFill>
        <p:spPr bwMode="auto">
          <a:xfrm>
            <a:off x="288924" y="1622339"/>
            <a:ext cx="1731038" cy="1298949"/>
          </a:xfrm>
          <a:prstGeom prst="rect">
            <a:avLst/>
          </a:prstGeom>
          <a:noFill/>
        </p:spPr>
      </p:pic>
      <p:sp>
        <p:nvSpPr>
          <p:cNvPr id="18" name="Retângulo 17"/>
          <p:cNvSpPr/>
          <p:nvPr/>
        </p:nvSpPr>
        <p:spPr>
          <a:xfrm>
            <a:off x="288925" y="2996849"/>
            <a:ext cx="1928477" cy="369332"/>
          </a:xfrm>
          <a:prstGeom prst="rect">
            <a:avLst/>
          </a:prstGeom>
        </p:spPr>
        <p:txBody>
          <a:bodyPr wrap="none">
            <a:spAutoFit/>
          </a:bodyPr>
          <a:lstStyle/>
          <a:p>
            <a:pPr algn="just"/>
            <a:r>
              <a:rPr lang="pt-BR" dirty="0" smtClean="0"/>
              <a:t>Vejamos algumas: </a:t>
            </a:r>
            <a:endParaRPr lang="pt-B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descr="tela-apresentacao.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 name="Retângulo 11"/>
          <p:cNvSpPr/>
          <p:nvPr/>
        </p:nvSpPr>
        <p:spPr>
          <a:xfrm>
            <a:off x="-11113" y="6534150"/>
            <a:ext cx="4148138" cy="369888"/>
          </a:xfrm>
          <a:prstGeom prst="rect">
            <a:avLst/>
          </a:prstGeom>
        </p:spPr>
        <p:txBody>
          <a:bodyPr wrap="none">
            <a:spAutoFit/>
          </a:bodyPr>
          <a:lstStyle/>
          <a:p>
            <a:pPr eaLnBrk="1" hangingPunct="1">
              <a:defRPr/>
            </a:pPr>
            <a:r>
              <a:rPr lang="pt-BR" b="1" dirty="0">
                <a:solidFill>
                  <a:schemeClr val="bg1"/>
                </a:solidFill>
                <a:effectLst>
                  <a:outerShdw blurRad="38100" dist="38100" dir="2700000" algn="tl">
                    <a:srgbClr val="000000">
                      <a:alpha val="43137"/>
                    </a:srgbClr>
                  </a:outerShdw>
                </a:effectLst>
                <a:cs typeface="Arial" charset="0"/>
              </a:rPr>
              <a:t>Adm. Eco. Msc. Luiz Cláudio Brites Lobato</a:t>
            </a:r>
          </a:p>
        </p:txBody>
      </p:sp>
      <p:sp>
        <p:nvSpPr>
          <p:cNvPr id="8" name="Retângulo 7"/>
          <p:cNvSpPr/>
          <p:nvPr/>
        </p:nvSpPr>
        <p:spPr>
          <a:xfrm>
            <a:off x="831850" y="1003300"/>
            <a:ext cx="3228641" cy="461665"/>
          </a:xfrm>
          <a:prstGeom prst="rect">
            <a:avLst/>
          </a:prstGeom>
        </p:spPr>
        <p:txBody>
          <a:bodyPr wrap="none">
            <a:spAutoFit/>
          </a:bodyPr>
          <a:lstStyle/>
          <a:p>
            <a:pPr eaLnBrk="1" hangingPunct="1">
              <a:defRPr/>
            </a:pPr>
            <a:r>
              <a:rPr lang="pt-BR" sz="2400" b="1" dirty="0" smtClean="0">
                <a:solidFill>
                  <a:srgbClr val="C00000"/>
                </a:solidFill>
                <a:effectLst>
                  <a:outerShdw blurRad="38100" dist="38100" dir="2700000" algn="tl">
                    <a:srgbClr val="000000">
                      <a:alpha val="43137"/>
                    </a:srgbClr>
                  </a:outerShdw>
                </a:effectLst>
              </a:rPr>
              <a:t>A gerência de </a:t>
            </a:r>
            <a:r>
              <a:rPr lang="pt-BR" sz="2400" b="1" dirty="0" smtClean="0">
                <a:solidFill>
                  <a:srgbClr val="C00000"/>
                </a:solidFill>
                <a:effectLst>
                  <a:outerShdw blurRad="38100" dist="38100" dir="2700000" algn="tl">
                    <a:srgbClr val="000000">
                      <a:alpha val="43137"/>
                    </a:srgbClr>
                  </a:outerShdw>
                </a:effectLst>
              </a:rPr>
              <a:t>conflitos</a:t>
            </a:r>
            <a:r>
              <a:rPr lang="pt-BR" sz="2400" b="1" dirty="0" smtClean="0">
                <a:solidFill>
                  <a:srgbClr val="C00000"/>
                </a:solidFill>
                <a:effectLst>
                  <a:outerShdw blurRad="38100" dist="38100" dir="2700000" algn="tl">
                    <a:srgbClr val="000000">
                      <a:alpha val="43137"/>
                    </a:srgbClr>
                  </a:outerShdw>
                </a:effectLst>
              </a:rPr>
              <a:t>:</a:t>
            </a:r>
            <a:endParaRPr lang="pt-BR" sz="2400" b="1" dirty="0">
              <a:solidFill>
                <a:srgbClr val="C00000"/>
              </a:solidFill>
              <a:effectLst>
                <a:outerShdw blurRad="38100" dist="38100" dir="2700000" algn="tl">
                  <a:srgbClr val="000000">
                    <a:alpha val="43137"/>
                  </a:srgbClr>
                </a:outerShdw>
              </a:effectLst>
            </a:endParaRPr>
          </a:p>
        </p:txBody>
      </p:sp>
      <p:pic>
        <p:nvPicPr>
          <p:cNvPr id="36869" name="Picture 4" descr="http://clean-city69.ru/images/Check_mark.svg.png"/>
          <p:cNvPicPr>
            <a:picLocks noChangeAspect="1" noChangeArrowheads="1"/>
          </p:cNvPicPr>
          <p:nvPr/>
        </p:nvPicPr>
        <p:blipFill>
          <a:blip r:embed="rId3"/>
          <a:srcRect/>
          <a:stretch>
            <a:fillRect/>
          </a:stretch>
        </p:blipFill>
        <p:spPr bwMode="auto">
          <a:xfrm>
            <a:off x="288925" y="1023938"/>
            <a:ext cx="449263" cy="449262"/>
          </a:xfrm>
          <a:prstGeom prst="rect">
            <a:avLst/>
          </a:prstGeom>
          <a:noFill/>
          <a:ln w="9525">
            <a:noFill/>
            <a:miter lim="800000"/>
            <a:headEnd/>
            <a:tailEnd/>
          </a:ln>
        </p:spPr>
      </p:pic>
      <p:sp>
        <p:nvSpPr>
          <p:cNvPr id="10" name="Retângulo 12"/>
          <p:cNvSpPr>
            <a:spLocks noChangeArrowheads="1"/>
          </p:cNvSpPr>
          <p:nvPr/>
        </p:nvSpPr>
        <p:spPr bwMode="auto">
          <a:xfrm>
            <a:off x="47625" y="33338"/>
            <a:ext cx="6264275"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defRPr/>
            </a:pPr>
            <a:r>
              <a:rPr lang="pt-BR" b="1" dirty="0">
                <a:solidFill>
                  <a:schemeClr val="bg1"/>
                </a:solidFill>
                <a:effectLst>
                  <a:outerShdw blurRad="38100" dist="38100" dir="2700000" algn="tl">
                    <a:srgbClr val="000000">
                      <a:alpha val="43137"/>
                    </a:srgbClr>
                  </a:outerShdw>
                </a:effectLst>
                <a:latin typeface="+mj-lt"/>
              </a:rPr>
              <a:t>GESTÃO ESTRATÉGICA DE PESSOAS</a:t>
            </a:r>
          </a:p>
          <a:p>
            <a:pPr eaLnBrk="1" hangingPunct="1">
              <a:defRPr/>
            </a:pPr>
            <a:r>
              <a:rPr lang="pt-BR" b="1" dirty="0">
                <a:solidFill>
                  <a:schemeClr val="bg1"/>
                </a:solidFill>
                <a:effectLst>
                  <a:outerShdw blurRad="38100" dist="38100" dir="2700000" algn="tl">
                    <a:srgbClr val="000000">
                      <a:alpha val="43137"/>
                    </a:srgbClr>
                  </a:outerShdw>
                </a:effectLst>
                <a:latin typeface="+mj-lt"/>
              </a:rPr>
              <a:t>NPG 0020 - ADMINISTRAÇÃO DE CONFLITOS E NEGOCIAÇÃO</a:t>
            </a:r>
            <a:endParaRPr lang="pt-BR" altLang="pt-BR" b="1" dirty="0">
              <a:solidFill>
                <a:schemeClr val="bg1"/>
              </a:solidFill>
              <a:effectLst>
                <a:outerShdw blurRad="38100" dist="38100" dir="2700000" algn="tl">
                  <a:srgbClr val="000000">
                    <a:alpha val="43137"/>
                  </a:srgbClr>
                </a:outerShdw>
              </a:effectLst>
              <a:latin typeface="+mj-lt"/>
            </a:endParaRPr>
          </a:p>
        </p:txBody>
      </p:sp>
      <p:pic>
        <p:nvPicPr>
          <p:cNvPr id="36871" name="Picture 14" descr="Imagem relacionada"/>
          <p:cNvPicPr>
            <a:picLocks noChangeAspect="1" noChangeArrowheads="1"/>
          </p:cNvPicPr>
          <p:nvPr/>
        </p:nvPicPr>
        <p:blipFill>
          <a:blip r:embed="rId4"/>
          <a:srcRect/>
          <a:stretch>
            <a:fillRect/>
          </a:stretch>
        </p:blipFill>
        <p:spPr bwMode="auto">
          <a:xfrm>
            <a:off x="7645400" y="760413"/>
            <a:ext cx="1428750" cy="1069975"/>
          </a:xfrm>
          <a:prstGeom prst="rect">
            <a:avLst/>
          </a:prstGeom>
          <a:noFill/>
          <a:ln w="9525">
            <a:noFill/>
            <a:miter lim="800000"/>
            <a:headEnd/>
            <a:tailEnd/>
          </a:ln>
        </p:spPr>
      </p:pic>
      <p:sp>
        <p:nvSpPr>
          <p:cNvPr id="14" name="Retângulo 13"/>
          <p:cNvSpPr/>
          <p:nvPr/>
        </p:nvSpPr>
        <p:spPr>
          <a:xfrm>
            <a:off x="132295" y="1784934"/>
            <a:ext cx="8740775" cy="4524315"/>
          </a:xfrm>
          <a:prstGeom prst="rect">
            <a:avLst/>
          </a:prstGeom>
        </p:spPr>
        <p:txBody>
          <a:bodyPr wrap="square">
            <a:spAutoFit/>
          </a:bodyPr>
          <a:lstStyle/>
          <a:p>
            <a:pPr algn="just"/>
            <a:r>
              <a:rPr lang="pt-BR" dirty="0" smtClean="0"/>
              <a:t>Carmem (2008), em seu artigo, destaca que “é preciso conhecer a natureza dos conflitos (interpessoais e intergrupais), para saber como intervir neles. </a:t>
            </a:r>
            <a:r>
              <a:rPr lang="pt-BR" dirty="0" smtClean="0"/>
              <a:t>Eles </a:t>
            </a:r>
            <a:r>
              <a:rPr lang="pt-BR" dirty="0" smtClean="0"/>
              <a:t>resultam de posições de desacordos e afetam a normalidade das pessoas e das organizações. </a:t>
            </a:r>
            <a:endParaRPr lang="pt-BR" dirty="0" smtClean="0"/>
          </a:p>
          <a:p>
            <a:pPr algn="just"/>
            <a:endParaRPr lang="pt-BR" dirty="0" smtClean="0"/>
          </a:p>
          <a:p>
            <a:pPr algn="just"/>
            <a:r>
              <a:rPr lang="pt-BR" dirty="0" smtClean="0"/>
              <a:t>Os </a:t>
            </a:r>
            <a:r>
              <a:rPr lang="pt-BR" dirty="0" smtClean="0"/>
              <a:t>conflitos interpessoais se originam das diferenças de opiniões, diferenças de orientação, lutas internas pelo poder e pelo fator da competitividade entre os envolvidos no ambiente”. </a:t>
            </a:r>
          </a:p>
          <a:p>
            <a:pPr algn="just"/>
            <a:endParaRPr lang="pt-BR" dirty="0" smtClean="0"/>
          </a:p>
          <a:p>
            <a:pPr algn="just"/>
            <a:r>
              <a:rPr lang="pt-BR" dirty="0" smtClean="0"/>
              <a:t>Ainda </a:t>
            </a:r>
            <a:r>
              <a:rPr lang="pt-BR" dirty="0" smtClean="0"/>
              <a:t>ressalta que “o gerente de pessoas precisa possuir a habilidade de conduzir o grupo para negociações com base em valores, para isso, é importante: </a:t>
            </a:r>
          </a:p>
          <a:p>
            <a:pPr algn="just"/>
            <a:endParaRPr lang="pt-BR" dirty="0" smtClean="0"/>
          </a:p>
          <a:p>
            <a:r>
              <a:rPr lang="pt-BR" dirty="0" smtClean="0"/>
              <a:t>	 </a:t>
            </a:r>
            <a:r>
              <a:rPr lang="pt-BR" dirty="0" smtClean="0"/>
              <a:t>Separar as pessoas dos problemas; </a:t>
            </a:r>
          </a:p>
          <a:p>
            <a:r>
              <a:rPr lang="pt-BR" dirty="0" smtClean="0"/>
              <a:t>		 </a:t>
            </a:r>
            <a:r>
              <a:rPr lang="pt-BR" dirty="0" smtClean="0"/>
              <a:t>Concentrar-se nos interesses, não nas posições; </a:t>
            </a:r>
          </a:p>
          <a:p>
            <a:r>
              <a:rPr lang="pt-BR" dirty="0" smtClean="0"/>
              <a:t>			 </a:t>
            </a:r>
            <a:r>
              <a:rPr lang="pt-BR" dirty="0" smtClean="0"/>
              <a:t>Inventar opções de ganhos mútuos; </a:t>
            </a:r>
          </a:p>
          <a:p>
            <a:r>
              <a:rPr lang="pt-BR" dirty="0" smtClean="0"/>
              <a:t>				 </a:t>
            </a:r>
            <a:r>
              <a:rPr lang="pt-BR" dirty="0" smtClean="0"/>
              <a:t>Insistir em critérios objetivos; </a:t>
            </a:r>
          </a:p>
          <a:p>
            <a:r>
              <a:rPr lang="pt-BR" dirty="0" smtClean="0"/>
              <a:t>					 </a:t>
            </a:r>
            <a:r>
              <a:rPr lang="pt-BR" dirty="0" smtClean="0"/>
              <a:t>Buscar valores comuns”. </a:t>
            </a:r>
          </a:p>
          <a:p>
            <a:pPr algn="just"/>
            <a:endParaRPr lang="pt-BR" dirty="0" smtClean="0"/>
          </a:p>
        </p:txBody>
      </p:sp>
      <p:pic>
        <p:nvPicPr>
          <p:cNvPr id="75778" name="Picture 2" descr="Imagem relacionada"/>
          <p:cNvPicPr>
            <a:picLocks noChangeAspect="1" noChangeArrowheads="1"/>
          </p:cNvPicPr>
          <p:nvPr/>
        </p:nvPicPr>
        <p:blipFill>
          <a:blip r:embed="rId5"/>
          <a:srcRect/>
          <a:stretch>
            <a:fillRect/>
          </a:stretch>
        </p:blipFill>
        <p:spPr bwMode="auto">
          <a:xfrm>
            <a:off x="5793320" y="4407557"/>
            <a:ext cx="3079750" cy="1732359"/>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descr="tela-apresentacao.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 name="Retângulo 11"/>
          <p:cNvSpPr/>
          <p:nvPr/>
        </p:nvSpPr>
        <p:spPr>
          <a:xfrm>
            <a:off x="-11113" y="6534150"/>
            <a:ext cx="4148138" cy="369888"/>
          </a:xfrm>
          <a:prstGeom prst="rect">
            <a:avLst/>
          </a:prstGeom>
        </p:spPr>
        <p:txBody>
          <a:bodyPr wrap="none">
            <a:spAutoFit/>
          </a:bodyPr>
          <a:lstStyle/>
          <a:p>
            <a:pPr eaLnBrk="1" hangingPunct="1">
              <a:defRPr/>
            </a:pPr>
            <a:r>
              <a:rPr lang="pt-BR" b="1" dirty="0">
                <a:solidFill>
                  <a:schemeClr val="bg1"/>
                </a:solidFill>
                <a:effectLst>
                  <a:outerShdw blurRad="38100" dist="38100" dir="2700000" algn="tl">
                    <a:srgbClr val="000000">
                      <a:alpha val="43137"/>
                    </a:srgbClr>
                  </a:outerShdw>
                </a:effectLst>
                <a:cs typeface="Arial" charset="0"/>
              </a:rPr>
              <a:t>Adm. Eco. Msc. Luiz Cláudio Brites Lobato</a:t>
            </a:r>
          </a:p>
        </p:txBody>
      </p:sp>
      <p:sp>
        <p:nvSpPr>
          <p:cNvPr id="8" name="Retângulo 7"/>
          <p:cNvSpPr/>
          <p:nvPr/>
        </p:nvSpPr>
        <p:spPr>
          <a:xfrm>
            <a:off x="831850" y="1003300"/>
            <a:ext cx="3228641" cy="461665"/>
          </a:xfrm>
          <a:prstGeom prst="rect">
            <a:avLst/>
          </a:prstGeom>
        </p:spPr>
        <p:txBody>
          <a:bodyPr wrap="none">
            <a:spAutoFit/>
          </a:bodyPr>
          <a:lstStyle/>
          <a:p>
            <a:pPr eaLnBrk="1" hangingPunct="1">
              <a:defRPr/>
            </a:pPr>
            <a:r>
              <a:rPr lang="pt-BR" sz="2400" b="1" dirty="0" smtClean="0">
                <a:solidFill>
                  <a:srgbClr val="C00000"/>
                </a:solidFill>
                <a:effectLst>
                  <a:outerShdw blurRad="38100" dist="38100" dir="2700000" algn="tl">
                    <a:srgbClr val="000000">
                      <a:alpha val="43137"/>
                    </a:srgbClr>
                  </a:outerShdw>
                </a:effectLst>
              </a:rPr>
              <a:t>A gerência de </a:t>
            </a:r>
            <a:r>
              <a:rPr lang="pt-BR" sz="2400" b="1" dirty="0" smtClean="0">
                <a:solidFill>
                  <a:srgbClr val="C00000"/>
                </a:solidFill>
                <a:effectLst>
                  <a:outerShdw blurRad="38100" dist="38100" dir="2700000" algn="tl">
                    <a:srgbClr val="000000">
                      <a:alpha val="43137"/>
                    </a:srgbClr>
                  </a:outerShdw>
                </a:effectLst>
              </a:rPr>
              <a:t>conflitos</a:t>
            </a:r>
            <a:r>
              <a:rPr lang="pt-BR" sz="2400" b="1" dirty="0" smtClean="0">
                <a:solidFill>
                  <a:srgbClr val="C00000"/>
                </a:solidFill>
                <a:effectLst>
                  <a:outerShdw blurRad="38100" dist="38100" dir="2700000" algn="tl">
                    <a:srgbClr val="000000">
                      <a:alpha val="43137"/>
                    </a:srgbClr>
                  </a:outerShdw>
                </a:effectLst>
              </a:rPr>
              <a:t>:</a:t>
            </a:r>
            <a:endParaRPr lang="pt-BR" sz="2400" b="1" dirty="0">
              <a:solidFill>
                <a:srgbClr val="C00000"/>
              </a:solidFill>
              <a:effectLst>
                <a:outerShdw blurRad="38100" dist="38100" dir="2700000" algn="tl">
                  <a:srgbClr val="000000">
                    <a:alpha val="43137"/>
                  </a:srgbClr>
                </a:outerShdw>
              </a:effectLst>
            </a:endParaRPr>
          </a:p>
        </p:txBody>
      </p:sp>
      <p:pic>
        <p:nvPicPr>
          <p:cNvPr id="36869" name="Picture 4" descr="http://clean-city69.ru/images/Check_mark.svg.png"/>
          <p:cNvPicPr>
            <a:picLocks noChangeAspect="1" noChangeArrowheads="1"/>
          </p:cNvPicPr>
          <p:nvPr/>
        </p:nvPicPr>
        <p:blipFill>
          <a:blip r:embed="rId3"/>
          <a:srcRect/>
          <a:stretch>
            <a:fillRect/>
          </a:stretch>
        </p:blipFill>
        <p:spPr bwMode="auto">
          <a:xfrm>
            <a:off x="288925" y="1023938"/>
            <a:ext cx="449263" cy="449262"/>
          </a:xfrm>
          <a:prstGeom prst="rect">
            <a:avLst/>
          </a:prstGeom>
          <a:noFill/>
          <a:ln w="9525">
            <a:noFill/>
            <a:miter lim="800000"/>
            <a:headEnd/>
            <a:tailEnd/>
          </a:ln>
        </p:spPr>
      </p:pic>
      <p:sp>
        <p:nvSpPr>
          <p:cNvPr id="10" name="Retângulo 12"/>
          <p:cNvSpPr>
            <a:spLocks noChangeArrowheads="1"/>
          </p:cNvSpPr>
          <p:nvPr/>
        </p:nvSpPr>
        <p:spPr bwMode="auto">
          <a:xfrm>
            <a:off x="47625" y="33338"/>
            <a:ext cx="6264275"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defRPr/>
            </a:pPr>
            <a:r>
              <a:rPr lang="pt-BR" b="1" dirty="0">
                <a:solidFill>
                  <a:schemeClr val="bg1"/>
                </a:solidFill>
                <a:effectLst>
                  <a:outerShdw blurRad="38100" dist="38100" dir="2700000" algn="tl">
                    <a:srgbClr val="000000">
                      <a:alpha val="43137"/>
                    </a:srgbClr>
                  </a:outerShdw>
                </a:effectLst>
                <a:latin typeface="+mj-lt"/>
              </a:rPr>
              <a:t>GESTÃO ESTRATÉGICA DE PESSOAS</a:t>
            </a:r>
          </a:p>
          <a:p>
            <a:pPr eaLnBrk="1" hangingPunct="1">
              <a:defRPr/>
            </a:pPr>
            <a:r>
              <a:rPr lang="pt-BR" b="1" dirty="0">
                <a:solidFill>
                  <a:schemeClr val="bg1"/>
                </a:solidFill>
                <a:effectLst>
                  <a:outerShdw blurRad="38100" dist="38100" dir="2700000" algn="tl">
                    <a:srgbClr val="000000">
                      <a:alpha val="43137"/>
                    </a:srgbClr>
                  </a:outerShdw>
                </a:effectLst>
                <a:latin typeface="+mj-lt"/>
              </a:rPr>
              <a:t>NPG 0020 - ADMINISTRAÇÃO DE CONFLITOS E NEGOCIAÇÃO</a:t>
            </a:r>
            <a:endParaRPr lang="pt-BR" altLang="pt-BR" b="1" dirty="0">
              <a:solidFill>
                <a:schemeClr val="bg1"/>
              </a:solidFill>
              <a:effectLst>
                <a:outerShdw blurRad="38100" dist="38100" dir="2700000" algn="tl">
                  <a:srgbClr val="000000">
                    <a:alpha val="43137"/>
                  </a:srgbClr>
                </a:outerShdw>
              </a:effectLst>
              <a:latin typeface="+mj-lt"/>
            </a:endParaRPr>
          </a:p>
        </p:txBody>
      </p:sp>
      <p:pic>
        <p:nvPicPr>
          <p:cNvPr id="36871" name="Picture 14" descr="Imagem relacionada"/>
          <p:cNvPicPr>
            <a:picLocks noChangeAspect="1" noChangeArrowheads="1"/>
          </p:cNvPicPr>
          <p:nvPr/>
        </p:nvPicPr>
        <p:blipFill>
          <a:blip r:embed="rId4"/>
          <a:srcRect/>
          <a:stretch>
            <a:fillRect/>
          </a:stretch>
        </p:blipFill>
        <p:spPr bwMode="auto">
          <a:xfrm>
            <a:off x="7645400" y="760413"/>
            <a:ext cx="1428750" cy="1069975"/>
          </a:xfrm>
          <a:prstGeom prst="rect">
            <a:avLst/>
          </a:prstGeom>
          <a:noFill/>
          <a:ln w="9525">
            <a:noFill/>
            <a:miter lim="800000"/>
            <a:headEnd/>
            <a:tailEnd/>
          </a:ln>
        </p:spPr>
      </p:pic>
      <p:sp>
        <p:nvSpPr>
          <p:cNvPr id="9" name="Retângulo 8"/>
          <p:cNvSpPr/>
          <p:nvPr/>
        </p:nvSpPr>
        <p:spPr>
          <a:xfrm>
            <a:off x="288925" y="1676949"/>
            <a:ext cx="8592608" cy="4247317"/>
          </a:xfrm>
          <a:prstGeom prst="rect">
            <a:avLst/>
          </a:prstGeom>
        </p:spPr>
        <p:txBody>
          <a:bodyPr wrap="square">
            <a:spAutoFit/>
          </a:bodyPr>
          <a:lstStyle/>
          <a:p>
            <a:pPr algn="just"/>
            <a:r>
              <a:rPr lang="pt-BR" dirty="0" smtClean="0"/>
              <a:t>Algumas dicas que podem auxiliar na formação de bons negociadores: </a:t>
            </a:r>
          </a:p>
          <a:p>
            <a:pPr algn="just"/>
            <a:endParaRPr lang="pt-BR" dirty="0" smtClean="0"/>
          </a:p>
          <a:p>
            <a:pPr algn="just"/>
            <a:r>
              <a:rPr lang="pt-BR" b="1" dirty="0" smtClean="0">
                <a:solidFill>
                  <a:srgbClr val="C00000"/>
                </a:solidFill>
              </a:rPr>
              <a:t>1</a:t>
            </a:r>
            <a:r>
              <a:rPr lang="pt-BR" b="1" dirty="0" smtClean="0">
                <a:solidFill>
                  <a:srgbClr val="C00000"/>
                </a:solidFill>
              </a:rPr>
              <a:t>. Conheça bem os seus pontos fortes e fracos e também os do grupo ou indivíduo com quem se vai negociar; </a:t>
            </a:r>
          </a:p>
          <a:p>
            <a:pPr algn="just"/>
            <a:r>
              <a:rPr lang="pt-BR" b="1" dirty="0" smtClean="0">
                <a:solidFill>
                  <a:schemeClr val="tx2"/>
                </a:solidFill>
              </a:rPr>
              <a:t>2. Planeje todos os detalhes da negociação (necessidades, objetivos, limites, táticas etc.); </a:t>
            </a:r>
          </a:p>
          <a:p>
            <a:pPr algn="just"/>
            <a:r>
              <a:rPr lang="pt-BR" b="1" dirty="0" smtClean="0">
                <a:solidFill>
                  <a:srgbClr val="C00000"/>
                </a:solidFill>
              </a:rPr>
              <a:t>3. Saiba ouvir, entender e gravar (não basta escutar); </a:t>
            </a:r>
          </a:p>
          <a:p>
            <a:pPr algn="just"/>
            <a:r>
              <a:rPr lang="pt-BR" b="1" dirty="0" smtClean="0">
                <a:solidFill>
                  <a:schemeClr val="tx2"/>
                </a:solidFill>
              </a:rPr>
              <a:t>4. Não subestimar o oponente; </a:t>
            </a:r>
          </a:p>
          <a:p>
            <a:pPr algn="just"/>
            <a:r>
              <a:rPr lang="pt-BR" b="1" dirty="0" smtClean="0">
                <a:solidFill>
                  <a:srgbClr val="C00000"/>
                </a:solidFill>
              </a:rPr>
              <a:t>5. Não se subestimar; </a:t>
            </a:r>
          </a:p>
          <a:p>
            <a:pPr algn="just"/>
            <a:r>
              <a:rPr lang="pt-BR" b="1" dirty="0" smtClean="0">
                <a:solidFill>
                  <a:schemeClr val="tx2"/>
                </a:solidFill>
              </a:rPr>
              <a:t>6. Não ser radical; </a:t>
            </a:r>
          </a:p>
          <a:p>
            <a:pPr algn="just"/>
            <a:r>
              <a:rPr lang="pt-BR" b="1" dirty="0" smtClean="0">
                <a:solidFill>
                  <a:srgbClr val="C00000"/>
                </a:solidFill>
              </a:rPr>
              <a:t>7. Permitir que ambos os lados levem vantagens na negociação (não ser egoísta); </a:t>
            </a:r>
          </a:p>
          <a:p>
            <a:pPr algn="just"/>
            <a:r>
              <a:rPr lang="pt-BR" b="1" dirty="0" smtClean="0">
                <a:solidFill>
                  <a:schemeClr val="tx2"/>
                </a:solidFill>
              </a:rPr>
              <a:t>8. Contar até dez antes de dizer sim ou não;</a:t>
            </a:r>
            <a:r>
              <a:rPr lang="pt-BR" b="1" dirty="0" smtClean="0"/>
              <a:t> </a:t>
            </a:r>
          </a:p>
          <a:p>
            <a:pPr algn="just"/>
            <a:r>
              <a:rPr lang="pt-BR" b="1" dirty="0" smtClean="0">
                <a:solidFill>
                  <a:srgbClr val="C00000"/>
                </a:solidFill>
              </a:rPr>
              <a:t>9. Ter sempre em mente o lance seguinte, no mínimo; </a:t>
            </a:r>
          </a:p>
          <a:p>
            <a:pPr algn="just"/>
            <a:r>
              <a:rPr lang="pt-BR" b="1" dirty="0" smtClean="0">
                <a:solidFill>
                  <a:schemeClr val="tx2"/>
                </a:solidFill>
              </a:rPr>
              <a:t>10. Deixe sempre uma saída honrosa para o oponente. </a:t>
            </a:r>
          </a:p>
          <a:p>
            <a:pPr algn="just"/>
            <a:endParaRPr lang="pt-BR" dirty="0" smtClean="0"/>
          </a:p>
          <a:p>
            <a:pPr algn="just"/>
            <a:r>
              <a:rPr lang="pt-BR" dirty="0" smtClean="0"/>
              <a:t>									Fonte</a:t>
            </a:r>
            <a:r>
              <a:rPr lang="pt-BR" dirty="0" smtClean="0"/>
              <a:t>: &lt;http://www.genesisedu.com.br&gt;. </a:t>
            </a:r>
            <a:endParaRPr lang="pt-B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tela-apresentacao.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 name="Retângulo 11"/>
          <p:cNvSpPr/>
          <p:nvPr/>
        </p:nvSpPr>
        <p:spPr>
          <a:xfrm>
            <a:off x="-11113" y="6534150"/>
            <a:ext cx="4148138" cy="369888"/>
          </a:xfrm>
          <a:prstGeom prst="rect">
            <a:avLst/>
          </a:prstGeom>
        </p:spPr>
        <p:txBody>
          <a:bodyPr wrap="none">
            <a:spAutoFit/>
          </a:bodyPr>
          <a:lstStyle/>
          <a:p>
            <a:pPr eaLnBrk="1" hangingPunct="1">
              <a:defRPr/>
            </a:pPr>
            <a:r>
              <a:rPr lang="pt-BR" b="1" dirty="0">
                <a:solidFill>
                  <a:schemeClr val="bg1"/>
                </a:solidFill>
                <a:effectLst>
                  <a:outerShdw blurRad="38100" dist="38100" dir="2700000" algn="tl">
                    <a:srgbClr val="000000">
                      <a:alpha val="43137"/>
                    </a:srgbClr>
                  </a:outerShdw>
                </a:effectLst>
                <a:cs typeface="Arial" charset="0"/>
              </a:rPr>
              <a:t>Adm. Eco. Msc. Luiz Cláudio Brites Lobato</a:t>
            </a:r>
          </a:p>
        </p:txBody>
      </p:sp>
      <p:pic>
        <p:nvPicPr>
          <p:cNvPr id="35844" name="Picture 4" descr="http://clean-city69.ru/images/Check_mark.svg.png"/>
          <p:cNvPicPr>
            <a:picLocks noChangeAspect="1" noChangeArrowheads="1"/>
          </p:cNvPicPr>
          <p:nvPr/>
        </p:nvPicPr>
        <p:blipFill>
          <a:blip r:embed="rId3"/>
          <a:srcRect/>
          <a:stretch>
            <a:fillRect/>
          </a:stretch>
        </p:blipFill>
        <p:spPr bwMode="auto">
          <a:xfrm>
            <a:off x="288925" y="1023938"/>
            <a:ext cx="449263" cy="449262"/>
          </a:xfrm>
          <a:prstGeom prst="rect">
            <a:avLst/>
          </a:prstGeom>
          <a:noFill/>
          <a:ln w="9525">
            <a:noFill/>
            <a:miter lim="800000"/>
            <a:headEnd/>
            <a:tailEnd/>
          </a:ln>
        </p:spPr>
      </p:pic>
      <p:sp>
        <p:nvSpPr>
          <p:cNvPr id="10" name="Retângulo 12"/>
          <p:cNvSpPr>
            <a:spLocks noChangeArrowheads="1"/>
          </p:cNvSpPr>
          <p:nvPr/>
        </p:nvSpPr>
        <p:spPr bwMode="auto">
          <a:xfrm>
            <a:off x="47625" y="33338"/>
            <a:ext cx="6264275"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defRPr/>
            </a:pPr>
            <a:r>
              <a:rPr lang="pt-BR" b="1" dirty="0">
                <a:solidFill>
                  <a:schemeClr val="bg1"/>
                </a:solidFill>
                <a:effectLst>
                  <a:outerShdw blurRad="38100" dist="38100" dir="2700000" algn="tl">
                    <a:srgbClr val="000000">
                      <a:alpha val="43137"/>
                    </a:srgbClr>
                  </a:outerShdw>
                </a:effectLst>
                <a:latin typeface="+mj-lt"/>
              </a:rPr>
              <a:t>GESTÃO ESTRATÉGICA DE PESSOAS</a:t>
            </a:r>
          </a:p>
          <a:p>
            <a:pPr eaLnBrk="1" hangingPunct="1">
              <a:defRPr/>
            </a:pPr>
            <a:r>
              <a:rPr lang="pt-BR" b="1" dirty="0">
                <a:solidFill>
                  <a:schemeClr val="bg1"/>
                </a:solidFill>
                <a:effectLst>
                  <a:outerShdw blurRad="38100" dist="38100" dir="2700000" algn="tl">
                    <a:srgbClr val="000000">
                      <a:alpha val="43137"/>
                    </a:srgbClr>
                  </a:outerShdw>
                </a:effectLst>
                <a:latin typeface="+mj-lt"/>
              </a:rPr>
              <a:t>NPG 0020 - ADMINISTRAÇÃO DE CONFLITOS E NEGOCIAÇÃO</a:t>
            </a:r>
            <a:endParaRPr lang="pt-BR" altLang="pt-BR" b="1" dirty="0">
              <a:solidFill>
                <a:schemeClr val="bg1"/>
              </a:solidFill>
              <a:effectLst>
                <a:outerShdw blurRad="38100" dist="38100" dir="2700000" algn="tl">
                  <a:srgbClr val="000000">
                    <a:alpha val="43137"/>
                  </a:srgbClr>
                </a:outerShdw>
              </a:effectLst>
              <a:latin typeface="+mj-lt"/>
            </a:endParaRPr>
          </a:p>
        </p:txBody>
      </p:sp>
      <p:pic>
        <p:nvPicPr>
          <p:cNvPr id="35846" name="Picture 14" descr="Imagem relacionada"/>
          <p:cNvPicPr>
            <a:picLocks noChangeAspect="1" noChangeArrowheads="1"/>
          </p:cNvPicPr>
          <p:nvPr/>
        </p:nvPicPr>
        <p:blipFill>
          <a:blip r:embed="rId4"/>
          <a:srcRect/>
          <a:stretch>
            <a:fillRect/>
          </a:stretch>
        </p:blipFill>
        <p:spPr bwMode="auto">
          <a:xfrm>
            <a:off x="7645400" y="760413"/>
            <a:ext cx="1428750" cy="1069975"/>
          </a:xfrm>
          <a:prstGeom prst="rect">
            <a:avLst/>
          </a:prstGeom>
          <a:noFill/>
          <a:ln w="9525">
            <a:noFill/>
            <a:miter lim="800000"/>
            <a:headEnd/>
            <a:tailEnd/>
          </a:ln>
        </p:spPr>
      </p:pic>
      <p:sp>
        <p:nvSpPr>
          <p:cNvPr id="35847" name="Retângulo 1"/>
          <p:cNvSpPr>
            <a:spLocks noChangeArrowheads="1"/>
          </p:cNvSpPr>
          <p:nvPr/>
        </p:nvSpPr>
        <p:spPr bwMode="auto">
          <a:xfrm>
            <a:off x="880147" y="1525588"/>
            <a:ext cx="5185304" cy="1200329"/>
          </a:xfrm>
          <a:prstGeom prst="rect">
            <a:avLst/>
          </a:prstGeom>
          <a:noFill/>
          <a:ln w="9525">
            <a:noFill/>
            <a:miter lim="800000"/>
            <a:headEnd/>
            <a:tailEnd/>
          </a:ln>
        </p:spPr>
        <p:txBody>
          <a:bodyPr wrap="square">
            <a:spAutoFit/>
          </a:bodyPr>
          <a:lstStyle/>
          <a:p>
            <a:pPr algn="just"/>
            <a:r>
              <a:rPr lang="pt-BR" dirty="0" smtClean="0"/>
              <a:t>GESTÃO DE CONFLITO</a:t>
            </a:r>
          </a:p>
          <a:p>
            <a:pPr algn="just"/>
            <a:r>
              <a:rPr lang="pt-BR" altLang="pt-BR" b="1" dirty="0" smtClean="0">
                <a:hlinkClick r:id="rId5"/>
              </a:rPr>
              <a:t>Causas e Consequências do Conflito empresarial</a:t>
            </a:r>
            <a:endParaRPr lang="pt-BR" altLang="pt-BR" b="1" dirty="0" smtClean="0">
              <a:hlinkClick r:id="rId5"/>
            </a:endParaRPr>
          </a:p>
          <a:p>
            <a:pPr algn="just"/>
            <a:endParaRPr lang="pt-BR" altLang="pt-BR" dirty="0" smtClean="0">
              <a:hlinkClick r:id="rId5"/>
            </a:endParaRPr>
          </a:p>
          <a:p>
            <a:pPr algn="just"/>
            <a:r>
              <a:rPr lang="pt-BR" altLang="pt-BR" dirty="0" smtClean="0">
                <a:hlinkClick r:id="rId5"/>
              </a:rPr>
              <a:t>https</a:t>
            </a:r>
            <a:r>
              <a:rPr lang="pt-BR" altLang="pt-BR" dirty="0" smtClean="0">
                <a:hlinkClick r:id="rId5"/>
              </a:rPr>
              <a:t>://</a:t>
            </a:r>
            <a:r>
              <a:rPr lang="pt-BR" altLang="pt-BR" dirty="0" smtClean="0">
                <a:hlinkClick r:id="rId5"/>
              </a:rPr>
              <a:t>youtu.be/qJjEvpCHDjU</a:t>
            </a:r>
            <a:r>
              <a:rPr lang="pt-BR" altLang="pt-BR" dirty="0" smtClean="0"/>
              <a:t> </a:t>
            </a:r>
            <a:endParaRPr lang="pt-BR" altLang="pt-BR" dirty="0"/>
          </a:p>
        </p:txBody>
      </p:sp>
      <p:sp>
        <p:nvSpPr>
          <p:cNvPr id="9" name="Retângulo 8"/>
          <p:cNvSpPr/>
          <p:nvPr/>
        </p:nvSpPr>
        <p:spPr>
          <a:xfrm>
            <a:off x="831850" y="1003300"/>
            <a:ext cx="4823885" cy="461665"/>
          </a:xfrm>
          <a:prstGeom prst="rect">
            <a:avLst/>
          </a:prstGeom>
        </p:spPr>
        <p:txBody>
          <a:bodyPr wrap="none">
            <a:spAutoFit/>
          </a:bodyPr>
          <a:lstStyle/>
          <a:p>
            <a:pPr eaLnBrk="1" hangingPunct="1">
              <a:defRPr/>
            </a:pPr>
            <a:r>
              <a:rPr lang="pt-BR" sz="2400" b="1" dirty="0" smtClean="0">
                <a:solidFill>
                  <a:schemeClr val="accent2"/>
                </a:solidFill>
                <a:effectLst>
                  <a:outerShdw blurRad="38100" dist="38100" dir="2700000" algn="tl">
                    <a:srgbClr val="000000">
                      <a:alpha val="43137"/>
                    </a:srgbClr>
                  </a:outerShdw>
                </a:effectLst>
              </a:rPr>
              <a:t>Causas e Consequências do </a:t>
            </a:r>
            <a:r>
              <a:rPr lang="pt-BR" sz="2400" b="1" dirty="0" smtClean="0">
                <a:solidFill>
                  <a:schemeClr val="accent2"/>
                </a:solidFill>
                <a:effectLst>
                  <a:outerShdw blurRad="38100" dist="38100" dir="2700000" algn="tl">
                    <a:srgbClr val="000000">
                      <a:alpha val="43137"/>
                    </a:srgbClr>
                  </a:outerShdw>
                </a:effectLst>
              </a:rPr>
              <a:t>Conflito</a:t>
            </a:r>
            <a:r>
              <a:rPr lang="pt-BR" sz="2400" b="1" dirty="0" smtClean="0">
                <a:solidFill>
                  <a:srgbClr val="C00000"/>
                </a:solidFill>
                <a:effectLst>
                  <a:outerShdw blurRad="38100" dist="38100" dir="2700000" algn="tl">
                    <a:srgbClr val="000000">
                      <a:alpha val="43137"/>
                    </a:srgbClr>
                  </a:outerShdw>
                </a:effectLst>
              </a:rPr>
              <a:t>:</a:t>
            </a:r>
            <a:endParaRPr lang="pt-BR" sz="2400" b="1" dirty="0">
              <a:solidFill>
                <a:srgbClr val="C00000"/>
              </a:solidFill>
              <a:effectLst>
                <a:outerShdw blurRad="38100" dist="38100" dir="2700000" algn="tl">
                  <a:srgbClr val="000000">
                    <a:alpha val="43137"/>
                  </a:srgbClr>
                </a:outerShdw>
              </a:effectLst>
            </a:endParaRPr>
          </a:p>
        </p:txBody>
      </p:sp>
      <p:pic>
        <p:nvPicPr>
          <p:cNvPr id="35849" name="Picture 2" descr="Imagem relacionada"/>
          <p:cNvPicPr>
            <a:picLocks noChangeAspect="1" noChangeArrowheads="1"/>
          </p:cNvPicPr>
          <p:nvPr/>
        </p:nvPicPr>
        <p:blipFill>
          <a:blip r:embed="rId6"/>
          <a:srcRect/>
          <a:stretch>
            <a:fillRect/>
          </a:stretch>
        </p:blipFill>
        <p:spPr bwMode="auto">
          <a:xfrm>
            <a:off x="3472799" y="2904067"/>
            <a:ext cx="5601351" cy="3403071"/>
          </a:xfrm>
          <a:prstGeom prst="rect">
            <a:avLst/>
          </a:prstGeom>
          <a:noFill/>
          <a:ln w="9525">
            <a:noFill/>
            <a:miter lim="800000"/>
            <a:headEnd/>
            <a:tailEnd/>
          </a:ln>
        </p:spPr>
      </p:pic>
      <p:pic>
        <p:nvPicPr>
          <p:cNvPr id="35850" name="Picture 6" descr="Imagem relacionada"/>
          <p:cNvPicPr>
            <a:picLocks noChangeAspect="1" noChangeArrowheads="1"/>
          </p:cNvPicPr>
          <p:nvPr/>
        </p:nvPicPr>
        <p:blipFill>
          <a:blip r:embed="rId7"/>
          <a:srcRect/>
          <a:stretch>
            <a:fillRect/>
          </a:stretch>
        </p:blipFill>
        <p:spPr bwMode="auto">
          <a:xfrm>
            <a:off x="288925" y="4462463"/>
            <a:ext cx="2749550" cy="1724025"/>
          </a:xfrm>
          <a:prstGeom prst="rect">
            <a:avLst/>
          </a:prstGeom>
          <a:noFill/>
          <a:ln w="9525">
            <a:noFill/>
            <a:miter lim="800000"/>
            <a:headEnd/>
            <a:tailEnd/>
          </a:ln>
        </p:spPr>
      </p:pic>
      <p:sp>
        <p:nvSpPr>
          <p:cNvPr id="11" name="Retângulo 10"/>
          <p:cNvSpPr/>
          <p:nvPr/>
        </p:nvSpPr>
        <p:spPr>
          <a:xfrm>
            <a:off x="288925" y="3107267"/>
            <a:ext cx="2948628" cy="1200329"/>
          </a:xfrm>
          <a:prstGeom prst="rect">
            <a:avLst/>
          </a:prstGeom>
        </p:spPr>
        <p:txBody>
          <a:bodyPr wrap="none">
            <a:spAutoFit/>
          </a:bodyPr>
          <a:lstStyle/>
          <a:p>
            <a:pPr algn="just"/>
            <a:r>
              <a:rPr lang="pt-BR" dirty="0" smtClean="0"/>
              <a:t>GESTÃO DE CONFLITO</a:t>
            </a:r>
          </a:p>
          <a:p>
            <a:pPr algn="just"/>
            <a:r>
              <a:rPr lang="pt-BR" altLang="pt-BR" b="1" dirty="0" smtClean="0">
                <a:hlinkClick r:id="rId5"/>
              </a:rPr>
              <a:t>administração de Conflitos</a:t>
            </a:r>
            <a:endParaRPr lang="pt-BR" altLang="pt-BR" b="1" dirty="0" smtClean="0"/>
          </a:p>
          <a:p>
            <a:pPr algn="just"/>
            <a:endParaRPr lang="pt-BR" dirty="0" smtClean="0">
              <a:hlinkClick r:id="rId8"/>
            </a:endParaRPr>
          </a:p>
          <a:p>
            <a:r>
              <a:rPr lang="pt-BR" dirty="0" smtClean="0">
                <a:hlinkClick r:id="rId8"/>
              </a:rPr>
              <a:t>https</a:t>
            </a:r>
            <a:r>
              <a:rPr lang="pt-BR" dirty="0" smtClean="0">
                <a:hlinkClick r:id="rId8"/>
              </a:rPr>
              <a:t>://</a:t>
            </a:r>
            <a:r>
              <a:rPr lang="pt-BR" dirty="0" smtClean="0">
                <a:hlinkClick r:id="rId8"/>
              </a:rPr>
              <a:t>youtu.be/Ie5ILj5nshg</a:t>
            </a:r>
            <a:r>
              <a:rPr lang="pt-BR" dirty="0" smtClean="0"/>
              <a:t> </a:t>
            </a:r>
            <a:endParaRPr lang="pt-B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17475" y="6534150"/>
            <a:ext cx="4148138" cy="369888"/>
          </a:xfrm>
          <a:prstGeom prst="rect">
            <a:avLst/>
          </a:prstGeom>
        </p:spPr>
        <p:txBody>
          <a:bodyPr wrap="none">
            <a:spAutoFit/>
          </a:bodyPr>
          <a:lstStyle/>
          <a:p>
            <a:pPr eaLnBrk="1" hangingPunct="1">
              <a:defRPr/>
            </a:pPr>
            <a:r>
              <a:rPr lang="pt-BR" b="1" dirty="0">
                <a:solidFill>
                  <a:schemeClr val="bg1"/>
                </a:solidFill>
                <a:effectLst>
                  <a:outerShdw blurRad="38100" dist="38100" dir="2700000" algn="tl">
                    <a:srgbClr val="000000">
                      <a:alpha val="43137"/>
                    </a:srgbClr>
                  </a:outerShdw>
                </a:effectLst>
                <a:cs typeface="Arial" charset="0"/>
              </a:rPr>
              <a:t>Adm. Eco. Msc. Luiz Cláudio Brites Lobato</a:t>
            </a:r>
          </a:p>
        </p:txBody>
      </p:sp>
      <p:pic>
        <p:nvPicPr>
          <p:cNvPr id="18435"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a:srcRect/>
          <a:stretch>
            <a:fillRect/>
          </a:stretch>
        </p:blipFill>
        <p:spPr bwMode="auto">
          <a:xfrm>
            <a:off x="8358188" y="1447800"/>
            <a:ext cx="727075" cy="752475"/>
          </a:xfrm>
          <a:prstGeom prst="rect">
            <a:avLst/>
          </a:prstGeom>
          <a:noFill/>
          <a:ln w="9525">
            <a:noFill/>
            <a:miter lim="800000"/>
            <a:headEnd/>
            <a:tailEnd/>
          </a:ln>
        </p:spPr>
      </p:pic>
      <p:sp>
        <p:nvSpPr>
          <p:cNvPr id="7" name="Retângulo 6"/>
          <p:cNvSpPr/>
          <p:nvPr/>
        </p:nvSpPr>
        <p:spPr>
          <a:xfrm>
            <a:off x="117475" y="1603375"/>
            <a:ext cx="8867775" cy="1108075"/>
          </a:xfrm>
          <a:prstGeom prst="rect">
            <a:avLst/>
          </a:prstGeom>
        </p:spPr>
        <p:txBody>
          <a:bodyPr>
            <a:spAutoFit/>
          </a:bodyPr>
          <a:lstStyle/>
          <a:p>
            <a:pPr eaLnBrk="1" hangingPunct="1">
              <a:defRPr/>
            </a:pPr>
            <a:r>
              <a:rPr lang="pt-BR" sz="2200" b="1" dirty="0">
                <a:solidFill>
                  <a:srgbClr val="EF792F"/>
                </a:solidFill>
                <a:effectLst>
                  <a:outerShdw blurRad="38100" dist="38100" dir="2700000" algn="tl">
                    <a:srgbClr val="000000">
                      <a:alpha val="43137"/>
                    </a:srgbClr>
                  </a:outerShdw>
                </a:effectLst>
                <a:cs typeface="Arial" charset="0"/>
              </a:rPr>
              <a:t>CONTEXTUALIZAÇÃO DA DISCIPLINA</a:t>
            </a:r>
          </a:p>
          <a:p>
            <a:pPr eaLnBrk="1" hangingPunct="1">
              <a:defRPr/>
            </a:pPr>
            <a:endParaRPr lang="pt-BR" sz="2200" b="1" dirty="0">
              <a:solidFill>
                <a:srgbClr val="EF792F"/>
              </a:solidFill>
              <a:cs typeface="Arial" charset="0"/>
            </a:endParaRPr>
          </a:p>
          <a:p>
            <a:pPr eaLnBrk="1" hangingPunct="1">
              <a:defRPr/>
            </a:pPr>
            <a:endParaRPr lang="pt-BR" sz="2200" b="1" dirty="0">
              <a:solidFill>
                <a:srgbClr val="EF792F"/>
              </a:solidFill>
              <a:cs typeface="Arial" charset="0"/>
            </a:endParaRPr>
          </a:p>
        </p:txBody>
      </p:sp>
      <p:sp>
        <p:nvSpPr>
          <p:cNvPr id="6" name="Retângulo 12"/>
          <p:cNvSpPr>
            <a:spLocks noChangeArrowheads="1"/>
          </p:cNvSpPr>
          <p:nvPr/>
        </p:nvSpPr>
        <p:spPr bwMode="auto">
          <a:xfrm>
            <a:off x="60325" y="158750"/>
            <a:ext cx="6264275"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defRPr/>
            </a:pPr>
            <a:r>
              <a:rPr lang="pt-BR" b="1" dirty="0">
                <a:solidFill>
                  <a:schemeClr val="bg1"/>
                </a:solidFill>
                <a:effectLst>
                  <a:outerShdw blurRad="38100" dist="38100" dir="2700000" algn="tl">
                    <a:srgbClr val="000000">
                      <a:alpha val="43137"/>
                    </a:srgbClr>
                  </a:outerShdw>
                </a:effectLst>
                <a:latin typeface="+mj-lt"/>
              </a:rPr>
              <a:t>GESTÃO ESTRATÉGICA DE PESSOAS</a:t>
            </a:r>
          </a:p>
          <a:p>
            <a:pPr eaLnBrk="1" hangingPunct="1">
              <a:defRPr/>
            </a:pPr>
            <a:endParaRPr lang="pt-BR" altLang="pt-BR" sz="1200" b="1" dirty="0">
              <a:solidFill>
                <a:schemeClr val="bg1"/>
              </a:solidFill>
              <a:latin typeface="+mj-lt"/>
            </a:endParaRPr>
          </a:p>
          <a:p>
            <a:pPr eaLnBrk="1" hangingPunct="1">
              <a:defRPr/>
            </a:pPr>
            <a:r>
              <a:rPr lang="pt-BR" b="1" dirty="0">
                <a:solidFill>
                  <a:schemeClr val="bg1"/>
                </a:solidFill>
                <a:effectLst>
                  <a:outerShdw blurRad="38100" dist="38100" dir="2700000" algn="tl">
                    <a:srgbClr val="000000">
                      <a:alpha val="43137"/>
                    </a:srgbClr>
                  </a:outerShdw>
                </a:effectLst>
                <a:latin typeface="+mj-lt"/>
              </a:rPr>
              <a:t>NPG 0020 - ADMINISTRAÇÃO DE CONFLITOS E NEGOCIAÇÃO</a:t>
            </a:r>
            <a:endParaRPr lang="pt-BR" altLang="pt-BR" b="1" dirty="0">
              <a:solidFill>
                <a:schemeClr val="bg1"/>
              </a:solidFill>
              <a:effectLst>
                <a:outerShdw blurRad="38100" dist="38100" dir="2700000" algn="tl">
                  <a:srgbClr val="000000">
                    <a:alpha val="43137"/>
                  </a:srgbClr>
                </a:outerShdw>
              </a:effectLst>
              <a:latin typeface="+mj-lt"/>
            </a:endParaRPr>
          </a:p>
        </p:txBody>
      </p:sp>
      <p:pic>
        <p:nvPicPr>
          <p:cNvPr id="18438" name="Picture 8" descr="Imagem relacionada"/>
          <p:cNvPicPr>
            <a:picLocks noChangeAspect="1" noChangeArrowheads="1"/>
          </p:cNvPicPr>
          <p:nvPr/>
        </p:nvPicPr>
        <p:blipFill>
          <a:blip r:embed="rId3"/>
          <a:srcRect/>
          <a:stretch>
            <a:fillRect/>
          </a:stretch>
        </p:blipFill>
        <p:spPr bwMode="auto">
          <a:xfrm>
            <a:off x="8169275" y="5634038"/>
            <a:ext cx="898525" cy="858837"/>
          </a:xfrm>
          <a:prstGeom prst="rect">
            <a:avLst/>
          </a:prstGeom>
          <a:noFill/>
          <a:ln w="9525">
            <a:noFill/>
            <a:miter lim="800000"/>
            <a:headEnd/>
            <a:tailEnd/>
          </a:ln>
        </p:spPr>
      </p:pic>
      <p:sp>
        <p:nvSpPr>
          <p:cNvPr id="18439" name="Retângulo 1"/>
          <p:cNvSpPr>
            <a:spLocks noChangeArrowheads="1"/>
          </p:cNvSpPr>
          <p:nvPr/>
        </p:nvSpPr>
        <p:spPr bwMode="auto">
          <a:xfrm>
            <a:off x="117475" y="2249488"/>
            <a:ext cx="8950325" cy="3970337"/>
          </a:xfrm>
          <a:prstGeom prst="rect">
            <a:avLst/>
          </a:prstGeom>
          <a:noFill/>
          <a:ln w="9525">
            <a:noFill/>
            <a:miter lim="800000"/>
            <a:headEnd/>
            <a:tailEnd/>
          </a:ln>
        </p:spPr>
        <p:txBody>
          <a:bodyPr>
            <a:spAutoFit/>
          </a:bodyPr>
          <a:lstStyle/>
          <a:p>
            <a:pPr algn="just"/>
            <a:r>
              <a:rPr lang="pt-BR"/>
              <a:t>No mundo moderno a necessidade de administração de conflitos e negociação é um fator crítico de sucesso.</a:t>
            </a:r>
          </a:p>
          <a:p>
            <a:pPr algn="just"/>
            <a:endParaRPr lang="pt-BR"/>
          </a:p>
          <a:p>
            <a:pPr algn="just"/>
            <a:r>
              <a:rPr lang="pt-BR"/>
              <a:t>A disciplina contribuirá de forma excepcional quanto à especialização tanto acadêmica quanto profissional do aluno perante o curso de pós-graduação/MBA em Gestão Estratégica de Pessoas, pois são abordados os conceitos que englobam a importância da administração de conflitos e negociação em negociações de uma forma geral, bem como os principais elementos envolvidos na arte do planejamento de negociações. </a:t>
            </a:r>
          </a:p>
          <a:p>
            <a:pPr algn="just"/>
            <a:endParaRPr lang="pt-BR"/>
          </a:p>
          <a:p>
            <a:pPr algn="just"/>
            <a:r>
              <a:rPr lang="pt-BR"/>
              <a:t>A vida e a perenidade de uma organização, está diretamente associada a um bom e eficaz planejamento empresarial associando, a visão estratégica da organização aos desejos e interesses das pessoas. A disciplina permitirá aos alunos desenvolverem conhecimento, habilidade e competências no domínio quanto aos modelos de negociação definindo técnicas, estilos, táticas e estratégias do planejamento da negociação ao acordo final. </a:t>
            </a:r>
            <a:endParaRPr lang="pt-BR" altLang="pt-BR"/>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descr="tela-apresentacao.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 name="Retângulo 11"/>
          <p:cNvSpPr/>
          <p:nvPr/>
        </p:nvSpPr>
        <p:spPr>
          <a:xfrm>
            <a:off x="-11113" y="6534150"/>
            <a:ext cx="4148138" cy="369888"/>
          </a:xfrm>
          <a:prstGeom prst="rect">
            <a:avLst/>
          </a:prstGeom>
        </p:spPr>
        <p:txBody>
          <a:bodyPr wrap="none">
            <a:spAutoFit/>
          </a:bodyPr>
          <a:lstStyle/>
          <a:p>
            <a:pPr eaLnBrk="1" hangingPunct="1">
              <a:defRPr/>
            </a:pPr>
            <a:r>
              <a:rPr lang="pt-BR" b="1" dirty="0">
                <a:solidFill>
                  <a:schemeClr val="bg1"/>
                </a:solidFill>
                <a:effectLst>
                  <a:outerShdw blurRad="38100" dist="38100" dir="2700000" algn="tl">
                    <a:srgbClr val="000000">
                      <a:alpha val="43137"/>
                    </a:srgbClr>
                  </a:outerShdw>
                </a:effectLst>
                <a:cs typeface="Arial" charset="0"/>
              </a:rPr>
              <a:t>Adm. Eco. Msc. Luiz Cláudio Brites Lobato</a:t>
            </a:r>
          </a:p>
        </p:txBody>
      </p:sp>
      <p:sp>
        <p:nvSpPr>
          <p:cNvPr id="8" name="Retângulo 7"/>
          <p:cNvSpPr/>
          <p:nvPr/>
        </p:nvSpPr>
        <p:spPr>
          <a:xfrm>
            <a:off x="831850" y="1003300"/>
            <a:ext cx="3012017" cy="461665"/>
          </a:xfrm>
          <a:prstGeom prst="rect">
            <a:avLst/>
          </a:prstGeom>
        </p:spPr>
        <p:txBody>
          <a:bodyPr wrap="square">
            <a:spAutoFit/>
          </a:bodyPr>
          <a:lstStyle/>
          <a:p>
            <a:pPr eaLnBrk="1" hangingPunct="1">
              <a:defRPr/>
            </a:pPr>
            <a:r>
              <a:rPr lang="pt-BR" sz="2400" b="1" dirty="0" smtClean="0">
                <a:solidFill>
                  <a:schemeClr val="accent3">
                    <a:lumMod val="50000"/>
                  </a:schemeClr>
                </a:solidFill>
                <a:effectLst>
                  <a:outerShdw blurRad="38100" dist="38100" dir="2700000" algn="tl">
                    <a:srgbClr val="000000">
                      <a:alpha val="43137"/>
                    </a:srgbClr>
                  </a:outerShdw>
                </a:effectLst>
              </a:rPr>
              <a:t>Atividade </a:t>
            </a:r>
            <a:r>
              <a:rPr lang="pt-BR" sz="2400" b="1" dirty="0" smtClean="0">
                <a:solidFill>
                  <a:schemeClr val="accent3">
                    <a:lumMod val="50000"/>
                  </a:schemeClr>
                </a:solidFill>
                <a:effectLst>
                  <a:outerShdw blurRad="38100" dist="38100" dir="2700000" algn="tl">
                    <a:srgbClr val="000000">
                      <a:alpha val="43137"/>
                    </a:srgbClr>
                  </a:outerShdw>
                </a:effectLst>
              </a:rPr>
              <a:t>proposta</a:t>
            </a:r>
            <a:r>
              <a:rPr lang="pt-BR" sz="2400" b="1" dirty="0" smtClean="0">
                <a:solidFill>
                  <a:schemeClr val="accent3">
                    <a:lumMod val="50000"/>
                  </a:schemeClr>
                </a:solidFill>
                <a:effectLst>
                  <a:outerShdw blurRad="38100" dist="38100" dir="2700000" algn="tl">
                    <a:srgbClr val="000000">
                      <a:alpha val="43137"/>
                    </a:srgbClr>
                  </a:outerShdw>
                </a:effectLst>
              </a:rPr>
              <a:t>:</a:t>
            </a:r>
            <a:endParaRPr lang="pt-BR" sz="2400" b="1" dirty="0">
              <a:solidFill>
                <a:schemeClr val="accent3">
                  <a:lumMod val="50000"/>
                </a:schemeClr>
              </a:solidFill>
              <a:effectLst>
                <a:outerShdw blurRad="38100" dist="38100" dir="2700000" algn="tl">
                  <a:srgbClr val="000000">
                    <a:alpha val="43137"/>
                  </a:srgbClr>
                </a:outerShdw>
              </a:effectLst>
            </a:endParaRPr>
          </a:p>
        </p:txBody>
      </p:sp>
      <p:pic>
        <p:nvPicPr>
          <p:cNvPr id="36869" name="Picture 4" descr="http://clean-city69.ru/images/Check_mark.svg.png"/>
          <p:cNvPicPr>
            <a:picLocks noChangeAspect="1" noChangeArrowheads="1"/>
          </p:cNvPicPr>
          <p:nvPr/>
        </p:nvPicPr>
        <p:blipFill>
          <a:blip r:embed="rId3"/>
          <a:srcRect/>
          <a:stretch>
            <a:fillRect/>
          </a:stretch>
        </p:blipFill>
        <p:spPr bwMode="auto">
          <a:xfrm>
            <a:off x="288925" y="1023938"/>
            <a:ext cx="449263" cy="449262"/>
          </a:xfrm>
          <a:prstGeom prst="rect">
            <a:avLst/>
          </a:prstGeom>
          <a:noFill/>
          <a:ln w="9525">
            <a:noFill/>
            <a:miter lim="800000"/>
            <a:headEnd/>
            <a:tailEnd/>
          </a:ln>
        </p:spPr>
      </p:pic>
      <p:sp>
        <p:nvSpPr>
          <p:cNvPr id="10" name="Retângulo 12"/>
          <p:cNvSpPr>
            <a:spLocks noChangeArrowheads="1"/>
          </p:cNvSpPr>
          <p:nvPr/>
        </p:nvSpPr>
        <p:spPr bwMode="auto">
          <a:xfrm>
            <a:off x="47625" y="33338"/>
            <a:ext cx="6264275"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defRPr/>
            </a:pPr>
            <a:r>
              <a:rPr lang="pt-BR" b="1" dirty="0">
                <a:solidFill>
                  <a:schemeClr val="bg1"/>
                </a:solidFill>
                <a:effectLst>
                  <a:outerShdw blurRad="38100" dist="38100" dir="2700000" algn="tl">
                    <a:srgbClr val="000000">
                      <a:alpha val="43137"/>
                    </a:srgbClr>
                  </a:outerShdw>
                </a:effectLst>
                <a:latin typeface="+mj-lt"/>
              </a:rPr>
              <a:t>GESTÃO ESTRATÉGICA DE PESSOAS</a:t>
            </a:r>
          </a:p>
          <a:p>
            <a:pPr eaLnBrk="1" hangingPunct="1">
              <a:defRPr/>
            </a:pPr>
            <a:r>
              <a:rPr lang="pt-BR" b="1" dirty="0">
                <a:solidFill>
                  <a:schemeClr val="bg1"/>
                </a:solidFill>
                <a:effectLst>
                  <a:outerShdw blurRad="38100" dist="38100" dir="2700000" algn="tl">
                    <a:srgbClr val="000000">
                      <a:alpha val="43137"/>
                    </a:srgbClr>
                  </a:outerShdw>
                </a:effectLst>
                <a:latin typeface="+mj-lt"/>
              </a:rPr>
              <a:t>NPG 0020 - ADMINISTRAÇÃO DE CONFLITOS E NEGOCIAÇÃO</a:t>
            </a:r>
            <a:endParaRPr lang="pt-BR" altLang="pt-BR" b="1" dirty="0">
              <a:solidFill>
                <a:schemeClr val="bg1"/>
              </a:solidFill>
              <a:effectLst>
                <a:outerShdw blurRad="38100" dist="38100" dir="2700000" algn="tl">
                  <a:srgbClr val="000000">
                    <a:alpha val="43137"/>
                  </a:srgbClr>
                </a:outerShdw>
              </a:effectLst>
              <a:latin typeface="+mj-lt"/>
            </a:endParaRPr>
          </a:p>
        </p:txBody>
      </p:sp>
      <p:pic>
        <p:nvPicPr>
          <p:cNvPr id="36871" name="Picture 14" descr="Imagem relacionada"/>
          <p:cNvPicPr>
            <a:picLocks noChangeAspect="1" noChangeArrowheads="1"/>
          </p:cNvPicPr>
          <p:nvPr/>
        </p:nvPicPr>
        <p:blipFill>
          <a:blip r:embed="rId4"/>
          <a:srcRect/>
          <a:stretch>
            <a:fillRect/>
          </a:stretch>
        </p:blipFill>
        <p:spPr bwMode="auto">
          <a:xfrm>
            <a:off x="7645400" y="760413"/>
            <a:ext cx="1428750" cy="1069975"/>
          </a:xfrm>
          <a:prstGeom prst="rect">
            <a:avLst/>
          </a:prstGeom>
          <a:noFill/>
          <a:ln w="9525">
            <a:noFill/>
            <a:miter lim="800000"/>
            <a:headEnd/>
            <a:tailEnd/>
          </a:ln>
        </p:spPr>
      </p:pic>
      <p:sp>
        <p:nvSpPr>
          <p:cNvPr id="9" name="Retângulo 8"/>
          <p:cNvSpPr/>
          <p:nvPr/>
        </p:nvSpPr>
        <p:spPr>
          <a:xfrm>
            <a:off x="-11113" y="1593420"/>
            <a:ext cx="9026525" cy="4801314"/>
          </a:xfrm>
          <a:prstGeom prst="rect">
            <a:avLst/>
          </a:prstGeom>
        </p:spPr>
        <p:txBody>
          <a:bodyPr wrap="square">
            <a:spAutoFit/>
          </a:bodyPr>
          <a:lstStyle/>
          <a:p>
            <a:pPr algn="just"/>
            <a:r>
              <a:rPr lang="pt-BR" b="1" dirty="0" smtClean="0"/>
              <a:t>Teste</a:t>
            </a:r>
            <a:r>
              <a:rPr lang="pt-BR" b="1" dirty="0" smtClean="0"/>
              <a:t>: Qual o seu poder de realização? </a:t>
            </a:r>
          </a:p>
          <a:p>
            <a:pPr algn="just"/>
            <a:r>
              <a:rPr lang="pt-BR" dirty="0" smtClean="0"/>
              <a:t>Uma autoavaliação é algo extremamente útil em qualquer processo de desenvolvimento pessoal. </a:t>
            </a:r>
            <a:endParaRPr lang="pt-BR" dirty="0" smtClean="0"/>
          </a:p>
          <a:p>
            <a:pPr algn="just"/>
            <a:endParaRPr lang="pt-BR" dirty="0" smtClean="0"/>
          </a:p>
          <a:p>
            <a:pPr algn="just"/>
            <a:r>
              <a:rPr lang="pt-BR" dirty="0" smtClean="0"/>
              <a:t>Entretanto</a:t>
            </a:r>
            <a:r>
              <a:rPr lang="pt-BR" dirty="0" smtClean="0"/>
              <a:t>, para que você possa fazer uma autoavaliação que lhe traga benefícios, é preciso que suas respostas reflitam seus comportamentos efetivos e não aquilo que você acha que faz ou gostaria de fazer. </a:t>
            </a:r>
          </a:p>
          <a:p>
            <a:pPr algn="just"/>
            <a:endParaRPr lang="pt-BR" dirty="0" smtClean="0"/>
          </a:p>
          <a:p>
            <a:pPr algn="just"/>
            <a:r>
              <a:rPr lang="pt-BR" dirty="0" smtClean="0"/>
              <a:t>Por </a:t>
            </a:r>
            <a:r>
              <a:rPr lang="pt-BR" dirty="0" smtClean="0"/>
              <a:t>isso, se você puder contar com a colaboração de uma ou mais pessoas que o conheçam bem, ou melhor ainda, que negociem com você, suas respostas serão, provavelmente, mais precisas e os benefícios muito maiores. </a:t>
            </a:r>
          </a:p>
          <a:p>
            <a:pPr algn="just"/>
            <a:endParaRPr lang="pt-BR" b="1" dirty="0" smtClean="0"/>
          </a:p>
          <a:p>
            <a:pPr algn="just"/>
            <a:r>
              <a:rPr lang="pt-BR" b="1" dirty="0" smtClean="0"/>
              <a:t>	</a:t>
            </a:r>
            <a:r>
              <a:rPr lang="pt-BR" b="1" dirty="0" smtClean="0"/>
              <a:t>Dê:   </a:t>
            </a:r>
            <a:r>
              <a:rPr lang="pt-BR" b="1" dirty="0" smtClean="0">
                <a:solidFill>
                  <a:schemeClr val="accent3">
                    <a:lumMod val="50000"/>
                  </a:schemeClr>
                </a:solidFill>
              </a:rPr>
              <a:t>Grau </a:t>
            </a:r>
            <a:r>
              <a:rPr lang="pt-BR" b="1" dirty="0" smtClean="0">
                <a:solidFill>
                  <a:schemeClr val="accent3">
                    <a:lumMod val="50000"/>
                  </a:schemeClr>
                </a:solidFill>
              </a:rPr>
              <a:t>5 se o seu comportamento está sempre de acordo com a proposição; </a:t>
            </a:r>
          </a:p>
          <a:p>
            <a:pPr algn="just"/>
            <a:r>
              <a:rPr lang="pt-BR" b="1" dirty="0" smtClean="0">
                <a:solidFill>
                  <a:schemeClr val="accent3">
                    <a:lumMod val="50000"/>
                  </a:schemeClr>
                </a:solidFill>
              </a:rPr>
              <a:t>		Grau </a:t>
            </a:r>
            <a:r>
              <a:rPr lang="pt-BR" b="1" dirty="0" smtClean="0">
                <a:solidFill>
                  <a:schemeClr val="accent3">
                    <a:lumMod val="50000"/>
                  </a:schemeClr>
                </a:solidFill>
              </a:rPr>
              <a:t>4 se frequentemente; </a:t>
            </a:r>
          </a:p>
          <a:p>
            <a:pPr algn="just"/>
            <a:r>
              <a:rPr lang="pt-BR" b="1" dirty="0" smtClean="0">
                <a:solidFill>
                  <a:schemeClr val="accent3">
                    <a:lumMod val="50000"/>
                  </a:schemeClr>
                </a:solidFill>
              </a:rPr>
              <a:t>		Grau </a:t>
            </a:r>
            <a:r>
              <a:rPr lang="pt-BR" b="1" dirty="0" smtClean="0">
                <a:solidFill>
                  <a:schemeClr val="accent3">
                    <a:lumMod val="50000"/>
                  </a:schemeClr>
                </a:solidFill>
              </a:rPr>
              <a:t>3 se às vezes se aplica a você; </a:t>
            </a:r>
          </a:p>
          <a:p>
            <a:pPr algn="just"/>
            <a:r>
              <a:rPr lang="pt-BR" b="1" dirty="0" smtClean="0">
                <a:solidFill>
                  <a:schemeClr val="accent3">
                    <a:lumMod val="50000"/>
                  </a:schemeClr>
                </a:solidFill>
              </a:rPr>
              <a:t>		Grau </a:t>
            </a:r>
            <a:r>
              <a:rPr lang="pt-BR" b="1" dirty="0" smtClean="0">
                <a:solidFill>
                  <a:schemeClr val="accent3">
                    <a:lumMod val="50000"/>
                  </a:schemeClr>
                </a:solidFill>
              </a:rPr>
              <a:t>2 se raramente se aplica; </a:t>
            </a:r>
          </a:p>
          <a:p>
            <a:pPr algn="just"/>
            <a:r>
              <a:rPr lang="pt-BR" b="1" dirty="0" smtClean="0">
                <a:solidFill>
                  <a:schemeClr val="accent3">
                    <a:lumMod val="50000"/>
                  </a:schemeClr>
                </a:solidFill>
              </a:rPr>
              <a:t>		Grau </a:t>
            </a:r>
            <a:r>
              <a:rPr lang="pt-BR" b="1" dirty="0" smtClean="0">
                <a:solidFill>
                  <a:schemeClr val="accent3">
                    <a:lumMod val="50000"/>
                  </a:schemeClr>
                </a:solidFill>
              </a:rPr>
              <a:t>1 se nunca se aplica. </a:t>
            </a:r>
            <a:endParaRPr lang="pt-BR"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descr="tela-apresentacao.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 name="Retângulo 7"/>
          <p:cNvSpPr/>
          <p:nvPr/>
        </p:nvSpPr>
        <p:spPr>
          <a:xfrm>
            <a:off x="9525" y="1870097"/>
            <a:ext cx="9134475" cy="2154436"/>
          </a:xfrm>
          <a:prstGeom prst="rect">
            <a:avLst/>
          </a:prstGeom>
        </p:spPr>
        <p:txBody>
          <a:bodyPr>
            <a:spAutoFit/>
          </a:bodyPr>
          <a:lstStyle/>
          <a:p>
            <a:pPr lvl="1" algn="just" eaLnBrk="1" hangingPunct="1">
              <a:buFont typeface="Wingdings" pitchFamily="2" charset="2"/>
              <a:buChar char="Ø"/>
              <a:defRPr/>
            </a:pPr>
            <a:r>
              <a:rPr lang="pt-BR" sz="2200" b="1" dirty="0" smtClean="0">
                <a:effectLst>
                  <a:outerShdw blurRad="38100" dist="38100" dir="2700000" algn="tl">
                    <a:srgbClr val="000000">
                      <a:alpha val="43137"/>
                    </a:srgbClr>
                  </a:outerShdw>
                </a:effectLst>
              </a:rPr>
              <a:t>   </a:t>
            </a:r>
            <a:r>
              <a:rPr lang="pt-BR" sz="2200" b="1" dirty="0">
                <a:effectLst>
                  <a:outerShdw blurRad="38100" dist="38100" dir="2700000" algn="tl">
                    <a:srgbClr val="000000">
                      <a:alpha val="43137"/>
                    </a:srgbClr>
                  </a:outerShdw>
                </a:effectLst>
              </a:rPr>
              <a:t>1 – Considerações finais – Apresentando impressões sobre os conteúdos da aula;</a:t>
            </a:r>
          </a:p>
          <a:p>
            <a:pPr lvl="1" algn="just" eaLnBrk="1" hangingPunct="1">
              <a:buFont typeface="Wingdings" pitchFamily="2" charset="2"/>
              <a:buChar char="Ø"/>
              <a:defRPr/>
            </a:pPr>
            <a:endParaRPr lang="pt-BR" sz="800" b="1" dirty="0">
              <a:effectLst>
                <a:outerShdw blurRad="38100" dist="38100" dir="2700000" algn="tl">
                  <a:srgbClr val="000000">
                    <a:alpha val="43137"/>
                  </a:srgbClr>
                </a:outerShdw>
              </a:effectLst>
            </a:endParaRPr>
          </a:p>
          <a:p>
            <a:pPr lvl="1" algn="just" eaLnBrk="1" hangingPunct="1">
              <a:buFont typeface="Wingdings" pitchFamily="2" charset="2"/>
              <a:buChar char="Ø"/>
              <a:defRPr/>
            </a:pPr>
            <a:endParaRPr lang="pt-BR" sz="1000" b="1" dirty="0">
              <a:effectLst>
                <a:outerShdw blurRad="38100" dist="38100" dir="2700000" algn="tl">
                  <a:srgbClr val="000000">
                    <a:alpha val="43137"/>
                  </a:srgbClr>
                </a:outerShdw>
              </a:effectLst>
            </a:endParaRPr>
          </a:p>
          <a:p>
            <a:pPr lvl="1" algn="just" eaLnBrk="1" hangingPunct="1">
              <a:buFont typeface="Wingdings" pitchFamily="2" charset="2"/>
              <a:buChar char="Ø"/>
              <a:defRPr/>
            </a:pPr>
            <a:r>
              <a:rPr lang="pt-BR" sz="2200" b="1" dirty="0">
                <a:effectLst>
                  <a:outerShdw blurRad="38100" dist="38100" dir="2700000" algn="tl">
                    <a:srgbClr val="000000">
                      <a:alpha val="43137"/>
                    </a:srgbClr>
                  </a:outerShdw>
                </a:effectLst>
              </a:rPr>
              <a:t>   2 – </a:t>
            </a:r>
            <a:r>
              <a:rPr lang="pt-BR" sz="2400" b="1" dirty="0">
                <a:effectLst>
                  <a:outerShdw blurRad="38100" dist="38100" dir="2700000" algn="tl">
                    <a:srgbClr val="000000">
                      <a:alpha val="43137"/>
                    </a:srgbClr>
                  </a:outerShdw>
                </a:effectLst>
              </a:rPr>
              <a:t>Leia o artigo Negociação gerencial: o engodo dos 17 camelos, disponível em nossa Biblioteca virtual, analise-o e responda às perguntas que estão nele</a:t>
            </a:r>
            <a:r>
              <a:rPr lang="pt-BR" sz="2400" b="1" dirty="0" smtClean="0">
                <a:effectLst>
                  <a:outerShdw blurRad="38100" dist="38100" dir="2700000" algn="tl">
                    <a:srgbClr val="000000">
                      <a:alpha val="43137"/>
                    </a:srgbClr>
                  </a:outerShdw>
                </a:effectLst>
              </a:rPr>
              <a:t>.</a:t>
            </a:r>
            <a:endParaRPr lang="pt-BR" sz="1000" b="1" dirty="0">
              <a:effectLst>
                <a:outerShdw blurRad="38100" dist="38100" dir="2700000" algn="tl">
                  <a:srgbClr val="000000">
                    <a:alpha val="43137"/>
                  </a:srgbClr>
                </a:outerShdw>
              </a:effectLst>
            </a:endParaRPr>
          </a:p>
        </p:txBody>
      </p:sp>
      <p:pic>
        <p:nvPicPr>
          <p:cNvPr id="37892" name="Picture 2" descr="http://3.bp.blogspot.com/_mCT7NaU_lWw/SzCM_JtwmQI/AAAAAAAAAgY/6RuQbyDI4Nw/s200/Estudo+de+caso"/>
          <p:cNvPicPr>
            <a:picLocks noChangeAspect="1" noChangeArrowheads="1"/>
          </p:cNvPicPr>
          <p:nvPr/>
        </p:nvPicPr>
        <p:blipFill>
          <a:blip r:embed="rId3"/>
          <a:srcRect/>
          <a:stretch>
            <a:fillRect/>
          </a:stretch>
        </p:blipFill>
        <p:spPr bwMode="auto">
          <a:xfrm>
            <a:off x="8229600" y="868363"/>
            <a:ext cx="738188" cy="836612"/>
          </a:xfrm>
          <a:prstGeom prst="rect">
            <a:avLst/>
          </a:prstGeom>
          <a:noFill/>
          <a:ln w="9525">
            <a:noFill/>
            <a:miter lim="800000"/>
            <a:headEnd/>
            <a:tailEnd/>
          </a:ln>
        </p:spPr>
      </p:pic>
      <p:sp>
        <p:nvSpPr>
          <p:cNvPr id="7" name="Retângulo 6"/>
          <p:cNvSpPr/>
          <p:nvPr/>
        </p:nvSpPr>
        <p:spPr>
          <a:xfrm>
            <a:off x="219075" y="736600"/>
            <a:ext cx="7834313" cy="646113"/>
          </a:xfrm>
          <a:prstGeom prst="rect">
            <a:avLst/>
          </a:prstGeom>
        </p:spPr>
        <p:txBody>
          <a:bodyPr>
            <a:spAutoFit/>
          </a:bodyPr>
          <a:lstStyle/>
          <a:p>
            <a:pPr algn="ctr" eaLnBrk="1" hangingPunct="1">
              <a:defRPr/>
            </a:pPr>
            <a:r>
              <a:rPr lang="pt-BR" sz="3600" b="1" i="1" dirty="0">
                <a:solidFill>
                  <a:schemeClr val="tx2"/>
                </a:solidFill>
                <a:effectLst>
                  <a:outerShdw blurRad="38100" dist="38100" dir="2700000" algn="tl">
                    <a:srgbClr val="000000">
                      <a:alpha val="43137"/>
                    </a:srgbClr>
                  </a:outerShdw>
                </a:effectLst>
                <a:latin typeface="Viner Hand ITC" pitchFamily="66" charset="0"/>
              </a:rPr>
              <a:t>Atividade Prática – Brainstorming</a:t>
            </a:r>
          </a:p>
        </p:txBody>
      </p:sp>
      <p:sp>
        <p:nvSpPr>
          <p:cNvPr id="13" name="Retângulo 12"/>
          <p:cNvSpPr/>
          <p:nvPr/>
        </p:nvSpPr>
        <p:spPr>
          <a:xfrm>
            <a:off x="-11113" y="6534150"/>
            <a:ext cx="4148138" cy="369888"/>
          </a:xfrm>
          <a:prstGeom prst="rect">
            <a:avLst/>
          </a:prstGeom>
        </p:spPr>
        <p:txBody>
          <a:bodyPr wrap="none">
            <a:spAutoFit/>
          </a:bodyPr>
          <a:lstStyle/>
          <a:p>
            <a:pPr eaLnBrk="1" hangingPunct="1">
              <a:defRPr/>
            </a:pPr>
            <a:r>
              <a:rPr lang="pt-BR" b="1" dirty="0">
                <a:solidFill>
                  <a:schemeClr val="bg1"/>
                </a:solidFill>
                <a:effectLst>
                  <a:outerShdw blurRad="38100" dist="38100" dir="2700000" algn="tl">
                    <a:srgbClr val="000000">
                      <a:alpha val="43137"/>
                    </a:srgbClr>
                  </a:outerShdw>
                </a:effectLst>
                <a:cs typeface="Arial" charset="0"/>
              </a:rPr>
              <a:t>Adm. Eco. Msc. Luiz Cláudio Brites Lobato</a:t>
            </a:r>
          </a:p>
        </p:txBody>
      </p:sp>
      <p:pic>
        <p:nvPicPr>
          <p:cNvPr id="11" name="Picture 2"/>
          <p:cNvPicPr>
            <a:picLocks noChangeAspect="1" noChangeArrowheads="1"/>
          </p:cNvPicPr>
          <p:nvPr/>
        </p:nvPicPr>
        <p:blipFill>
          <a:blip r:embed="rId4">
            <a:duotone>
              <a:prstClr val="black"/>
              <a:schemeClr val="accent1">
                <a:tint val="45000"/>
                <a:satMod val="400000"/>
              </a:schemeClr>
            </a:duotone>
          </a:blip>
          <a:srcRect/>
          <a:stretch>
            <a:fillRect/>
          </a:stretch>
        </p:blipFill>
        <p:spPr bwMode="auto">
          <a:xfrm>
            <a:off x="7412167" y="4451323"/>
            <a:ext cx="1634866" cy="1692532"/>
          </a:xfrm>
          <a:prstGeom prst="rect">
            <a:avLst/>
          </a:prstGeom>
          <a:noFill/>
          <a:ln w="9525">
            <a:noFill/>
            <a:miter lim="800000"/>
            <a:headEnd/>
            <a:tailEnd/>
          </a:ln>
        </p:spPr>
      </p:pic>
      <p:pic>
        <p:nvPicPr>
          <p:cNvPr id="37896" name="Picture 3"/>
          <p:cNvPicPr>
            <a:picLocks noChangeAspect="1" noChangeArrowheads="1"/>
          </p:cNvPicPr>
          <p:nvPr/>
        </p:nvPicPr>
        <p:blipFill>
          <a:blip r:embed="rId5"/>
          <a:srcRect/>
          <a:stretch>
            <a:fillRect/>
          </a:stretch>
        </p:blipFill>
        <p:spPr bwMode="auto">
          <a:xfrm>
            <a:off x="2569099" y="4024532"/>
            <a:ext cx="4691120" cy="2350867"/>
          </a:xfrm>
          <a:prstGeom prst="rect">
            <a:avLst/>
          </a:prstGeom>
          <a:noFill/>
          <a:ln w="9525">
            <a:noFill/>
            <a:miter lim="800000"/>
            <a:headEnd/>
            <a:tailEnd/>
          </a:ln>
        </p:spPr>
      </p:pic>
      <p:sp>
        <p:nvSpPr>
          <p:cNvPr id="12" name="Retângulo 12"/>
          <p:cNvSpPr>
            <a:spLocks noChangeArrowheads="1"/>
          </p:cNvSpPr>
          <p:nvPr/>
        </p:nvSpPr>
        <p:spPr bwMode="auto">
          <a:xfrm>
            <a:off x="47625" y="33338"/>
            <a:ext cx="6264275"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defRPr/>
            </a:pPr>
            <a:r>
              <a:rPr lang="pt-BR" b="1" dirty="0">
                <a:solidFill>
                  <a:schemeClr val="bg1"/>
                </a:solidFill>
                <a:effectLst>
                  <a:outerShdw blurRad="38100" dist="38100" dir="2700000" algn="tl">
                    <a:srgbClr val="000000">
                      <a:alpha val="43137"/>
                    </a:srgbClr>
                  </a:outerShdw>
                </a:effectLst>
                <a:latin typeface="+mj-lt"/>
              </a:rPr>
              <a:t>GESTÃO ESTRATÉGICA DE PESSOAS</a:t>
            </a:r>
          </a:p>
          <a:p>
            <a:pPr eaLnBrk="1" hangingPunct="1">
              <a:defRPr/>
            </a:pPr>
            <a:r>
              <a:rPr lang="pt-BR" b="1" dirty="0">
                <a:solidFill>
                  <a:schemeClr val="bg1"/>
                </a:solidFill>
                <a:effectLst>
                  <a:outerShdw blurRad="38100" dist="38100" dir="2700000" algn="tl">
                    <a:srgbClr val="000000">
                      <a:alpha val="43137"/>
                    </a:srgbClr>
                  </a:outerShdw>
                </a:effectLst>
                <a:latin typeface="+mj-lt"/>
              </a:rPr>
              <a:t>NPG 0020 - ADMINISTRAÇÃO DE CONFLITOS E NEGOCIAÇÃO</a:t>
            </a:r>
            <a:endParaRPr lang="pt-BR" altLang="pt-BR" b="1" dirty="0">
              <a:solidFill>
                <a:schemeClr val="bg1"/>
              </a:solidFill>
              <a:effectLst>
                <a:outerShdw blurRad="38100" dist="38100" dir="2700000" algn="tl">
                  <a:srgbClr val="000000">
                    <a:alpha val="43137"/>
                  </a:srgbClr>
                </a:outerShdw>
              </a:effectLst>
              <a:latin typeface="+mj-lt"/>
            </a:endParaRPr>
          </a:p>
        </p:txBody>
      </p:sp>
      <p:pic>
        <p:nvPicPr>
          <p:cNvPr id="37898" name="Picture 14" descr="Imagem relacionada"/>
          <p:cNvPicPr>
            <a:picLocks noChangeAspect="1" noChangeArrowheads="1"/>
          </p:cNvPicPr>
          <p:nvPr/>
        </p:nvPicPr>
        <p:blipFill>
          <a:blip r:embed="rId6"/>
          <a:srcRect/>
          <a:stretch>
            <a:fillRect/>
          </a:stretch>
        </p:blipFill>
        <p:spPr bwMode="auto">
          <a:xfrm>
            <a:off x="47095" y="4292588"/>
            <a:ext cx="2527300" cy="1895475"/>
          </a:xfrm>
          <a:prstGeom prst="rect">
            <a:avLst/>
          </a:prstGeom>
          <a:noFill/>
          <a:ln w="9525">
            <a:noFill/>
            <a:miter lim="800000"/>
            <a:headEnd/>
            <a:tailEnd/>
          </a:ln>
        </p:spPr>
      </p:pic>
      <p:sp>
        <p:nvSpPr>
          <p:cNvPr id="14" name="Retângulo 13"/>
          <p:cNvSpPr/>
          <p:nvPr/>
        </p:nvSpPr>
        <p:spPr>
          <a:xfrm>
            <a:off x="219075" y="1293308"/>
            <a:ext cx="3186129" cy="523220"/>
          </a:xfrm>
          <a:prstGeom prst="rect">
            <a:avLst/>
          </a:prstGeom>
        </p:spPr>
        <p:txBody>
          <a:bodyPr wrap="none">
            <a:spAutoFit/>
          </a:bodyPr>
          <a:lstStyle/>
          <a:p>
            <a:pPr eaLnBrk="1" hangingPunct="1">
              <a:defRPr/>
            </a:pPr>
            <a:r>
              <a:rPr lang="pt-BR" sz="2800" b="1" dirty="0">
                <a:solidFill>
                  <a:schemeClr val="accent3">
                    <a:lumMod val="50000"/>
                  </a:schemeClr>
                </a:solidFill>
                <a:effectLst>
                  <a:outerShdw blurRad="38100" dist="38100" dir="2700000" algn="tl">
                    <a:srgbClr val="000000">
                      <a:alpha val="43137"/>
                    </a:srgbClr>
                  </a:outerShdw>
                </a:effectLst>
              </a:rPr>
              <a:t>Lista das Atividades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descr="tela-apresentacao.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 name="Retângulo 11"/>
          <p:cNvSpPr/>
          <p:nvPr/>
        </p:nvSpPr>
        <p:spPr>
          <a:xfrm>
            <a:off x="-11113" y="6534150"/>
            <a:ext cx="4148138" cy="369888"/>
          </a:xfrm>
          <a:prstGeom prst="rect">
            <a:avLst/>
          </a:prstGeom>
        </p:spPr>
        <p:txBody>
          <a:bodyPr wrap="none">
            <a:spAutoFit/>
          </a:bodyPr>
          <a:lstStyle/>
          <a:p>
            <a:pPr eaLnBrk="1" hangingPunct="1">
              <a:defRPr/>
            </a:pPr>
            <a:r>
              <a:rPr lang="pt-BR" b="1" dirty="0">
                <a:solidFill>
                  <a:schemeClr val="bg1"/>
                </a:solidFill>
                <a:effectLst>
                  <a:outerShdw blurRad="38100" dist="38100" dir="2700000" algn="tl">
                    <a:srgbClr val="000000">
                      <a:alpha val="43137"/>
                    </a:srgbClr>
                  </a:outerShdw>
                </a:effectLst>
                <a:cs typeface="Arial" charset="0"/>
              </a:rPr>
              <a:t>Adm. Eco. Msc. Luiz Cláudio Brites Lobato</a:t>
            </a:r>
          </a:p>
        </p:txBody>
      </p:sp>
      <p:sp>
        <p:nvSpPr>
          <p:cNvPr id="7" name="Retângulo 6"/>
          <p:cNvSpPr/>
          <p:nvPr/>
        </p:nvSpPr>
        <p:spPr>
          <a:xfrm>
            <a:off x="5064125" y="5059363"/>
            <a:ext cx="3560763" cy="1631950"/>
          </a:xfrm>
          <a:prstGeom prst="rect">
            <a:avLst/>
          </a:prstGeom>
        </p:spPr>
        <p:txBody>
          <a:bodyPr wrap="none">
            <a:spAutoFit/>
          </a:bodyPr>
          <a:lstStyle/>
          <a:p>
            <a:pPr algn="ctr" eaLnBrk="1" hangingPunct="1">
              <a:defRPr/>
            </a:pPr>
            <a:r>
              <a:rPr lang="pt-BR" sz="5000" b="1" spc="300" dirty="0">
                <a:solidFill>
                  <a:schemeClr val="accent2">
                    <a:lumMod val="75000"/>
                  </a:schemeClr>
                </a:solidFill>
                <a:effectLst>
                  <a:outerShdw blurRad="38100" dist="38100" dir="2700000" algn="tl">
                    <a:srgbClr val="000000">
                      <a:alpha val="43137"/>
                    </a:srgbClr>
                  </a:outerShdw>
                </a:effectLst>
                <a:latin typeface="Viner Hand ITC" pitchFamily="66" charset="0"/>
              </a:rPr>
              <a:t>Retorno às</a:t>
            </a:r>
          </a:p>
          <a:p>
            <a:pPr algn="ctr" eaLnBrk="1" hangingPunct="1">
              <a:defRPr/>
            </a:pPr>
            <a:r>
              <a:rPr lang="pt-BR" sz="5000" b="1" spc="300" dirty="0">
                <a:solidFill>
                  <a:schemeClr val="accent2">
                    <a:lumMod val="75000"/>
                  </a:schemeClr>
                </a:solidFill>
                <a:effectLst>
                  <a:outerShdw blurRad="38100" dist="38100" dir="2700000" algn="tl">
                    <a:srgbClr val="000000">
                      <a:alpha val="43137"/>
                    </a:srgbClr>
                  </a:outerShdw>
                </a:effectLst>
                <a:latin typeface="Viner Hand ITC" pitchFamily="66" charset="0"/>
              </a:rPr>
              <a:t> 13 horas</a:t>
            </a:r>
          </a:p>
        </p:txBody>
      </p:sp>
      <p:pic>
        <p:nvPicPr>
          <p:cNvPr id="38917" name="Picture 2" descr="http://4.bp.blogspot.com/-NMt49uORiSo/T-Ce4xHGPII/AAAAAAAABVc/lKESrO9MtDI/s1600/almo%25C3%25A7o.gif"/>
          <p:cNvPicPr>
            <a:picLocks noChangeAspect="1" noChangeArrowheads="1"/>
          </p:cNvPicPr>
          <p:nvPr/>
        </p:nvPicPr>
        <p:blipFill>
          <a:blip r:embed="rId3"/>
          <a:srcRect/>
          <a:stretch>
            <a:fillRect/>
          </a:stretch>
        </p:blipFill>
        <p:spPr bwMode="auto">
          <a:xfrm>
            <a:off x="219075" y="1811338"/>
            <a:ext cx="4248150" cy="4448175"/>
          </a:xfrm>
          <a:prstGeom prst="rect">
            <a:avLst/>
          </a:prstGeom>
          <a:noFill/>
          <a:ln w="9525">
            <a:noFill/>
            <a:miter lim="800000"/>
            <a:headEnd/>
            <a:tailEnd/>
          </a:ln>
        </p:spPr>
      </p:pic>
      <p:sp>
        <p:nvSpPr>
          <p:cNvPr id="9" name="Retângulo 8"/>
          <p:cNvSpPr/>
          <p:nvPr/>
        </p:nvSpPr>
        <p:spPr>
          <a:xfrm>
            <a:off x="600075" y="884238"/>
            <a:ext cx="7885113" cy="1016000"/>
          </a:xfrm>
          <a:prstGeom prst="rect">
            <a:avLst/>
          </a:prstGeom>
        </p:spPr>
        <p:txBody>
          <a:bodyPr wrap="none">
            <a:spAutoFit/>
          </a:bodyPr>
          <a:lstStyle/>
          <a:p>
            <a:pPr algn="ctr" eaLnBrk="1" hangingPunct="1">
              <a:defRPr/>
            </a:pPr>
            <a:r>
              <a:rPr lang="pt-BR" sz="6000" b="1" spc="300" dirty="0">
                <a:solidFill>
                  <a:schemeClr val="accent2">
                    <a:lumMod val="75000"/>
                  </a:schemeClr>
                </a:solidFill>
                <a:effectLst>
                  <a:outerShdw blurRad="38100" dist="38100" dir="2700000" algn="tl">
                    <a:srgbClr val="000000">
                      <a:alpha val="43137"/>
                    </a:srgbClr>
                  </a:outerShdw>
                </a:effectLst>
                <a:latin typeface="Viner Hand ITC" pitchFamily="66" charset="0"/>
                <a:cs typeface="Arial" charset="0"/>
              </a:rPr>
              <a:t>VAMOS ALMOÇAR!</a:t>
            </a:r>
          </a:p>
        </p:txBody>
      </p:sp>
      <p:pic>
        <p:nvPicPr>
          <p:cNvPr id="38919" name="Picture 4"/>
          <p:cNvPicPr>
            <a:picLocks noChangeAspect="1" noChangeArrowheads="1"/>
          </p:cNvPicPr>
          <p:nvPr/>
        </p:nvPicPr>
        <p:blipFill>
          <a:blip r:embed="rId4"/>
          <a:srcRect/>
          <a:stretch>
            <a:fillRect/>
          </a:stretch>
        </p:blipFill>
        <p:spPr bwMode="auto">
          <a:xfrm>
            <a:off x="4592638" y="1838325"/>
            <a:ext cx="4357687" cy="3184525"/>
          </a:xfrm>
          <a:prstGeom prst="rect">
            <a:avLst/>
          </a:prstGeom>
          <a:noFill/>
          <a:ln w="9525">
            <a:noFill/>
            <a:miter lim="800000"/>
            <a:headEnd/>
            <a:tailEnd/>
          </a:ln>
        </p:spPr>
      </p:pic>
      <p:sp>
        <p:nvSpPr>
          <p:cNvPr id="10" name="Retângulo 12"/>
          <p:cNvSpPr>
            <a:spLocks noChangeArrowheads="1"/>
          </p:cNvSpPr>
          <p:nvPr/>
        </p:nvSpPr>
        <p:spPr bwMode="auto">
          <a:xfrm>
            <a:off x="47625" y="33338"/>
            <a:ext cx="6264275"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defRPr/>
            </a:pPr>
            <a:r>
              <a:rPr lang="pt-BR" b="1" dirty="0">
                <a:solidFill>
                  <a:schemeClr val="bg1"/>
                </a:solidFill>
                <a:effectLst>
                  <a:outerShdw blurRad="38100" dist="38100" dir="2700000" algn="tl">
                    <a:srgbClr val="000000">
                      <a:alpha val="43137"/>
                    </a:srgbClr>
                  </a:outerShdw>
                </a:effectLst>
                <a:latin typeface="+mj-lt"/>
              </a:rPr>
              <a:t>GESTÃO ESTRATÉGICA DE PESSOAS</a:t>
            </a:r>
          </a:p>
          <a:p>
            <a:pPr eaLnBrk="1" hangingPunct="1">
              <a:defRPr/>
            </a:pPr>
            <a:r>
              <a:rPr lang="pt-BR" b="1" dirty="0">
                <a:solidFill>
                  <a:schemeClr val="bg1"/>
                </a:solidFill>
                <a:effectLst>
                  <a:outerShdw blurRad="38100" dist="38100" dir="2700000" algn="tl">
                    <a:srgbClr val="000000">
                      <a:alpha val="43137"/>
                    </a:srgbClr>
                  </a:outerShdw>
                </a:effectLst>
                <a:latin typeface="+mj-lt"/>
              </a:rPr>
              <a:t>NPG 0020 - ADMINISTRAÇÃO DE CONFLITOS E NEGOCIAÇÃO</a:t>
            </a:r>
            <a:endParaRPr lang="pt-BR" altLang="pt-BR" b="1" dirty="0">
              <a:solidFill>
                <a:schemeClr val="bg1"/>
              </a:solidFill>
              <a:effectLst>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PPT-01.png"/>
          <p:cNvPicPr>
            <a:picLocks noChangeAspect="1"/>
          </p:cNvPicPr>
          <p:nvPr/>
        </p:nvPicPr>
        <p:blipFill>
          <a:blip r:embed="rId2"/>
          <a:srcRect/>
          <a:stretch>
            <a:fillRect/>
          </a:stretch>
        </p:blipFill>
        <p:spPr bwMode="auto">
          <a:xfrm>
            <a:off x="0" y="0"/>
            <a:ext cx="9144000" cy="6904038"/>
          </a:xfrm>
          <a:prstGeom prst="rect">
            <a:avLst/>
          </a:prstGeom>
          <a:noFill/>
          <a:ln w="9525">
            <a:noFill/>
            <a:miter lim="800000"/>
            <a:headEnd/>
            <a:tailEnd/>
          </a:ln>
        </p:spPr>
      </p:pic>
      <p:sp>
        <p:nvSpPr>
          <p:cNvPr id="5" name="TextBox 6"/>
          <p:cNvSpPr txBox="1">
            <a:spLocks noChangeArrowheads="1"/>
          </p:cNvSpPr>
          <p:nvPr/>
        </p:nvSpPr>
        <p:spPr bwMode="auto">
          <a:xfrm>
            <a:off x="4546600" y="2624138"/>
            <a:ext cx="4273550" cy="1016000"/>
          </a:xfrm>
          <a:prstGeom prst="rect">
            <a:avLst/>
          </a:prstGeom>
          <a:noFill/>
          <a:ln>
            <a:noFill/>
          </a:ln>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defRPr/>
            </a:pPr>
            <a:r>
              <a:rPr lang="pt-BR" sz="6000" b="1" dirty="0" smtClean="0">
                <a:solidFill>
                  <a:schemeClr val="accent2">
                    <a:lumMod val="75000"/>
                  </a:schemeClr>
                </a:solidFill>
                <a:effectLst>
                  <a:outerShdw blurRad="38100" dist="38100" dir="2700000" algn="tl">
                    <a:srgbClr val="000000">
                      <a:alpha val="43137"/>
                    </a:srgbClr>
                  </a:outerShdw>
                </a:effectLst>
                <a:latin typeface="Broadway" pitchFamily="82" charset="0"/>
              </a:rPr>
              <a:t>AULA  </a:t>
            </a:r>
            <a:r>
              <a:rPr lang="pt-BR" sz="6000" b="1" dirty="0" smtClean="0">
                <a:solidFill>
                  <a:schemeClr val="accent2">
                    <a:lumMod val="75000"/>
                  </a:schemeClr>
                </a:solidFill>
                <a:effectLst>
                  <a:outerShdw blurRad="38100" dist="38100" dir="2700000" algn="tl">
                    <a:srgbClr val="000000">
                      <a:alpha val="43137"/>
                    </a:srgbClr>
                  </a:outerShdw>
                </a:effectLst>
                <a:latin typeface="Broadway" pitchFamily="82" charset="0"/>
              </a:rPr>
              <a:t>04</a:t>
            </a:r>
            <a:endParaRPr lang="pt-BR" sz="6000" dirty="0">
              <a:solidFill>
                <a:schemeClr val="accent2">
                  <a:lumMod val="75000"/>
                </a:schemeClr>
              </a:solidFill>
              <a:effectLst>
                <a:outerShdw blurRad="38100" dist="38100" dir="2700000" algn="tl">
                  <a:srgbClr val="000000">
                    <a:alpha val="43137"/>
                  </a:srgbClr>
                </a:outerShdw>
              </a:effectLst>
              <a:latin typeface="Broadway" pitchFamily="82" charset="0"/>
            </a:endParaRPr>
          </a:p>
        </p:txBody>
      </p:sp>
      <p:sp>
        <p:nvSpPr>
          <p:cNvPr id="39940" name="TextBox 5"/>
          <p:cNvSpPr txBox="1">
            <a:spLocks noChangeArrowheads="1"/>
          </p:cNvSpPr>
          <p:nvPr/>
        </p:nvSpPr>
        <p:spPr bwMode="auto">
          <a:xfrm>
            <a:off x="-14288" y="6108700"/>
            <a:ext cx="7037388" cy="708025"/>
          </a:xfrm>
          <a:prstGeom prst="rect">
            <a:avLst/>
          </a:prstGeom>
          <a:noFill/>
          <a:ln w="9525">
            <a:noFill/>
            <a:miter lim="800000"/>
            <a:headEnd/>
            <a:tailEnd/>
          </a:ln>
        </p:spPr>
        <p:txBody>
          <a:bodyPr wrap="none">
            <a:spAutoFit/>
          </a:bodyPr>
          <a:lstStyle/>
          <a:p>
            <a:pPr eaLnBrk="1" hangingPunct="1"/>
            <a:r>
              <a:rPr lang="pt-BR" altLang="pt-BR" sz="4000" b="1" i="1">
                <a:solidFill>
                  <a:schemeClr val="bg1"/>
                </a:solidFill>
              </a:rPr>
              <a:t>Prof. Adm. Eco. Msc. Luiz Lobato</a:t>
            </a:r>
          </a:p>
        </p:txBody>
      </p:sp>
      <p:pic>
        <p:nvPicPr>
          <p:cNvPr id="39941" name="Picture 2"/>
          <p:cNvPicPr>
            <a:picLocks noChangeAspect="1" noChangeArrowheads="1"/>
          </p:cNvPicPr>
          <p:nvPr/>
        </p:nvPicPr>
        <p:blipFill>
          <a:blip r:embed="rId3"/>
          <a:srcRect/>
          <a:stretch>
            <a:fillRect/>
          </a:stretch>
        </p:blipFill>
        <p:spPr bwMode="auto">
          <a:xfrm>
            <a:off x="4562475" y="3419475"/>
            <a:ext cx="19050" cy="19050"/>
          </a:xfrm>
          <a:prstGeom prst="rect">
            <a:avLst/>
          </a:prstGeom>
          <a:noFill/>
          <a:ln w="9525">
            <a:noFill/>
            <a:miter lim="800000"/>
            <a:headEnd/>
            <a:tailEnd/>
          </a:ln>
        </p:spPr>
      </p:pic>
      <p:sp>
        <p:nvSpPr>
          <p:cNvPr id="8" name="Retângulo 8"/>
          <p:cNvSpPr>
            <a:spLocks noChangeArrowheads="1"/>
          </p:cNvSpPr>
          <p:nvPr/>
        </p:nvSpPr>
        <p:spPr bwMode="auto">
          <a:xfrm>
            <a:off x="4562475" y="3810000"/>
            <a:ext cx="2209800" cy="1200150"/>
          </a:xfrm>
          <a:prstGeom prst="rect">
            <a:avLst/>
          </a:prstGeom>
          <a:noFill/>
          <a:ln>
            <a:noFill/>
          </a:ln>
          <a:extLst/>
        </p:spPr>
        <p:txBody>
          <a:bodyPr>
            <a:spAutoFit/>
          </a:bodyPr>
          <a:lstStyle/>
          <a:p>
            <a:pPr algn="ctr" eaLnBrk="1" hangingPunct="1">
              <a:defRPr/>
            </a:pPr>
            <a:r>
              <a:rPr lang="pt-BR" sz="2400" b="1" dirty="0">
                <a:solidFill>
                  <a:srgbClr val="EF792F"/>
                </a:solidFill>
                <a:effectLst>
                  <a:outerShdw blurRad="38100" dist="38100" dir="2700000" algn="tl">
                    <a:srgbClr val="000000">
                      <a:alpha val="43137"/>
                    </a:srgbClr>
                  </a:outerShdw>
                </a:effectLst>
              </a:rPr>
              <a:t>HORÁRIO:</a:t>
            </a:r>
          </a:p>
          <a:p>
            <a:pPr algn="ctr" eaLnBrk="1" hangingPunct="1">
              <a:defRPr/>
            </a:pPr>
            <a:r>
              <a:rPr lang="pt-BR" sz="2400" b="1" dirty="0">
                <a:solidFill>
                  <a:srgbClr val="716D65"/>
                </a:solidFill>
              </a:rPr>
              <a:t>Início: 13:00</a:t>
            </a:r>
          </a:p>
          <a:p>
            <a:pPr algn="ctr" eaLnBrk="1" hangingPunct="1">
              <a:defRPr/>
            </a:pPr>
            <a:r>
              <a:rPr lang="pt-BR" sz="2400" b="1" dirty="0">
                <a:solidFill>
                  <a:srgbClr val="716D65"/>
                </a:solidFill>
              </a:rPr>
              <a:t>Término: 16:30</a:t>
            </a:r>
            <a:endParaRPr lang="pt-BR" sz="2400" b="1" dirty="0">
              <a:solidFill>
                <a:srgbClr val="FF0000"/>
              </a:solidFill>
            </a:endParaRPr>
          </a:p>
        </p:txBody>
      </p:sp>
      <p:pic>
        <p:nvPicPr>
          <p:cNvPr id="9" name="Picture 2"/>
          <p:cNvPicPr>
            <a:picLocks noChangeAspect="1" noChangeArrowheads="1"/>
          </p:cNvPicPr>
          <p:nvPr/>
        </p:nvPicPr>
        <p:blipFill>
          <a:blip r:embed="rId4">
            <a:duotone>
              <a:prstClr val="black"/>
              <a:schemeClr val="accent1">
                <a:tint val="45000"/>
                <a:satMod val="400000"/>
              </a:schemeClr>
            </a:duotone>
          </a:blip>
          <a:srcRect/>
          <a:stretch>
            <a:fillRect/>
          </a:stretch>
        </p:blipFill>
        <p:spPr bwMode="auto">
          <a:xfrm>
            <a:off x="7152482" y="4363282"/>
            <a:ext cx="1743043" cy="2292282"/>
          </a:xfrm>
          <a:prstGeom prst="rect">
            <a:avLst/>
          </a:prstGeom>
          <a:noFill/>
          <a:ln w="9525">
            <a:noFill/>
            <a:miter lim="800000"/>
            <a:headEnd/>
            <a:tailEnd/>
          </a:ln>
        </p:spPr>
      </p:pic>
      <p:pic>
        <p:nvPicPr>
          <p:cNvPr id="39944" name="Picture 3"/>
          <p:cNvPicPr>
            <a:picLocks noChangeAspect="1" noChangeArrowheads="1"/>
          </p:cNvPicPr>
          <p:nvPr/>
        </p:nvPicPr>
        <p:blipFill>
          <a:blip r:embed="rId5"/>
          <a:srcRect/>
          <a:stretch>
            <a:fillRect/>
          </a:stretch>
        </p:blipFill>
        <p:spPr bwMode="auto">
          <a:xfrm>
            <a:off x="260350" y="2779713"/>
            <a:ext cx="4151313" cy="2335212"/>
          </a:xfrm>
          <a:prstGeom prst="rect">
            <a:avLst/>
          </a:prstGeom>
          <a:noFill/>
          <a:ln w="9525">
            <a:noFill/>
            <a:miter lim="800000"/>
            <a:headEnd/>
            <a:tailEnd/>
          </a:ln>
        </p:spPr>
      </p:pic>
      <p:sp>
        <p:nvSpPr>
          <p:cNvPr id="11" name="TextBox 6"/>
          <p:cNvSpPr txBox="1">
            <a:spLocks noChangeArrowheads="1"/>
          </p:cNvSpPr>
          <p:nvPr/>
        </p:nvSpPr>
        <p:spPr bwMode="auto">
          <a:xfrm>
            <a:off x="2408238" y="1806575"/>
            <a:ext cx="6731000" cy="768350"/>
          </a:xfrm>
          <a:prstGeom prst="rect">
            <a:avLst/>
          </a:prstGeom>
          <a:noFill/>
          <a:ln w="9525">
            <a:noFill/>
            <a:miter lim="800000"/>
            <a:headEnd/>
            <a:tailEnd/>
          </a:ln>
        </p:spPr>
        <p:txBody>
          <a:bodyPr>
            <a:spAutoFit/>
          </a:bodyPr>
          <a:lstStyle/>
          <a:p>
            <a:pPr algn="ctr" eaLnBrk="1" hangingPunct="1"/>
            <a:r>
              <a:rPr lang="pt-BR" altLang="pt-BR" sz="2400" b="1"/>
              <a:t>Disciplina:</a:t>
            </a:r>
          </a:p>
          <a:p>
            <a:pPr algn="ctr" eaLnBrk="1" hangingPunct="1"/>
            <a:r>
              <a:rPr lang="pt-BR" altLang="pt-BR" sz="2000" b="1"/>
              <a:t>NPG0020 ADMINISTRAÇÃO DE CONFLITOS E NEGOCIAÇÃO</a:t>
            </a:r>
          </a:p>
        </p:txBody>
      </p:sp>
      <p:sp>
        <p:nvSpPr>
          <p:cNvPr id="13" name="TextBox 5"/>
          <p:cNvSpPr txBox="1">
            <a:spLocks noChangeArrowheads="1"/>
          </p:cNvSpPr>
          <p:nvPr/>
        </p:nvSpPr>
        <p:spPr bwMode="auto">
          <a:xfrm>
            <a:off x="3873500" y="238125"/>
            <a:ext cx="5167313" cy="1384300"/>
          </a:xfrm>
          <a:prstGeom prst="rect">
            <a:avLst/>
          </a:prstGeom>
          <a:noFill/>
          <a:ln>
            <a:noFill/>
          </a:ln>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defRPr/>
            </a:pPr>
            <a:r>
              <a:rPr lang="pt-BR" sz="4400" dirty="0" smtClean="0">
                <a:solidFill>
                  <a:srgbClr val="716D65"/>
                </a:solidFill>
              </a:rPr>
              <a:t> </a:t>
            </a:r>
            <a:r>
              <a:rPr lang="pt-BR" sz="4000" b="1" dirty="0" smtClean="0">
                <a:solidFill>
                  <a:srgbClr val="716D65"/>
                </a:solidFill>
                <a:effectLst>
                  <a:outerShdw blurRad="38100" dist="38100" dir="2700000" algn="tl">
                    <a:srgbClr val="000000">
                      <a:alpha val="43137"/>
                    </a:srgbClr>
                  </a:outerShdw>
                </a:effectLst>
              </a:rPr>
              <a:t> GESTÃO ESTRATÉGICA </a:t>
            </a:r>
          </a:p>
          <a:p>
            <a:pPr algn="ctr" eaLnBrk="1" hangingPunct="1">
              <a:defRPr/>
            </a:pPr>
            <a:r>
              <a:rPr lang="pt-BR" sz="4000" b="1" dirty="0" smtClean="0">
                <a:solidFill>
                  <a:srgbClr val="716D65"/>
                </a:solidFill>
                <a:effectLst>
                  <a:outerShdw blurRad="38100" dist="38100" dir="2700000" algn="tl">
                    <a:srgbClr val="000000">
                      <a:alpha val="43137"/>
                    </a:srgbClr>
                  </a:outerShdw>
                </a:effectLst>
              </a:rPr>
              <a:t>DE PESSOAS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descr="tela-apresentacao.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9" name="Picture 2" descr="http://www.7cosocial.com/Portals/176257/images/shutterstock_97813955.jpg"/>
          <p:cNvPicPr>
            <a:picLocks noChangeAspect="1" noChangeArrowheads="1"/>
          </p:cNvPicPr>
          <p:nvPr/>
        </p:nvPicPr>
        <p:blipFill>
          <a:blip r:embed="rId3"/>
          <a:srcRect/>
          <a:stretch>
            <a:fillRect/>
          </a:stretch>
        </p:blipFill>
        <p:spPr bwMode="auto">
          <a:xfrm>
            <a:off x="7812088" y="815975"/>
            <a:ext cx="1233487" cy="923925"/>
          </a:xfrm>
          <a:prstGeom prst="rect">
            <a:avLst/>
          </a:prstGeom>
          <a:noFill/>
          <a:ln w="15875" cap="sq" cmpd="sng">
            <a:solidFill>
              <a:schemeClr val="accent6">
                <a:lumMod val="75000"/>
              </a:schemeClr>
            </a:solidFill>
            <a:bevel/>
          </a:ln>
          <a:effectLst/>
        </p:spPr>
      </p:pic>
      <p:sp>
        <p:nvSpPr>
          <p:cNvPr id="10" name="Retângulo 9"/>
          <p:cNvSpPr/>
          <p:nvPr/>
        </p:nvSpPr>
        <p:spPr>
          <a:xfrm>
            <a:off x="-11113" y="6534150"/>
            <a:ext cx="4148138" cy="369888"/>
          </a:xfrm>
          <a:prstGeom prst="rect">
            <a:avLst/>
          </a:prstGeom>
        </p:spPr>
        <p:txBody>
          <a:bodyPr wrap="none">
            <a:spAutoFit/>
          </a:bodyPr>
          <a:lstStyle/>
          <a:p>
            <a:pPr eaLnBrk="1" hangingPunct="1">
              <a:defRPr/>
            </a:pPr>
            <a:r>
              <a:rPr lang="pt-BR" b="1" dirty="0">
                <a:solidFill>
                  <a:schemeClr val="bg1"/>
                </a:solidFill>
                <a:effectLst>
                  <a:outerShdw blurRad="38100" dist="38100" dir="2700000" algn="tl">
                    <a:srgbClr val="000000">
                      <a:alpha val="43137"/>
                    </a:srgbClr>
                  </a:outerShdw>
                </a:effectLst>
                <a:cs typeface="Arial" charset="0"/>
              </a:rPr>
              <a:t>Adm. Eco. Msc. Luiz Cláudio Brites Lobato</a:t>
            </a:r>
          </a:p>
        </p:txBody>
      </p:sp>
      <p:sp>
        <p:nvSpPr>
          <p:cNvPr id="14" name="Retângulo 13"/>
          <p:cNvSpPr/>
          <p:nvPr/>
        </p:nvSpPr>
        <p:spPr>
          <a:xfrm>
            <a:off x="1930400" y="989013"/>
            <a:ext cx="3028950" cy="523875"/>
          </a:xfrm>
          <a:prstGeom prst="rect">
            <a:avLst/>
          </a:prstGeom>
        </p:spPr>
        <p:txBody>
          <a:bodyPr wrap="none">
            <a:spAutoFit/>
          </a:bodyPr>
          <a:lstStyle/>
          <a:p>
            <a:pPr eaLnBrk="1" hangingPunct="1">
              <a:defRPr/>
            </a:pPr>
            <a:r>
              <a:rPr lang="pt-BR" sz="2800" b="1" dirty="0">
                <a:solidFill>
                  <a:srgbClr val="227485"/>
                </a:solidFill>
                <a:effectLst>
                  <a:outerShdw blurRad="38100" dist="38100" dir="2700000" algn="tl">
                    <a:srgbClr val="000000">
                      <a:alpha val="43137"/>
                    </a:srgbClr>
                  </a:outerShdw>
                </a:effectLst>
              </a:rPr>
              <a:t>PLANO DE ENSINO </a:t>
            </a:r>
            <a:endParaRPr lang="pt-BR" sz="2800" dirty="0"/>
          </a:p>
        </p:txBody>
      </p:sp>
      <p:sp>
        <p:nvSpPr>
          <p:cNvPr id="12" name="Retângulo 12"/>
          <p:cNvSpPr>
            <a:spLocks noChangeArrowheads="1"/>
          </p:cNvSpPr>
          <p:nvPr/>
        </p:nvSpPr>
        <p:spPr bwMode="auto">
          <a:xfrm>
            <a:off x="47625" y="33338"/>
            <a:ext cx="6264275"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defRPr/>
            </a:pPr>
            <a:r>
              <a:rPr lang="pt-BR" b="1" dirty="0">
                <a:solidFill>
                  <a:schemeClr val="bg1"/>
                </a:solidFill>
                <a:effectLst>
                  <a:outerShdw blurRad="38100" dist="38100" dir="2700000" algn="tl">
                    <a:srgbClr val="000000">
                      <a:alpha val="43137"/>
                    </a:srgbClr>
                  </a:outerShdw>
                </a:effectLst>
                <a:latin typeface="+mj-lt"/>
              </a:rPr>
              <a:t>GESTÃO ESTRATÉGICA DE PESSOAS</a:t>
            </a:r>
          </a:p>
          <a:p>
            <a:pPr eaLnBrk="1" hangingPunct="1">
              <a:defRPr/>
            </a:pPr>
            <a:r>
              <a:rPr lang="pt-BR" b="1" dirty="0">
                <a:solidFill>
                  <a:schemeClr val="bg1"/>
                </a:solidFill>
                <a:effectLst>
                  <a:outerShdw blurRad="38100" dist="38100" dir="2700000" algn="tl">
                    <a:srgbClr val="000000">
                      <a:alpha val="43137"/>
                    </a:srgbClr>
                  </a:outerShdw>
                </a:effectLst>
                <a:latin typeface="+mj-lt"/>
              </a:rPr>
              <a:t>NPG 0020 - ADMINISTRAÇÃO DE CONFLITOS E NEGOCIAÇÃO</a:t>
            </a:r>
            <a:endParaRPr lang="pt-BR" altLang="pt-BR" b="1" dirty="0">
              <a:solidFill>
                <a:schemeClr val="bg1"/>
              </a:solidFill>
              <a:effectLst>
                <a:outerShdw blurRad="38100" dist="38100" dir="2700000" algn="tl">
                  <a:srgbClr val="000000">
                    <a:alpha val="43137"/>
                  </a:srgbClr>
                </a:outerShdw>
              </a:effectLst>
              <a:latin typeface="+mj-lt"/>
            </a:endParaRPr>
          </a:p>
        </p:txBody>
      </p:sp>
      <p:sp>
        <p:nvSpPr>
          <p:cNvPr id="13" name="Retângulo 12"/>
          <p:cNvSpPr/>
          <p:nvPr/>
        </p:nvSpPr>
        <p:spPr>
          <a:xfrm>
            <a:off x="152399" y="1959147"/>
            <a:ext cx="8893175" cy="2800767"/>
          </a:xfrm>
          <a:prstGeom prst="rect">
            <a:avLst/>
          </a:prstGeom>
        </p:spPr>
        <p:txBody>
          <a:bodyPr wrap="square">
            <a:spAutoFit/>
          </a:bodyPr>
          <a:lstStyle/>
          <a:p>
            <a:pPr algn="just"/>
            <a:r>
              <a:rPr lang="pt-BR" sz="2800" b="1" dirty="0" smtClean="0">
                <a:solidFill>
                  <a:schemeClr val="accent2"/>
                </a:solidFill>
                <a:effectLst>
                  <a:outerShdw blurRad="38100" dist="38100" dir="2700000" algn="tl">
                    <a:srgbClr val="000000">
                      <a:alpha val="43137"/>
                    </a:srgbClr>
                  </a:outerShdw>
                </a:effectLst>
              </a:rPr>
              <a:t>AULA 2: </a:t>
            </a:r>
            <a:r>
              <a:rPr lang="pt-BR" sz="2800" b="1" dirty="0" smtClean="0">
                <a:solidFill>
                  <a:schemeClr val="accent2"/>
                </a:solidFill>
                <a:effectLst>
                  <a:outerShdw blurRad="38100" dist="38100" dir="2700000" algn="tl">
                    <a:srgbClr val="000000">
                      <a:alpha val="43137"/>
                    </a:srgbClr>
                  </a:outerShdw>
                </a:effectLst>
              </a:rPr>
              <a:t>VARIÁVEIS FUNDAMENTAIS DA NEGOCIAÇÃO: TEMPO, INFORMAÇÃO E </a:t>
            </a:r>
            <a:r>
              <a:rPr lang="pt-BR" sz="2800" b="1" dirty="0" smtClean="0">
                <a:solidFill>
                  <a:schemeClr val="accent2"/>
                </a:solidFill>
                <a:effectLst>
                  <a:outerShdw blurRad="38100" dist="38100" dir="2700000" algn="tl">
                    <a:srgbClr val="000000">
                      <a:alpha val="43137"/>
                    </a:srgbClr>
                  </a:outerShdw>
                </a:effectLst>
              </a:rPr>
              <a:t>PODER </a:t>
            </a:r>
            <a:endParaRPr lang="pt-BR" sz="2800" b="1" dirty="0" smtClean="0">
              <a:solidFill>
                <a:schemeClr val="accent2"/>
              </a:solidFill>
              <a:effectLst>
                <a:outerShdw blurRad="38100" dist="38100" dir="2700000" algn="tl">
                  <a:srgbClr val="000000">
                    <a:alpha val="43137"/>
                  </a:srgbClr>
                </a:outerShdw>
              </a:effectLst>
            </a:endParaRPr>
          </a:p>
          <a:p>
            <a:pPr algn="just"/>
            <a:endParaRPr lang="pt-BR" sz="2400" b="1" dirty="0" smtClean="0"/>
          </a:p>
          <a:p>
            <a:pPr algn="just"/>
            <a:r>
              <a:rPr lang="pt-BR" sz="2400" b="1" dirty="0" smtClean="0"/>
              <a:t>INTRODUÇÃO; </a:t>
            </a:r>
            <a:r>
              <a:rPr lang="pt-BR" sz="2400" dirty="0" smtClean="0"/>
              <a:t>CONTEÚDO; </a:t>
            </a:r>
            <a:r>
              <a:rPr lang="pt-BR" sz="2400" b="1" dirty="0" smtClean="0"/>
              <a:t>VARIÁVEIS </a:t>
            </a:r>
            <a:r>
              <a:rPr lang="pt-BR" sz="2400" b="1" dirty="0" smtClean="0"/>
              <a:t>FUNDAMENTAIS DA NEGOCIAÇÃO: TEMPO, INFORMAÇÃO E O PODER NA </a:t>
            </a:r>
            <a:r>
              <a:rPr lang="pt-BR" sz="2400" b="1" dirty="0" smtClean="0"/>
              <a:t>NEGOCIAÇÃO; </a:t>
            </a:r>
            <a:r>
              <a:rPr lang="pt-BR" sz="2400" dirty="0" smtClean="0"/>
              <a:t>O </a:t>
            </a:r>
            <a:r>
              <a:rPr lang="pt-BR" sz="2400" dirty="0" smtClean="0"/>
              <a:t>PODER DA INFORMAÇÃO NA </a:t>
            </a:r>
            <a:r>
              <a:rPr lang="pt-BR" sz="2400" dirty="0" smtClean="0"/>
              <a:t>NEGOCIAÇÃO; </a:t>
            </a:r>
            <a:r>
              <a:rPr lang="pt-BR" sz="2400" b="1" dirty="0" smtClean="0"/>
              <a:t>O </a:t>
            </a:r>
            <a:r>
              <a:rPr lang="pt-BR" sz="2400" b="1" dirty="0" smtClean="0"/>
              <a:t>PODER DO TEMPO NA NEGOCIAÇÃO </a:t>
            </a:r>
            <a:r>
              <a:rPr lang="pt-BR" b="1" dirty="0" smtClean="0"/>
              <a:t>.</a:t>
            </a:r>
            <a:endParaRPr lang="pt-BR" b="1" dirty="0"/>
          </a:p>
        </p:txBody>
      </p:sp>
      <p:pic>
        <p:nvPicPr>
          <p:cNvPr id="15" name="Picture 14" descr="Imagem relacionada"/>
          <p:cNvPicPr>
            <a:picLocks noChangeAspect="1" noChangeArrowheads="1"/>
          </p:cNvPicPr>
          <p:nvPr/>
        </p:nvPicPr>
        <p:blipFill>
          <a:blip r:embed="rId4"/>
          <a:srcRect/>
          <a:stretch>
            <a:fillRect/>
          </a:stretch>
        </p:blipFill>
        <p:spPr bwMode="auto">
          <a:xfrm>
            <a:off x="5985933" y="4148567"/>
            <a:ext cx="3088217" cy="2315733"/>
          </a:xfrm>
          <a:prstGeom prst="rect">
            <a:avLst/>
          </a:prstGeom>
          <a:noFill/>
          <a:ln w="9525">
            <a:noFill/>
            <a:miter lim="800000"/>
            <a:headEnd/>
            <a:tailEnd/>
          </a:ln>
        </p:spPr>
      </p:pic>
      <p:pic>
        <p:nvPicPr>
          <p:cNvPr id="16" name="Picture 8" descr="Imagem relacionada"/>
          <p:cNvPicPr>
            <a:picLocks noChangeAspect="1" noChangeArrowheads="1"/>
          </p:cNvPicPr>
          <p:nvPr/>
        </p:nvPicPr>
        <p:blipFill>
          <a:blip r:embed="rId5"/>
          <a:srcRect/>
          <a:stretch>
            <a:fillRect/>
          </a:stretch>
        </p:blipFill>
        <p:spPr bwMode="auto">
          <a:xfrm>
            <a:off x="152399" y="624060"/>
            <a:ext cx="1570337" cy="1335087"/>
          </a:xfrm>
          <a:prstGeom prst="rect">
            <a:avLst/>
          </a:prstGeom>
          <a:noFill/>
          <a:ln w="9525">
            <a:noFill/>
            <a:miter lim="800000"/>
            <a:headEnd/>
            <a:tailEnd/>
          </a:ln>
        </p:spPr>
      </p:pic>
      <p:pic>
        <p:nvPicPr>
          <p:cNvPr id="19458" name="Picture 2" descr="Resultado de imagem para CAUSAS E CONSEQUÊNCIAS DO CONFLITO"/>
          <p:cNvPicPr>
            <a:picLocks noChangeAspect="1" noChangeArrowheads="1"/>
          </p:cNvPicPr>
          <p:nvPr/>
        </p:nvPicPr>
        <p:blipFill>
          <a:blip r:embed="rId6"/>
          <a:srcRect/>
          <a:stretch>
            <a:fillRect/>
          </a:stretch>
        </p:blipFill>
        <p:spPr bwMode="auto">
          <a:xfrm>
            <a:off x="2058276" y="4759914"/>
            <a:ext cx="3170949" cy="1704386"/>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descr="tela-apresentacao.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 name="Retângulo 11"/>
          <p:cNvSpPr/>
          <p:nvPr/>
        </p:nvSpPr>
        <p:spPr>
          <a:xfrm>
            <a:off x="-11113" y="6534150"/>
            <a:ext cx="4148138" cy="369888"/>
          </a:xfrm>
          <a:prstGeom prst="rect">
            <a:avLst/>
          </a:prstGeom>
        </p:spPr>
        <p:txBody>
          <a:bodyPr wrap="none">
            <a:spAutoFit/>
          </a:bodyPr>
          <a:lstStyle/>
          <a:p>
            <a:pPr eaLnBrk="1" hangingPunct="1">
              <a:defRPr/>
            </a:pPr>
            <a:r>
              <a:rPr lang="pt-BR" b="1" dirty="0">
                <a:solidFill>
                  <a:schemeClr val="bg1"/>
                </a:solidFill>
                <a:effectLst>
                  <a:outerShdw blurRad="38100" dist="38100" dir="2700000" algn="tl">
                    <a:srgbClr val="000000">
                      <a:alpha val="43137"/>
                    </a:srgbClr>
                  </a:outerShdw>
                </a:effectLst>
                <a:cs typeface="Arial" charset="0"/>
              </a:rPr>
              <a:t>Adm. Eco. Msc. Luiz Cláudio Brites Lobato</a:t>
            </a:r>
          </a:p>
        </p:txBody>
      </p:sp>
      <p:pic>
        <p:nvPicPr>
          <p:cNvPr id="41989" name="Picture 3" descr="https://mastia.files.wordpress.com/2015/06/referencias-biblioraficas.gif?w=620"/>
          <p:cNvPicPr>
            <a:picLocks noChangeAspect="1" noChangeArrowheads="1"/>
          </p:cNvPicPr>
          <p:nvPr/>
        </p:nvPicPr>
        <p:blipFill>
          <a:blip r:embed="rId3"/>
          <a:srcRect/>
          <a:stretch>
            <a:fillRect/>
          </a:stretch>
        </p:blipFill>
        <p:spPr bwMode="auto">
          <a:xfrm>
            <a:off x="39688" y="758825"/>
            <a:ext cx="1417637" cy="1079500"/>
          </a:xfrm>
          <a:prstGeom prst="rect">
            <a:avLst/>
          </a:prstGeom>
          <a:noFill/>
          <a:ln w="9525">
            <a:noFill/>
            <a:miter lim="800000"/>
            <a:headEnd/>
            <a:tailEnd/>
          </a:ln>
        </p:spPr>
      </p:pic>
      <p:sp>
        <p:nvSpPr>
          <p:cNvPr id="7" name="Retângulo 6"/>
          <p:cNvSpPr/>
          <p:nvPr/>
        </p:nvSpPr>
        <p:spPr>
          <a:xfrm>
            <a:off x="1703388" y="1112838"/>
            <a:ext cx="2005012" cy="523875"/>
          </a:xfrm>
          <a:prstGeom prst="rect">
            <a:avLst/>
          </a:prstGeom>
        </p:spPr>
        <p:txBody>
          <a:bodyPr wrap="none">
            <a:spAutoFit/>
          </a:bodyPr>
          <a:lstStyle/>
          <a:p>
            <a:pPr eaLnBrk="1" hangingPunct="1">
              <a:defRPr/>
            </a:pPr>
            <a:r>
              <a:rPr lang="pt-BR" sz="2800" b="1" u="sng" dirty="0">
                <a:solidFill>
                  <a:srgbClr val="C00000"/>
                </a:solidFill>
                <a:effectLst>
                  <a:outerShdw blurRad="38100" dist="38100" dir="2700000" algn="tl">
                    <a:srgbClr val="000000">
                      <a:alpha val="43137"/>
                    </a:srgbClr>
                  </a:outerShdw>
                </a:effectLst>
                <a:cs typeface="Arial" charset="0"/>
              </a:rPr>
              <a:t>Referências:</a:t>
            </a:r>
          </a:p>
        </p:txBody>
      </p:sp>
      <p:sp>
        <p:nvSpPr>
          <p:cNvPr id="9" name="Retângulo 12"/>
          <p:cNvSpPr>
            <a:spLocks noChangeArrowheads="1"/>
          </p:cNvSpPr>
          <p:nvPr/>
        </p:nvSpPr>
        <p:spPr bwMode="auto">
          <a:xfrm>
            <a:off x="47625" y="33338"/>
            <a:ext cx="6264275"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defRPr/>
            </a:pPr>
            <a:r>
              <a:rPr lang="pt-BR" b="1" dirty="0">
                <a:solidFill>
                  <a:schemeClr val="bg1"/>
                </a:solidFill>
                <a:effectLst>
                  <a:outerShdw blurRad="38100" dist="38100" dir="2700000" algn="tl">
                    <a:srgbClr val="000000">
                      <a:alpha val="43137"/>
                    </a:srgbClr>
                  </a:outerShdw>
                </a:effectLst>
                <a:latin typeface="+mj-lt"/>
              </a:rPr>
              <a:t>GESTÃO ESTRATÉGICA DE PESSOAS</a:t>
            </a:r>
          </a:p>
          <a:p>
            <a:pPr eaLnBrk="1" hangingPunct="1">
              <a:defRPr/>
            </a:pPr>
            <a:r>
              <a:rPr lang="pt-BR" b="1" dirty="0">
                <a:solidFill>
                  <a:schemeClr val="bg1"/>
                </a:solidFill>
                <a:effectLst>
                  <a:outerShdw blurRad="38100" dist="38100" dir="2700000" algn="tl">
                    <a:srgbClr val="000000">
                      <a:alpha val="43137"/>
                    </a:srgbClr>
                  </a:outerShdw>
                </a:effectLst>
                <a:latin typeface="+mj-lt"/>
              </a:rPr>
              <a:t>NPG 0020 - ADMINISTRAÇÃO DE CONFLITOS E NEGOCIAÇÃO</a:t>
            </a:r>
            <a:endParaRPr lang="pt-BR" altLang="pt-BR" b="1" dirty="0">
              <a:solidFill>
                <a:schemeClr val="bg1"/>
              </a:solidFill>
              <a:effectLst>
                <a:outerShdw blurRad="38100" dist="38100" dir="2700000" algn="tl">
                  <a:srgbClr val="000000">
                    <a:alpha val="43137"/>
                  </a:srgbClr>
                </a:outerShdw>
              </a:effectLst>
              <a:latin typeface="+mj-lt"/>
            </a:endParaRPr>
          </a:p>
        </p:txBody>
      </p:sp>
      <p:pic>
        <p:nvPicPr>
          <p:cNvPr id="10" name="Picture 14" descr="Imagem relacionada"/>
          <p:cNvPicPr>
            <a:picLocks noChangeAspect="1" noChangeArrowheads="1"/>
          </p:cNvPicPr>
          <p:nvPr/>
        </p:nvPicPr>
        <p:blipFill>
          <a:blip r:embed="rId4"/>
          <a:srcRect/>
          <a:stretch>
            <a:fillRect/>
          </a:stretch>
        </p:blipFill>
        <p:spPr bwMode="auto">
          <a:xfrm>
            <a:off x="7645400" y="760413"/>
            <a:ext cx="1428750" cy="1069975"/>
          </a:xfrm>
          <a:prstGeom prst="rect">
            <a:avLst/>
          </a:prstGeom>
          <a:noFill/>
          <a:ln w="9525">
            <a:noFill/>
            <a:miter lim="800000"/>
            <a:headEnd/>
            <a:tailEnd/>
          </a:ln>
        </p:spPr>
      </p:pic>
      <p:sp>
        <p:nvSpPr>
          <p:cNvPr id="11" name="Retângulo 10"/>
          <p:cNvSpPr/>
          <p:nvPr/>
        </p:nvSpPr>
        <p:spPr>
          <a:xfrm>
            <a:off x="47625" y="1997839"/>
            <a:ext cx="9026525" cy="4247317"/>
          </a:xfrm>
          <a:prstGeom prst="rect">
            <a:avLst/>
          </a:prstGeom>
        </p:spPr>
        <p:txBody>
          <a:bodyPr wrap="square">
            <a:spAutoFit/>
          </a:bodyPr>
          <a:lstStyle/>
          <a:p>
            <a:pPr algn="just"/>
            <a:r>
              <a:rPr lang="pt-BR" dirty="0" smtClean="0"/>
              <a:t>BURBRIDGE, R. Marc </a:t>
            </a:r>
            <a:r>
              <a:rPr lang="pt-BR" dirty="0" err="1" smtClean="0"/>
              <a:t>et</a:t>
            </a:r>
            <a:r>
              <a:rPr lang="pt-BR" dirty="0" smtClean="0"/>
              <a:t> al. Gestão de negociação: como conseguir o que se quer sem ceder o que não se deve. São Paulo: Saraiva, 2007. </a:t>
            </a:r>
          </a:p>
          <a:p>
            <a:pPr algn="just"/>
            <a:endParaRPr lang="pt-BR" dirty="0"/>
          </a:p>
          <a:p>
            <a:pPr algn="just"/>
            <a:r>
              <a:rPr lang="pt-BR" dirty="0" smtClean="0"/>
              <a:t>BURBRIDGE, R. Marc. Gestão de conflitos. São Paulo: Saraiva, 2012. </a:t>
            </a:r>
          </a:p>
          <a:p>
            <a:pPr algn="just"/>
            <a:endParaRPr lang="pt-BR" dirty="0"/>
          </a:p>
          <a:p>
            <a:pPr algn="just"/>
            <a:r>
              <a:rPr lang="pt-BR" dirty="0" smtClean="0"/>
              <a:t>FERREIRA, Gonzaga. Negociação: como usar a inteligência e a racionalidade. São Paulo. Atlas, 2008. </a:t>
            </a:r>
          </a:p>
          <a:p>
            <a:pPr algn="just"/>
            <a:endParaRPr lang="pt-BR" dirty="0"/>
          </a:p>
          <a:p>
            <a:pPr algn="just"/>
            <a:r>
              <a:rPr lang="pt-BR" dirty="0" smtClean="0"/>
              <a:t>LEWICKI, Roy L.; SAUNDERS, David M.; MINTON, John W. Fundamentos da negociação. Porto Alegre: </a:t>
            </a:r>
            <a:r>
              <a:rPr lang="pt-BR" dirty="0" err="1" smtClean="0"/>
              <a:t>Bookman</a:t>
            </a:r>
            <a:r>
              <a:rPr lang="pt-BR" dirty="0" smtClean="0"/>
              <a:t>, 2002. </a:t>
            </a:r>
          </a:p>
          <a:p>
            <a:pPr algn="just"/>
            <a:endParaRPr lang="pt-BR" dirty="0"/>
          </a:p>
          <a:p>
            <a:pPr algn="just"/>
            <a:r>
              <a:rPr lang="pt-BR" dirty="0" smtClean="0"/>
              <a:t>MELLO, José Carlos Martins F. de. Negociação baseada em estratégia. 2. ed. São Paulo: Atlas, 2010. </a:t>
            </a:r>
          </a:p>
          <a:p>
            <a:pPr algn="just"/>
            <a:endParaRPr lang="pt-BR" dirty="0"/>
          </a:p>
          <a:p>
            <a:pPr algn="just"/>
            <a:r>
              <a:rPr lang="pt-BR" dirty="0" smtClean="0"/>
              <a:t>THOMPSON, </a:t>
            </a:r>
            <a:r>
              <a:rPr lang="pt-BR" dirty="0" err="1" smtClean="0"/>
              <a:t>Leigh</a:t>
            </a:r>
            <a:r>
              <a:rPr lang="pt-BR" dirty="0" smtClean="0"/>
              <a:t> L. O negociador. 3. ed. São Paulo: Pearson </a:t>
            </a:r>
            <a:r>
              <a:rPr lang="pt-BR" dirty="0" err="1" smtClean="0"/>
              <a:t>Prentice</a:t>
            </a:r>
            <a:r>
              <a:rPr lang="pt-BR" dirty="0" smtClean="0"/>
              <a:t> Hall, 2009.</a:t>
            </a:r>
            <a:endParaRPr lang="pt-B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descr="tela-apresentacao.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0" name="Retângulo 9"/>
          <p:cNvSpPr/>
          <p:nvPr/>
        </p:nvSpPr>
        <p:spPr>
          <a:xfrm>
            <a:off x="-11113" y="6534150"/>
            <a:ext cx="4148138" cy="369888"/>
          </a:xfrm>
          <a:prstGeom prst="rect">
            <a:avLst/>
          </a:prstGeom>
        </p:spPr>
        <p:txBody>
          <a:bodyPr wrap="none">
            <a:spAutoFit/>
          </a:bodyPr>
          <a:lstStyle/>
          <a:p>
            <a:pPr eaLnBrk="1" hangingPunct="1">
              <a:defRPr/>
            </a:pPr>
            <a:r>
              <a:rPr lang="pt-BR" b="1" dirty="0">
                <a:solidFill>
                  <a:schemeClr val="bg1"/>
                </a:solidFill>
                <a:effectLst>
                  <a:outerShdw blurRad="38100" dist="38100" dir="2700000" algn="tl">
                    <a:srgbClr val="000000">
                      <a:alpha val="43137"/>
                    </a:srgbClr>
                  </a:outerShdw>
                </a:effectLst>
                <a:cs typeface="Arial" charset="0"/>
              </a:rPr>
              <a:t>Adm. Eco. Msc. Luiz Cláudio Brites Lobato</a:t>
            </a:r>
          </a:p>
        </p:txBody>
      </p:sp>
      <p:sp>
        <p:nvSpPr>
          <p:cNvPr id="16" name="Retângulo 15"/>
          <p:cNvSpPr/>
          <p:nvPr/>
        </p:nvSpPr>
        <p:spPr>
          <a:xfrm>
            <a:off x="612775" y="1033463"/>
            <a:ext cx="1914525" cy="523875"/>
          </a:xfrm>
          <a:prstGeom prst="rect">
            <a:avLst/>
          </a:prstGeom>
        </p:spPr>
        <p:txBody>
          <a:bodyPr wrap="none">
            <a:spAutoFit/>
          </a:bodyPr>
          <a:lstStyle/>
          <a:p>
            <a:pPr algn="just" eaLnBrk="1" hangingPunct="1">
              <a:defRPr/>
            </a:pPr>
            <a:r>
              <a:rPr lang="pt-BR" sz="2800" b="1" u="sng" dirty="0">
                <a:solidFill>
                  <a:srgbClr val="C00000"/>
                </a:solidFill>
                <a:effectLst>
                  <a:outerShdw blurRad="38100" dist="38100" dir="2700000" algn="tl">
                    <a:srgbClr val="000000">
                      <a:alpha val="43137"/>
                    </a:srgbClr>
                  </a:outerShdw>
                </a:effectLst>
              </a:rPr>
              <a:t>Introdução:</a:t>
            </a:r>
          </a:p>
        </p:txBody>
      </p:sp>
      <p:pic>
        <p:nvPicPr>
          <p:cNvPr id="43014" name="Picture 4" descr="http://clean-city69.ru/images/Check_mark.svg.png"/>
          <p:cNvPicPr>
            <a:picLocks noChangeAspect="1" noChangeArrowheads="1"/>
          </p:cNvPicPr>
          <p:nvPr/>
        </p:nvPicPr>
        <p:blipFill>
          <a:blip r:embed="rId3"/>
          <a:srcRect/>
          <a:stretch>
            <a:fillRect/>
          </a:stretch>
        </p:blipFill>
        <p:spPr bwMode="auto">
          <a:xfrm>
            <a:off x="169863" y="1112838"/>
            <a:ext cx="449262" cy="449262"/>
          </a:xfrm>
          <a:prstGeom prst="rect">
            <a:avLst/>
          </a:prstGeom>
          <a:noFill/>
          <a:ln w="9525">
            <a:noFill/>
            <a:miter lim="800000"/>
            <a:headEnd/>
            <a:tailEnd/>
          </a:ln>
        </p:spPr>
      </p:pic>
      <p:sp>
        <p:nvSpPr>
          <p:cNvPr id="13" name="Retângulo 12"/>
          <p:cNvSpPr>
            <a:spLocks noChangeArrowheads="1"/>
          </p:cNvSpPr>
          <p:nvPr/>
        </p:nvSpPr>
        <p:spPr bwMode="auto">
          <a:xfrm>
            <a:off x="47625" y="33338"/>
            <a:ext cx="6264275"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defRPr/>
            </a:pPr>
            <a:r>
              <a:rPr lang="pt-BR" b="1" dirty="0">
                <a:solidFill>
                  <a:schemeClr val="bg1"/>
                </a:solidFill>
                <a:effectLst>
                  <a:outerShdw blurRad="38100" dist="38100" dir="2700000" algn="tl">
                    <a:srgbClr val="000000">
                      <a:alpha val="43137"/>
                    </a:srgbClr>
                  </a:outerShdw>
                </a:effectLst>
                <a:latin typeface="+mj-lt"/>
              </a:rPr>
              <a:t>GESTÃO ESTRATÉGICA DE PESSOAS</a:t>
            </a:r>
          </a:p>
          <a:p>
            <a:pPr eaLnBrk="1" hangingPunct="1">
              <a:defRPr/>
            </a:pPr>
            <a:r>
              <a:rPr lang="pt-BR" b="1" dirty="0">
                <a:solidFill>
                  <a:schemeClr val="bg1"/>
                </a:solidFill>
                <a:effectLst>
                  <a:outerShdw blurRad="38100" dist="38100" dir="2700000" algn="tl">
                    <a:srgbClr val="000000">
                      <a:alpha val="43137"/>
                    </a:srgbClr>
                  </a:outerShdw>
                </a:effectLst>
                <a:latin typeface="+mj-lt"/>
              </a:rPr>
              <a:t>NPG 0020 - ADMINISTRAÇÃO DE CONFLITOS E NEGOCIAÇÃO</a:t>
            </a:r>
            <a:endParaRPr lang="pt-BR" altLang="pt-BR" b="1" dirty="0">
              <a:solidFill>
                <a:schemeClr val="bg1"/>
              </a:solidFill>
              <a:effectLst>
                <a:outerShdw blurRad="38100" dist="38100" dir="2700000" algn="tl">
                  <a:srgbClr val="000000">
                    <a:alpha val="43137"/>
                  </a:srgbClr>
                </a:outerShdw>
              </a:effectLst>
              <a:latin typeface="+mj-lt"/>
            </a:endParaRPr>
          </a:p>
        </p:txBody>
      </p:sp>
      <p:sp>
        <p:nvSpPr>
          <p:cNvPr id="14" name="Retângulo 13"/>
          <p:cNvSpPr/>
          <p:nvPr/>
        </p:nvSpPr>
        <p:spPr>
          <a:xfrm>
            <a:off x="169863" y="1745718"/>
            <a:ext cx="8904287" cy="4662815"/>
          </a:xfrm>
          <a:prstGeom prst="rect">
            <a:avLst/>
          </a:prstGeom>
        </p:spPr>
        <p:txBody>
          <a:bodyPr wrap="square">
            <a:spAutoFit/>
          </a:bodyPr>
          <a:lstStyle/>
          <a:p>
            <a:pPr algn="just"/>
            <a:r>
              <a:rPr lang="pt-BR" dirty="0" smtClean="0"/>
              <a:t>Nesta aula apresentaremos a questão do poder, ou seja, a capacidade de fazer com que os acontecimentos sejam realizados e da efetivamente exercer controle sobre a negociação, situações e sobre si próprio, para se obter negociação competitiva e os seus diversos tipos de poder. </a:t>
            </a:r>
          </a:p>
          <a:p>
            <a:pPr algn="just"/>
            <a:r>
              <a:rPr lang="pt-BR" dirty="0" smtClean="0"/>
              <a:t>Abordaremos também a dimensão da informação na negociação, que basicamente é o ato ou efeito de informar-se acerca de algo ou de alguém e que em muitas negociações as pessoas não se preparam previamente, deixando de obter </a:t>
            </a:r>
            <a:r>
              <a:rPr lang="pt-BR" dirty="0" smtClean="0"/>
              <a:t>melhores </a:t>
            </a:r>
            <a:r>
              <a:rPr lang="pt-BR" dirty="0" smtClean="0"/>
              <a:t>resultados. </a:t>
            </a:r>
          </a:p>
          <a:p>
            <a:pPr algn="just"/>
            <a:endParaRPr lang="pt-BR" dirty="0" smtClean="0"/>
          </a:p>
          <a:p>
            <a:pPr algn="just"/>
            <a:r>
              <a:rPr lang="pt-BR" dirty="0" smtClean="0"/>
              <a:t>Por </a:t>
            </a:r>
            <a:r>
              <a:rPr lang="pt-BR" dirty="0" smtClean="0"/>
              <a:t>fim apresentaremos uma abordagem quanto ao tempo na negociação que juntamente com a informação e poder são os </a:t>
            </a:r>
            <a:r>
              <a:rPr lang="pt-BR" dirty="0" smtClean="0"/>
              <a:t>três </a:t>
            </a:r>
            <a:r>
              <a:rPr lang="pt-BR" dirty="0" smtClean="0"/>
              <a:t>fatores que envolvem as negociações e, se bem trabalhados, com certeza irão proporcionar uma vantagem competitiva nas negociações. </a:t>
            </a:r>
          </a:p>
          <a:p>
            <a:pPr algn="just"/>
            <a:endParaRPr lang="pt-BR" dirty="0" smtClean="0"/>
          </a:p>
          <a:p>
            <a:pPr algn="just"/>
            <a:endParaRPr lang="pt-BR" dirty="0" smtClean="0"/>
          </a:p>
          <a:p>
            <a:pPr algn="just"/>
            <a:r>
              <a:rPr lang="pt-BR" dirty="0" smtClean="0"/>
              <a:t> </a:t>
            </a:r>
            <a:endParaRPr lang="pt-BR" dirty="0" smtClean="0"/>
          </a:p>
          <a:p>
            <a:pPr algn="just"/>
            <a:r>
              <a:rPr lang="pt-BR" b="1" dirty="0" smtClean="0"/>
              <a:t>		1</a:t>
            </a:r>
            <a:r>
              <a:rPr lang="pt-BR" b="1" dirty="0" smtClean="0"/>
              <a:t>. Apresentar as variáveis fundamentais da negociação; </a:t>
            </a:r>
          </a:p>
          <a:p>
            <a:pPr algn="just">
              <a:lnSpc>
                <a:spcPct val="150000"/>
              </a:lnSpc>
            </a:pPr>
            <a:r>
              <a:rPr lang="pt-BR" b="1" dirty="0" smtClean="0"/>
              <a:t>		2</a:t>
            </a:r>
            <a:r>
              <a:rPr lang="pt-BR" b="1" dirty="0" smtClean="0"/>
              <a:t>. Entender a questão do poder, a informação e o tempo na negociação. </a:t>
            </a:r>
          </a:p>
        </p:txBody>
      </p:sp>
      <p:pic>
        <p:nvPicPr>
          <p:cNvPr id="15" name="Picture 14" descr="Imagem relacionada"/>
          <p:cNvPicPr>
            <a:picLocks noChangeAspect="1" noChangeArrowheads="1"/>
          </p:cNvPicPr>
          <p:nvPr/>
        </p:nvPicPr>
        <p:blipFill>
          <a:blip r:embed="rId4"/>
          <a:srcRect/>
          <a:stretch>
            <a:fillRect/>
          </a:stretch>
        </p:blipFill>
        <p:spPr bwMode="auto">
          <a:xfrm>
            <a:off x="7645400" y="760413"/>
            <a:ext cx="1428750" cy="1069975"/>
          </a:xfrm>
          <a:prstGeom prst="rect">
            <a:avLst/>
          </a:prstGeom>
          <a:noFill/>
          <a:ln w="9525">
            <a:noFill/>
            <a:miter lim="800000"/>
            <a:headEnd/>
            <a:tailEnd/>
          </a:ln>
        </p:spPr>
      </p:pic>
      <p:pic>
        <p:nvPicPr>
          <p:cNvPr id="9" name="Picture 4" descr="http://clean-city69.ru/images/Check_mark.svg.png"/>
          <p:cNvPicPr>
            <a:picLocks noChangeAspect="1" noChangeArrowheads="1"/>
          </p:cNvPicPr>
          <p:nvPr/>
        </p:nvPicPr>
        <p:blipFill>
          <a:blip r:embed="rId3"/>
          <a:srcRect/>
          <a:stretch>
            <a:fillRect/>
          </a:stretch>
        </p:blipFill>
        <p:spPr bwMode="auto">
          <a:xfrm>
            <a:off x="642938" y="5065216"/>
            <a:ext cx="449262" cy="449262"/>
          </a:xfrm>
          <a:prstGeom prst="rect">
            <a:avLst/>
          </a:prstGeom>
          <a:noFill/>
          <a:ln w="9525">
            <a:noFill/>
            <a:miter lim="800000"/>
            <a:headEnd/>
            <a:tailEnd/>
          </a:ln>
        </p:spPr>
      </p:pic>
      <p:sp>
        <p:nvSpPr>
          <p:cNvPr id="11" name="Retângulo 10"/>
          <p:cNvSpPr/>
          <p:nvPr/>
        </p:nvSpPr>
        <p:spPr>
          <a:xfrm>
            <a:off x="1116013" y="5039815"/>
            <a:ext cx="1489075" cy="460375"/>
          </a:xfrm>
          <a:prstGeom prst="rect">
            <a:avLst/>
          </a:prstGeom>
        </p:spPr>
        <p:txBody>
          <a:bodyPr wrap="none">
            <a:spAutoFit/>
          </a:bodyPr>
          <a:lstStyle/>
          <a:p>
            <a:pPr algn="just" eaLnBrk="1" hangingPunct="1">
              <a:defRPr/>
            </a:pPr>
            <a:r>
              <a:rPr lang="pt-BR" sz="2400" b="1" u="sng" dirty="0">
                <a:solidFill>
                  <a:srgbClr val="C00000"/>
                </a:solidFill>
                <a:effectLst>
                  <a:outerShdw blurRad="38100" dist="38100" dir="2700000" algn="tl">
                    <a:srgbClr val="000000">
                      <a:alpha val="43137"/>
                    </a:srgbClr>
                  </a:outerShdw>
                </a:effectLst>
              </a:rPr>
              <a:t>Objetivos: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descr="tela-apresentacao.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 name="Retângulo 11"/>
          <p:cNvSpPr/>
          <p:nvPr/>
        </p:nvSpPr>
        <p:spPr>
          <a:xfrm>
            <a:off x="-11113" y="6534150"/>
            <a:ext cx="4148138" cy="369888"/>
          </a:xfrm>
          <a:prstGeom prst="rect">
            <a:avLst/>
          </a:prstGeom>
        </p:spPr>
        <p:txBody>
          <a:bodyPr wrap="none">
            <a:spAutoFit/>
          </a:bodyPr>
          <a:lstStyle/>
          <a:p>
            <a:pPr eaLnBrk="1" hangingPunct="1">
              <a:defRPr/>
            </a:pPr>
            <a:r>
              <a:rPr lang="pt-BR" b="1" dirty="0">
                <a:solidFill>
                  <a:schemeClr val="bg1"/>
                </a:solidFill>
                <a:effectLst>
                  <a:outerShdw blurRad="38100" dist="38100" dir="2700000" algn="tl">
                    <a:srgbClr val="000000">
                      <a:alpha val="43137"/>
                    </a:srgbClr>
                  </a:outerShdw>
                </a:effectLst>
                <a:cs typeface="Arial" charset="0"/>
              </a:rPr>
              <a:t>Adm. Eco. Msc. Luiz Cláudio Brites Lobato</a:t>
            </a:r>
          </a:p>
        </p:txBody>
      </p:sp>
      <p:sp>
        <p:nvSpPr>
          <p:cNvPr id="8" name="Retângulo 7"/>
          <p:cNvSpPr/>
          <p:nvPr/>
        </p:nvSpPr>
        <p:spPr>
          <a:xfrm>
            <a:off x="831850" y="774691"/>
            <a:ext cx="6301340" cy="830997"/>
          </a:xfrm>
          <a:prstGeom prst="rect">
            <a:avLst/>
          </a:prstGeom>
        </p:spPr>
        <p:txBody>
          <a:bodyPr wrap="none">
            <a:spAutoFit/>
          </a:bodyPr>
          <a:lstStyle/>
          <a:p>
            <a:pPr eaLnBrk="1" hangingPunct="1">
              <a:defRPr/>
            </a:pPr>
            <a:r>
              <a:rPr lang="pt-BR" sz="2400" b="1" dirty="0" smtClean="0">
                <a:solidFill>
                  <a:schemeClr val="accent2"/>
                </a:solidFill>
                <a:effectLst>
                  <a:outerShdw blurRad="38100" dist="38100" dir="2700000" algn="tl">
                    <a:srgbClr val="000000">
                      <a:alpha val="43137"/>
                    </a:srgbClr>
                  </a:outerShdw>
                </a:effectLst>
              </a:rPr>
              <a:t>Variáveis fundamentais da negociação: </a:t>
            </a:r>
            <a:endParaRPr lang="pt-BR" sz="2400" b="1" dirty="0" smtClean="0">
              <a:solidFill>
                <a:schemeClr val="accent2"/>
              </a:solidFill>
              <a:effectLst>
                <a:outerShdw blurRad="38100" dist="38100" dir="2700000" algn="tl">
                  <a:srgbClr val="000000">
                    <a:alpha val="43137"/>
                  </a:srgbClr>
                </a:outerShdw>
              </a:effectLst>
            </a:endParaRPr>
          </a:p>
          <a:p>
            <a:pPr eaLnBrk="1" hangingPunct="1">
              <a:defRPr/>
            </a:pPr>
            <a:r>
              <a:rPr lang="pt-BR" sz="2400" b="1" dirty="0" smtClean="0">
                <a:solidFill>
                  <a:schemeClr val="accent2"/>
                </a:solidFill>
                <a:effectLst>
                  <a:outerShdw blurRad="38100" dist="38100" dir="2700000" algn="tl">
                    <a:srgbClr val="000000">
                      <a:alpha val="43137"/>
                    </a:srgbClr>
                  </a:outerShdw>
                </a:effectLst>
              </a:rPr>
              <a:t>	</a:t>
            </a:r>
            <a:r>
              <a:rPr lang="pt-BR" sz="2400" b="1" dirty="0" smtClean="0">
                <a:solidFill>
                  <a:schemeClr val="accent2"/>
                </a:solidFill>
                <a:effectLst>
                  <a:outerShdw blurRad="38100" dist="38100" dir="2700000" algn="tl">
                    <a:srgbClr val="000000">
                      <a:alpha val="43137"/>
                    </a:srgbClr>
                  </a:outerShdw>
                </a:effectLst>
              </a:rPr>
              <a:t>tempo</a:t>
            </a:r>
            <a:r>
              <a:rPr lang="pt-BR" sz="2400" b="1" dirty="0" smtClean="0">
                <a:solidFill>
                  <a:schemeClr val="accent2"/>
                </a:solidFill>
                <a:effectLst>
                  <a:outerShdw blurRad="38100" dist="38100" dir="2700000" algn="tl">
                    <a:srgbClr val="000000">
                      <a:alpha val="43137"/>
                    </a:srgbClr>
                  </a:outerShdw>
                </a:effectLst>
              </a:rPr>
              <a:t>, informação e o poder na </a:t>
            </a:r>
            <a:r>
              <a:rPr lang="pt-BR" sz="2400" b="1" dirty="0" smtClean="0">
                <a:solidFill>
                  <a:schemeClr val="accent2"/>
                </a:solidFill>
                <a:effectLst>
                  <a:outerShdw blurRad="38100" dist="38100" dir="2700000" algn="tl">
                    <a:srgbClr val="000000">
                      <a:alpha val="43137"/>
                    </a:srgbClr>
                  </a:outerShdw>
                </a:effectLst>
              </a:rPr>
              <a:t>negociação</a:t>
            </a:r>
            <a:endParaRPr lang="pt-BR" sz="2400" b="1" dirty="0">
              <a:solidFill>
                <a:schemeClr val="accent2"/>
              </a:solidFill>
              <a:effectLst>
                <a:outerShdw blurRad="38100" dist="38100" dir="2700000" algn="tl">
                  <a:srgbClr val="000000">
                    <a:alpha val="43137"/>
                  </a:srgbClr>
                </a:outerShdw>
              </a:effectLst>
            </a:endParaRPr>
          </a:p>
        </p:txBody>
      </p:sp>
      <p:pic>
        <p:nvPicPr>
          <p:cNvPr id="36869" name="Picture 4" descr="http://clean-city69.ru/images/Check_mark.svg.png"/>
          <p:cNvPicPr>
            <a:picLocks noChangeAspect="1" noChangeArrowheads="1"/>
          </p:cNvPicPr>
          <p:nvPr/>
        </p:nvPicPr>
        <p:blipFill>
          <a:blip r:embed="rId3"/>
          <a:srcRect/>
          <a:stretch>
            <a:fillRect/>
          </a:stretch>
        </p:blipFill>
        <p:spPr bwMode="auto">
          <a:xfrm>
            <a:off x="288925" y="1023938"/>
            <a:ext cx="449263" cy="449262"/>
          </a:xfrm>
          <a:prstGeom prst="rect">
            <a:avLst/>
          </a:prstGeom>
          <a:noFill/>
          <a:ln w="9525">
            <a:noFill/>
            <a:miter lim="800000"/>
            <a:headEnd/>
            <a:tailEnd/>
          </a:ln>
        </p:spPr>
      </p:pic>
      <p:sp>
        <p:nvSpPr>
          <p:cNvPr id="10" name="Retângulo 12"/>
          <p:cNvSpPr>
            <a:spLocks noChangeArrowheads="1"/>
          </p:cNvSpPr>
          <p:nvPr/>
        </p:nvSpPr>
        <p:spPr bwMode="auto">
          <a:xfrm>
            <a:off x="47625" y="33338"/>
            <a:ext cx="6264275"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defRPr/>
            </a:pPr>
            <a:r>
              <a:rPr lang="pt-BR" b="1" dirty="0">
                <a:solidFill>
                  <a:schemeClr val="bg1"/>
                </a:solidFill>
                <a:effectLst>
                  <a:outerShdw blurRad="38100" dist="38100" dir="2700000" algn="tl">
                    <a:srgbClr val="000000">
                      <a:alpha val="43137"/>
                    </a:srgbClr>
                  </a:outerShdw>
                </a:effectLst>
                <a:latin typeface="+mj-lt"/>
              </a:rPr>
              <a:t>GESTÃO ESTRATÉGICA DE PESSOAS</a:t>
            </a:r>
          </a:p>
          <a:p>
            <a:pPr eaLnBrk="1" hangingPunct="1">
              <a:defRPr/>
            </a:pPr>
            <a:r>
              <a:rPr lang="pt-BR" b="1" dirty="0">
                <a:solidFill>
                  <a:schemeClr val="bg1"/>
                </a:solidFill>
                <a:effectLst>
                  <a:outerShdw blurRad="38100" dist="38100" dir="2700000" algn="tl">
                    <a:srgbClr val="000000">
                      <a:alpha val="43137"/>
                    </a:srgbClr>
                  </a:outerShdw>
                </a:effectLst>
                <a:latin typeface="+mj-lt"/>
              </a:rPr>
              <a:t>NPG 0020 - ADMINISTRAÇÃO DE CONFLITOS E NEGOCIAÇÃO</a:t>
            </a:r>
            <a:endParaRPr lang="pt-BR" altLang="pt-BR" b="1" dirty="0">
              <a:solidFill>
                <a:schemeClr val="bg1"/>
              </a:solidFill>
              <a:effectLst>
                <a:outerShdw blurRad="38100" dist="38100" dir="2700000" algn="tl">
                  <a:srgbClr val="000000">
                    <a:alpha val="43137"/>
                  </a:srgbClr>
                </a:outerShdw>
              </a:effectLst>
              <a:latin typeface="+mj-lt"/>
            </a:endParaRPr>
          </a:p>
        </p:txBody>
      </p:sp>
      <p:pic>
        <p:nvPicPr>
          <p:cNvPr id="36871" name="Picture 14" descr="Imagem relacionada"/>
          <p:cNvPicPr>
            <a:picLocks noChangeAspect="1" noChangeArrowheads="1"/>
          </p:cNvPicPr>
          <p:nvPr/>
        </p:nvPicPr>
        <p:blipFill>
          <a:blip r:embed="rId4"/>
          <a:srcRect/>
          <a:stretch>
            <a:fillRect/>
          </a:stretch>
        </p:blipFill>
        <p:spPr bwMode="auto">
          <a:xfrm>
            <a:off x="7645400" y="760413"/>
            <a:ext cx="1428750" cy="1069975"/>
          </a:xfrm>
          <a:prstGeom prst="rect">
            <a:avLst/>
          </a:prstGeom>
          <a:noFill/>
          <a:ln w="9525">
            <a:noFill/>
            <a:miter lim="800000"/>
            <a:headEnd/>
            <a:tailEnd/>
          </a:ln>
        </p:spPr>
      </p:pic>
      <p:sp>
        <p:nvSpPr>
          <p:cNvPr id="11" name="Retângulo 10"/>
          <p:cNvSpPr/>
          <p:nvPr/>
        </p:nvSpPr>
        <p:spPr>
          <a:xfrm>
            <a:off x="288925" y="1828499"/>
            <a:ext cx="8634942" cy="4247317"/>
          </a:xfrm>
          <a:prstGeom prst="rect">
            <a:avLst/>
          </a:prstGeom>
        </p:spPr>
        <p:txBody>
          <a:bodyPr wrap="square">
            <a:spAutoFit/>
          </a:bodyPr>
          <a:lstStyle/>
          <a:p>
            <a:pPr algn="just"/>
            <a:r>
              <a:rPr lang="pt-BR" b="1" dirty="0" smtClean="0">
                <a:solidFill>
                  <a:schemeClr val="tx2"/>
                </a:solidFill>
                <a:effectLst>
                  <a:outerShdw blurRad="38100" dist="38100" dir="2700000" algn="tl">
                    <a:srgbClr val="000000">
                      <a:alpha val="43137"/>
                    </a:srgbClr>
                  </a:outerShdw>
                </a:effectLst>
              </a:rPr>
              <a:t>“Seja gentil, mas com um grande porrete nas mãos</a:t>
            </a:r>
            <a:r>
              <a:rPr lang="pt-BR" b="1" dirty="0" smtClean="0">
                <a:solidFill>
                  <a:schemeClr val="tx2"/>
                </a:solidFill>
                <a:effectLst>
                  <a:outerShdw blurRad="38100" dist="38100" dir="2700000" algn="tl">
                    <a:srgbClr val="000000">
                      <a:alpha val="43137"/>
                    </a:srgbClr>
                  </a:outerShdw>
                </a:effectLst>
              </a:rPr>
              <a:t>”</a:t>
            </a:r>
          </a:p>
          <a:p>
            <a:pPr algn="just"/>
            <a:r>
              <a:rPr lang="pt-BR" dirty="0" smtClean="0"/>
              <a:t>	Theodore </a:t>
            </a:r>
            <a:r>
              <a:rPr lang="pt-BR" dirty="0" smtClean="0"/>
              <a:t>Roosevelt – presidente americano (1858-1919) </a:t>
            </a:r>
          </a:p>
          <a:p>
            <a:pPr algn="just"/>
            <a:endParaRPr lang="pt-BR" dirty="0" smtClean="0"/>
          </a:p>
          <a:p>
            <a:pPr algn="just"/>
            <a:r>
              <a:rPr lang="pt-BR" b="1" dirty="0" smtClean="0">
                <a:solidFill>
                  <a:schemeClr val="tx2"/>
                </a:solidFill>
                <a:effectLst>
                  <a:outerShdw blurRad="38100" dist="38100" dir="2700000" algn="tl">
                    <a:srgbClr val="000000">
                      <a:alpha val="43137"/>
                    </a:srgbClr>
                  </a:outerShdw>
                </a:effectLst>
              </a:rPr>
              <a:t>O </a:t>
            </a:r>
            <a:r>
              <a:rPr lang="pt-BR" b="1" dirty="0" smtClean="0">
                <a:solidFill>
                  <a:schemeClr val="tx2"/>
                </a:solidFill>
                <a:effectLst>
                  <a:outerShdw blurRad="38100" dist="38100" dir="2700000" algn="tl">
                    <a:srgbClr val="000000">
                      <a:alpha val="43137"/>
                    </a:srgbClr>
                  </a:outerShdw>
                </a:effectLst>
              </a:rPr>
              <a:t>Big </a:t>
            </a:r>
            <a:r>
              <a:rPr lang="pt-BR" b="1" dirty="0" err="1" smtClean="0">
                <a:solidFill>
                  <a:schemeClr val="tx2"/>
                </a:solidFill>
                <a:effectLst>
                  <a:outerShdw blurRad="38100" dist="38100" dir="2700000" algn="tl">
                    <a:srgbClr val="000000">
                      <a:alpha val="43137"/>
                    </a:srgbClr>
                  </a:outerShdw>
                </a:effectLst>
              </a:rPr>
              <a:t>Stick</a:t>
            </a:r>
            <a:r>
              <a:rPr lang="pt-BR" b="1" dirty="0" smtClean="0">
                <a:solidFill>
                  <a:schemeClr val="tx2"/>
                </a:solidFill>
                <a:effectLst>
                  <a:outerShdw blurRad="38100" dist="38100" dir="2700000" algn="tl">
                    <a:srgbClr val="000000">
                      <a:alpha val="43137"/>
                    </a:srgbClr>
                  </a:outerShdw>
                </a:effectLst>
              </a:rPr>
              <a:t> </a:t>
            </a:r>
            <a:r>
              <a:rPr lang="pt-BR" dirty="0" smtClean="0"/>
              <a:t>(em português: "Grande Porrete, (#porrete)") foi o slogan usado pelo presidente Theodore Roosevelt para descrever o estilo de diplomacia empregada como corolário da Doutrina Monroe, a qual especificava que os Estados Unidos da América deveriam assumir o papel de polícia internacional no Ocidente. </a:t>
            </a:r>
            <a:endParaRPr lang="pt-BR" dirty="0" smtClean="0"/>
          </a:p>
          <a:p>
            <a:pPr algn="just"/>
            <a:endParaRPr lang="pt-BR" dirty="0" smtClean="0"/>
          </a:p>
          <a:p>
            <a:pPr algn="just"/>
            <a:r>
              <a:rPr lang="pt-BR" dirty="0" smtClean="0"/>
              <a:t>Muitas pessoas entendem que negociar de forma competitiva é sinônimo de atrito em todos os casos. Às vezes até pode ocorrer quando não existe equilíbrio, ética e bom senso entre outros na negociação, como já vimos em outras aulas. </a:t>
            </a:r>
            <a:endParaRPr lang="pt-BR" dirty="0" smtClean="0"/>
          </a:p>
          <a:p>
            <a:pPr algn="just"/>
            <a:endParaRPr lang="pt-BR" dirty="0" smtClean="0"/>
          </a:p>
          <a:p>
            <a:pPr algn="just"/>
            <a:r>
              <a:rPr lang="pt-BR" dirty="0" smtClean="0"/>
              <a:t>Basicamente</a:t>
            </a:r>
            <a:r>
              <a:rPr lang="pt-BR" dirty="0" smtClean="0"/>
              <a:t>, a atitude de buscar uma negociação competitiva é a questão de buscar extrair o máximo possível de concessões da outra parte, como Mello (2010) registra, utilizando para isso toda a sua capacidade, competência, talento, táticas e poder.</a:t>
            </a:r>
            <a:endParaRPr lang="pt-B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descr="tela-apresentacao.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 name="Retângulo 11"/>
          <p:cNvSpPr/>
          <p:nvPr/>
        </p:nvSpPr>
        <p:spPr>
          <a:xfrm>
            <a:off x="-11113" y="6534150"/>
            <a:ext cx="4148138" cy="369888"/>
          </a:xfrm>
          <a:prstGeom prst="rect">
            <a:avLst/>
          </a:prstGeom>
        </p:spPr>
        <p:txBody>
          <a:bodyPr wrap="none">
            <a:spAutoFit/>
          </a:bodyPr>
          <a:lstStyle/>
          <a:p>
            <a:pPr eaLnBrk="1" hangingPunct="1">
              <a:defRPr/>
            </a:pPr>
            <a:r>
              <a:rPr lang="pt-BR" b="1" dirty="0">
                <a:solidFill>
                  <a:schemeClr val="bg1"/>
                </a:solidFill>
                <a:effectLst>
                  <a:outerShdw blurRad="38100" dist="38100" dir="2700000" algn="tl">
                    <a:srgbClr val="000000">
                      <a:alpha val="43137"/>
                    </a:srgbClr>
                  </a:outerShdw>
                </a:effectLst>
                <a:cs typeface="Arial" charset="0"/>
              </a:rPr>
              <a:t>Adm. Eco. Msc. Luiz Cláudio Brites Lobato</a:t>
            </a:r>
          </a:p>
        </p:txBody>
      </p:sp>
      <p:sp>
        <p:nvSpPr>
          <p:cNvPr id="8" name="Retângulo 7"/>
          <p:cNvSpPr/>
          <p:nvPr/>
        </p:nvSpPr>
        <p:spPr>
          <a:xfrm>
            <a:off x="831850" y="774691"/>
            <a:ext cx="6301340" cy="830997"/>
          </a:xfrm>
          <a:prstGeom prst="rect">
            <a:avLst/>
          </a:prstGeom>
        </p:spPr>
        <p:txBody>
          <a:bodyPr wrap="none">
            <a:spAutoFit/>
          </a:bodyPr>
          <a:lstStyle/>
          <a:p>
            <a:pPr eaLnBrk="1" hangingPunct="1">
              <a:defRPr/>
            </a:pPr>
            <a:r>
              <a:rPr lang="pt-BR" sz="2400" b="1" dirty="0" smtClean="0">
                <a:solidFill>
                  <a:schemeClr val="accent2"/>
                </a:solidFill>
                <a:effectLst>
                  <a:outerShdw blurRad="38100" dist="38100" dir="2700000" algn="tl">
                    <a:srgbClr val="000000">
                      <a:alpha val="43137"/>
                    </a:srgbClr>
                  </a:outerShdw>
                </a:effectLst>
              </a:rPr>
              <a:t>Variáveis fundamentais da negociação: </a:t>
            </a:r>
            <a:endParaRPr lang="pt-BR" sz="2400" b="1" dirty="0" smtClean="0">
              <a:solidFill>
                <a:schemeClr val="accent2"/>
              </a:solidFill>
              <a:effectLst>
                <a:outerShdw blurRad="38100" dist="38100" dir="2700000" algn="tl">
                  <a:srgbClr val="000000">
                    <a:alpha val="43137"/>
                  </a:srgbClr>
                </a:outerShdw>
              </a:effectLst>
            </a:endParaRPr>
          </a:p>
          <a:p>
            <a:pPr eaLnBrk="1" hangingPunct="1">
              <a:defRPr/>
            </a:pPr>
            <a:r>
              <a:rPr lang="pt-BR" sz="2400" b="1" dirty="0" smtClean="0">
                <a:solidFill>
                  <a:schemeClr val="accent2"/>
                </a:solidFill>
                <a:effectLst>
                  <a:outerShdw blurRad="38100" dist="38100" dir="2700000" algn="tl">
                    <a:srgbClr val="000000">
                      <a:alpha val="43137"/>
                    </a:srgbClr>
                  </a:outerShdw>
                </a:effectLst>
              </a:rPr>
              <a:t>	</a:t>
            </a:r>
            <a:r>
              <a:rPr lang="pt-BR" sz="2400" b="1" dirty="0" smtClean="0">
                <a:solidFill>
                  <a:schemeClr val="accent2"/>
                </a:solidFill>
                <a:effectLst>
                  <a:outerShdw blurRad="38100" dist="38100" dir="2700000" algn="tl">
                    <a:srgbClr val="000000">
                      <a:alpha val="43137"/>
                    </a:srgbClr>
                  </a:outerShdw>
                </a:effectLst>
              </a:rPr>
              <a:t>tempo</a:t>
            </a:r>
            <a:r>
              <a:rPr lang="pt-BR" sz="2400" b="1" dirty="0" smtClean="0">
                <a:solidFill>
                  <a:schemeClr val="accent2"/>
                </a:solidFill>
                <a:effectLst>
                  <a:outerShdw blurRad="38100" dist="38100" dir="2700000" algn="tl">
                    <a:srgbClr val="000000">
                      <a:alpha val="43137"/>
                    </a:srgbClr>
                  </a:outerShdw>
                </a:effectLst>
              </a:rPr>
              <a:t>, informação e o poder na </a:t>
            </a:r>
            <a:r>
              <a:rPr lang="pt-BR" sz="2400" b="1" dirty="0" smtClean="0">
                <a:solidFill>
                  <a:schemeClr val="accent2"/>
                </a:solidFill>
                <a:effectLst>
                  <a:outerShdw blurRad="38100" dist="38100" dir="2700000" algn="tl">
                    <a:srgbClr val="000000">
                      <a:alpha val="43137"/>
                    </a:srgbClr>
                  </a:outerShdw>
                </a:effectLst>
              </a:rPr>
              <a:t>negociação</a:t>
            </a:r>
            <a:endParaRPr lang="pt-BR" sz="2400" b="1" dirty="0">
              <a:solidFill>
                <a:schemeClr val="accent2"/>
              </a:solidFill>
              <a:effectLst>
                <a:outerShdw blurRad="38100" dist="38100" dir="2700000" algn="tl">
                  <a:srgbClr val="000000">
                    <a:alpha val="43137"/>
                  </a:srgbClr>
                </a:outerShdw>
              </a:effectLst>
            </a:endParaRPr>
          </a:p>
        </p:txBody>
      </p:sp>
      <p:pic>
        <p:nvPicPr>
          <p:cNvPr id="36869" name="Picture 4" descr="http://clean-city69.ru/images/Check_mark.svg.png"/>
          <p:cNvPicPr>
            <a:picLocks noChangeAspect="1" noChangeArrowheads="1"/>
          </p:cNvPicPr>
          <p:nvPr/>
        </p:nvPicPr>
        <p:blipFill>
          <a:blip r:embed="rId3"/>
          <a:srcRect/>
          <a:stretch>
            <a:fillRect/>
          </a:stretch>
        </p:blipFill>
        <p:spPr bwMode="auto">
          <a:xfrm>
            <a:off x="288925" y="1023938"/>
            <a:ext cx="449263" cy="449262"/>
          </a:xfrm>
          <a:prstGeom prst="rect">
            <a:avLst/>
          </a:prstGeom>
          <a:noFill/>
          <a:ln w="9525">
            <a:noFill/>
            <a:miter lim="800000"/>
            <a:headEnd/>
            <a:tailEnd/>
          </a:ln>
        </p:spPr>
      </p:pic>
      <p:sp>
        <p:nvSpPr>
          <p:cNvPr id="10" name="Retângulo 12"/>
          <p:cNvSpPr>
            <a:spLocks noChangeArrowheads="1"/>
          </p:cNvSpPr>
          <p:nvPr/>
        </p:nvSpPr>
        <p:spPr bwMode="auto">
          <a:xfrm>
            <a:off x="47625" y="33338"/>
            <a:ext cx="6264275"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defRPr/>
            </a:pPr>
            <a:r>
              <a:rPr lang="pt-BR" b="1" dirty="0">
                <a:solidFill>
                  <a:schemeClr val="bg1"/>
                </a:solidFill>
                <a:effectLst>
                  <a:outerShdw blurRad="38100" dist="38100" dir="2700000" algn="tl">
                    <a:srgbClr val="000000">
                      <a:alpha val="43137"/>
                    </a:srgbClr>
                  </a:outerShdw>
                </a:effectLst>
                <a:latin typeface="+mj-lt"/>
              </a:rPr>
              <a:t>GESTÃO ESTRATÉGICA DE PESSOAS</a:t>
            </a:r>
          </a:p>
          <a:p>
            <a:pPr eaLnBrk="1" hangingPunct="1">
              <a:defRPr/>
            </a:pPr>
            <a:r>
              <a:rPr lang="pt-BR" b="1" dirty="0">
                <a:solidFill>
                  <a:schemeClr val="bg1"/>
                </a:solidFill>
                <a:effectLst>
                  <a:outerShdw blurRad="38100" dist="38100" dir="2700000" algn="tl">
                    <a:srgbClr val="000000">
                      <a:alpha val="43137"/>
                    </a:srgbClr>
                  </a:outerShdw>
                </a:effectLst>
                <a:latin typeface="+mj-lt"/>
              </a:rPr>
              <a:t>NPG 0020 - ADMINISTRAÇÃO DE CONFLITOS E NEGOCIAÇÃO</a:t>
            </a:r>
            <a:endParaRPr lang="pt-BR" altLang="pt-BR" b="1" dirty="0">
              <a:solidFill>
                <a:schemeClr val="bg1"/>
              </a:solidFill>
              <a:effectLst>
                <a:outerShdw blurRad="38100" dist="38100" dir="2700000" algn="tl">
                  <a:srgbClr val="000000">
                    <a:alpha val="43137"/>
                  </a:srgbClr>
                </a:outerShdw>
              </a:effectLst>
              <a:latin typeface="+mj-lt"/>
            </a:endParaRPr>
          </a:p>
        </p:txBody>
      </p:sp>
      <p:pic>
        <p:nvPicPr>
          <p:cNvPr id="36871" name="Picture 14" descr="Imagem relacionada"/>
          <p:cNvPicPr>
            <a:picLocks noChangeAspect="1" noChangeArrowheads="1"/>
          </p:cNvPicPr>
          <p:nvPr/>
        </p:nvPicPr>
        <p:blipFill>
          <a:blip r:embed="rId4"/>
          <a:srcRect/>
          <a:stretch>
            <a:fillRect/>
          </a:stretch>
        </p:blipFill>
        <p:spPr bwMode="auto">
          <a:xfrm>
            <a:off x="7645400" y="760413"/>
            <a:ext cx="1428750" cy="1069975"/>
          </a:xfrm>
          <a:prstGeom prst="rect">
            <a:avLst/>
          </a:prstGeom>
          <a:noFill/>
          <a:ln w="9525">
            <a:noFill/>
            <a:miter lim="800000"/>
            <a:headEnd/>
            <a:tailEnd/>
          </a:ln>
        </p:spPr>
      </p:pic>
      <p:sp>
        <p:nvSpPr>
          <p:cNvPr id="9" name="Retângulo 8"/>
          <p:cNvSpPr/>
          <p:nvPr/>
        </p:nvSpPr>
        <p:spPr>
          <a:xfrm>
            <a:off x="160867" y="1830388"/>
            <a:ext cx="8805333" cy="4247317"/>
          </a:xfrm>
          <a:prstGeom prst="rect">
            <a:avLst/>
          </a:prstGeom>
        </p:spPr>
        <p:txBody>
          <a:bodyPr wrap="square">
            <a:spAutoFit/>
          </a:bodyPr>
          <a:lstStyle/>
          <a:p>
            <a:pPr algn="just"/>
            <a:r>
              <a:rPr lang="pt-BR" dirty="0" smtClean="0"/>
              <a:t>“Negociar de forma competitiva não significa necessariamente antagonismo; é simplesmente uma forma aceita pela sociedade de encontrar o limite do outro negociador. Muito pelo contrário, o antagonismo mascara o objetivo comum e pode colocar tudo a perder” (MELLO, 2010).</a:t>
            </a:r>
          </a:p>
          <a:p>
            <a:pPr algn="just"/>
            <a:r>
              <a:rPr lang="pt-BR" dirty="0" smtClean="0"/>
              <a:t> </a:t>
            </a:r>
          </a:p>
          <a:p>
            <a:pPr algn="just"/>
            <a:endParaRPr lang="pt-BR" dirty="0" smtClean="0"/>
          </a:p>
          <a:p>
            <a:pPr algn="just"/>
            <a:r>
              <a:rPr lang="pt-BR" dirty="0" smtClean="0"/>
              <a:t>Num ambiente de negociação existe o entendimento de alguns negociadores que este ambiente é especial e que lida diretamente com o relacionamento humano. </a:t>
            </a:r>
          </a:p>
          <a:p>
            <a:pPr algn="just"/>
            <a:endParaRPr lang="pt-BR" dirty="0" smtClean="0"/>
          </a:p>
          <a:p>
            <a:pPr algn="just"/>
            <a:endParaRPr lang="pt-BR" dirty="0" smtClean="0"/>
          </a:p>
          <a:p>
            <a:pPr algn="just"/>
            <a:r>
              <a:rPr lang="pt-BR" dirty="0" smtClean="0"/>
              <a:t>Por ser um ambiente onde há um processo de negociação, as pessoas, de forma geral, admitem encontrar ou mesmo aceitar pequenas mentiras, blefes que também poderão lançar mão, pois em negociação é tão previsível essa situação quanto em uma partida de futebol, quando um jogador derruba o outro em alguns lances estratégicos. </a:t>
            </a:r>
          </a:p>
          <a:p>
            <a:pPr algn="just"/>
            <a:endParaRPr lang="pt-B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descr="tela-apresentacao.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 name="Retângulo 11"/>
          <p:cNvSpPr/>
          <p:nvPr/>
        </p:nvSpPr>
        <p:spPr>
          <a:xfrm>
            <a:off x="-11113" y="6534150"/>
            <a:ext cx="4148138" cy="369888"/>
          </a:xfrm>
          <a:prstGeom prst="rect">
            <a:avLst/>
          </a:prstGeom>
        </p:spPr>
        <p:txBody>
          <a:bodyPr wrap="none">
            <a:spAutoFit/>
          </a:bodyPr>
          <a:lstStyle/>
          <a:p>
            <a:pPr eaLnBrk="1" hangingPunct="1">
              <a:defRPr/>
            </a:pPr>
            <a:r>
              <a:rPr lang="pt-BR" b="1" dirty="0">
                <a:solidFill>
                  <a:schemeClr val="bg1"/>
                </a:solidFill>
                <a:effectLst>
                  <a:outerShdw blurRad="38100" dist="38100" dir="2700000" algn="tl">
                    <a:srgbClr val="000000">
                      <a:alpha val="43137"/>
                    </a:srgbClr>
                  </a:outerShdw>
                </a:effectLst>
                <a:cs typeface="Arial" charset="0"/>
              </a:rPr>
              <a:t>Adm. Eco. Msc. Luiz Cláudio Brites Lobato</a:t>
            </a:r>
          </a:p>
        </p:txBody>
      </p:sp>
      <p:sp>
        <p:nvSpPr>
          <p:cNvPr id="8" name="Retângulo 7"/>
          <p:cNvSpPr/>
          <p:nvPr/>
        </p:nvSpPr>
        <p:spPr>
          <a:xfrm>
            <a:off x="831850" y="774691"/>
            <a:ext cx="6301340" cy="830997"/>
          </a:xfrm>
          <a:prstGeom prst="rect">
            <a:avLst/>
          </a:prstGeom>
        </p:spPr>
        <p:txBody>
          <a:bodyPr wrap="none">
            <a:spAutoFit/>
          </a:bodyPr>
          <a:lstStyle/>
          <a:p>
            <a:pPr eaLnBrk="1" hangingPunct="1">
              <a:defRPr/>
            </a:pPr>
            <a:r>
              <a:rPr lang="pt-BR" sz="2400" b="1" dirty="0" smtClean="0">
                <a:solidFill>
                  <a:schemeClr val="accent2"/>
                </a:solidFill>
                <a:effectLst>
                  <a:outerShdw blurRad="38100" dist="38100" dir="2700000" algn="tl">
                    <a:srgbClr val="000000">
                      <a:alpha val="43137"/>
                    </a:srgbClr>
                  </a:outerShdw>
                </a:effectLst>
              </a:rPr>
              <a:t>Variáveis fundamentais da negociação: </a:t>
            </a:r>
            <a:endParaRPr lang="pt-BR" sz="2400" b="1" dirty="0" smtClean="0">
              <a:solidFill>
                <a:schemeClr val="accent2"/>
              </a:solidFill>
              <a:effectLst>
                <a:outerShdw blurRad="38100" dist="38100" dir="2700000" algn="tl">
                  <a:srgbClr val="000000">
                    <a:alpha val="43137"/>
                  </a:srgbClr>
                </a:outerShdw>
              </a:effectLst>
            </a:endParaRPr>
          </a:p>
          <a:p>
            <a:pPr eaLnBrk="1" hangingPunct="1">
              <a:defRPr/>
            </a:pPr>
            <a:r>
              <a:rPr lang="pt-BR" sz="2400" b="1" dirty="0" smtClean="0">
                <a:solidFill>
                  <a:schemeClr val="accent2"/>
                </a:solidFill>
                <a:effectLst>
                  <a:outerShdw blurRad="38100" dist="38100" dir="2700000" algn="tl">
                    <a:srgbClr val="000000">
                      <a:alpha val="43137"/>
                    </a:srgbClr>
                  </a:outerShdw>
                </a:effectLst>
              </a:rPr>
              <a:t>	</a:t>
            </a:r>
            <a:r>
              <a:rPr lang="pt-BR" sz="2400" b="1" dirty="0" smtClean="0">
                <a:solidFill>
                  <a:schemeClr val="accent2"/>
                </a:solidFill>
                <a:effectLst>
                  <a:outerShdw blurRad="38100" dist="38100" dir="2700000" algn="tl">
                    <a:srgbClr val="000000">
                      <a:alpha val="43137"/>
                    </a:srgbClr>
                  </a:outerShdw>
                </a:effectLst>
              </a:rPr>
              <a:t>tempo</a:t>
            </a:r>
            <a:r>
              <a:rPr lang="pt-BR" sz="2400" b="1" dirty="0" smtClean="0">
                <a:solidFill>
                  <a:schemeClr val="accent2"/>
                </a:solidFill>
                <a:effectLst>
                  <a:outerShdw blurRad="38100" dist="38100" dir="2700000" algn="tl">
                    <a:srgbClr val="000000">
                      <a:alpha val="43137"/>
                    </a:srgbClr>
                  </a:outerShdw>
                </a:effectLst>
              </a:rPr>
              <a:t>, informação e o poder na </a:t>
            </a:r>
            <a:r>
              <a:rPr lang="pt-BR" sz="2400" b="1" dirty="0" smtClean="0">
                <a:solidFill>
                  <a:schemeClr val="accent2"/>
                </a:solidFill>
                <a:effectLst>
                  <a:outerShdw blurRad="38100" dist="38100" dir="2700000" algn="tl">
                    <a:srgbClr val="000000">
                      <a:alpha val="43137"/>
                    </a:srgbClr>
                  </a:outerShdw>
                </a:effectLst>
              </a:rPr>
              <a:t>negociação</a:t>
            </a:r>
            <a:endParaRPr lang="pt-BR" sz="2400" b="1" dirty="0">
              <a:solidFill>
                <a:schemeClr val="accent2"/>
              </a:solidFill>
              <a:effectLst>
                <a:outerShdw blurRad="38100" dist="38100" dir="2700000" algn="tl">
                  <a:srgbClr val="000000">
                    <a:alpha val="43137"/>
                  </a:srgbClr>
                </a:outerShdw>
              </a:effectLst>
            </a:endParaRPr>
          </a:p>
        </p:txBody>
      </p:sp>
      <p:pic>
        <p:nvPicPr>
          <p:cNvPr id="36869" name="Picture 4" descr="http://clean-city69.ru/images/Check_mark.svg.png"/>
          <p:cNvPicPr>
            <a:picLocks noChangeAspect="1" noChangeArrowheads="1"/>
          </p:cNvPicPr>
          <p:nvPr/>
        </p:nvPicPr>
        <p:blipFill>
          <a:blip r:embed="rId3"/>
          <a:srcRect/>
          <a:stretch>
            <a:fillRect/>
          </a:stretch>
        </p:blipFill>
        <p:spPr bwMode="auto">
          <a:xfrm>
            <a:off x="288925" y="1023938"/>
            <a:ext cx="449263" cy="449262"/>
          </a:xfrm>
          <a:prstGeom prst="rect">
            <a:avLst/>
          </a:prstGeom>
          <a:noFill/>
          <a:ln w="9525">
            <a:noFill/>
            <a:miter lim="800000"/>
            <a:headEnd/>
            <a:tailEnd/>
          </a:ln>
        </p:spPr>
      </p:pic>
      <p:sp>
        <p:nvSpPr>
          <p:cNvPr id="10" name="Retângulo 12"/>
          <p:cNvSpPr>
            <a:spLocks noChangeArrowheads="1"/>
          </p:cNvSpPr>
          <p:nvPr/>
        </p:nvSpPr>
        <p:spPr bwMode="auto">
          <a:xfrm>
            <a:off x="47625" y="33338"/>
            <a:ext cx="6264275"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defRPr/>
            </a:pPr>
            <a:r>
              <a:rPr lang="pt-BR" b="1" dirty="0">
                <a:solidFill>
                  <a:schemeClr val="bg1"/>
                </a:solidFill>
                <a:effectLst>
                  <a:outerShdw blurRad="38100" dist="38100" dir="2700000" algn="tl">
                    <a:srgbClr val="000000">
                      <a:alpha val="43137"/>
                    </a:srgbClr>
                  </a:outerShdw>
                </a:effectLst>
                <a:latin typeface="+mj-lt"/>
              </a:rPr>
              <a:t>GESTÃO ESTRATÉGICA DE PESSOAS</a:t>
            </a:r>
          </a:p>
          <a:p>
            <a:pPr eaLnBrk="1" hangingPunct="1">
              <a:defRPr/>
            </a:pPr>
            <a:r>
              <a:rPr lang="pt-BR" b="1" dirty="0">
                <a:solidFill>
                  <a:schemeClr val="bg1"/>
                </a:solidFill>
                <a:effectLst>
                  <a:outerShdw blurRad="38100" dist="38100" dir="2700000" algn="tl">
                    <a:srgbClr val="000000">
                      <a:alpha val="43137"/>
                    </a:srgbClr>
                  </a:outerShdw>
                </a:effectLst>
                <a:latin typeface="+mj-lt"/>
              </a:rPr>
              <a:t>NPG 0020 - ADMINISTRAÇÃO DE CONFLITOS E NEGOCIAÇÃO</a:t>
            </a:r>
            <a:endParaRPr lang="pt-BR" altLang="pt-BR" b="1" dirty="0">
              <a:solidFill>
                <a:schemeClr val="bg1"/>
              </a:solidFill>
              <a:effectLst>
                <a:outerShdw blurRad="38100" dist="38100" dir="2700000" algn="tl">
                  <a:srgbClr val="000000">
                    <a:alpha val="43137"/>
                  </a:srgbClr>
                </a:outerShdw>
              </a:effectLst>
              <a:latin typeface="+mj-lt"/>
            </a:endParaRPr>
          </a:p>
        </p:txBody>
      </p:sp>
      <p:pic>
        <p:nvPicPr>
          <p:cNvPr id="36871" name="Picture 14" descr="Imagem relacionada"/>
          <p:cNvPicPr>
            <a:picLocks noChangeAspect="1" noChangeArrowheads="1"/>
          </p:cNvPicPr>
          <p:nvPr/>
        </p:nvPicPr>
        <p:blipFill>
          <a:blip r:embed="rId4"/>
          <a:srcRect/>
          <a:stretch>
            <a:fillRect/>
          </a:stretch>
        </p:blipFill>
        <p:spPr bwMode="auto">
          <a:xfrm>
            <a:off x="7645400" y="760413"/>
            <a:ext cx="1428750" cy="1069975"/>
          </a:xfrm>
          <a:prstGeom prst="rect">
            <a:avLst/>
          </a:prstGeom>
          <a:noFill/>
          <a:ln w="9525">
            <a:noFill/>
            <a:miter lim="800000"/>
            <a:headEnd/>
            <a:tailEnd/>
          </a:ln>
        </p:spPr>
      </p:pic>
      <p:sp>
        <p:nvSpPr>
          <p:cNvPr id="9" name="Retângulo 8"/>
          <p:cNvSpPr/>
          <p:nvPr/>
        </p:nvSpPr>
        <p:spPr>
          <a:xfrm>
            <a:off x="47625" y="1709346"/>
            <a:ext cx="9026525" cy="923330"/>
          </a:xfrm>
          <a:prstGeom prst="rect">
            <a:avLst/>
          </a:prstGeom>
        </p:spPr>
        <p:txBody>
          <a:bodyPr wrap="square">
            <a:spAutoFit/>
          </a:bodyPr>
          <a:lstStyle/>
          <a:p>
            <a:pPr algn="just"/>
            <a:r>
              <a:rPr lang="pt-BR" dirty="0" smtClean="0"/>
              <a:t>Mello (2010) chama atenção quanto ao entendimento de que o poder não é bom ou ruim, moral ou imoral, ético ou antiético</a:t>
            </a:r>
            <a:r>
              <a:rPr lang="pt-BR" dirty="0" smtClean="0"/>
              <a:t>. </a:t>
            </a:r>
            <a:r>
              <a:rPr lang="pt-BR" dirty="0" smtClean="0"/>
              <a:t>Ele é neutro.</a:t>
            </a:r>
            <a:r>
              <a:rPr lang="pt-BR" dirty="0" smtClean="0"/>
              <a:t> </a:t>
            </a:r>
          </a:p>
          <a:p>
            <a:pPr algn="just"/>
            <a:endParaRPr lang="pt-BR" dirty="0" smtClean="0"/>
          </a:p>
        </p:txBody>
      </p:sp>
      <p:pic>
        <p:nvPicPr>
          <p:cNvPr id="84994" name="Picture 2"/>
          <p:cNvPicPr>
            <a:picLocks noChangeAspect="1" noChangeArrowheads="1"/>
          </p:cNvPicPr>
          <p:nvPr/>
        </p:nvPicPr>
        <p:blipFill>
          <a:blip r:embed="rId5"/>
          <a:srcRect/>
          <a:stretch>
            <a:fillRect/>
          </a:stretch>
        </p:blipFill>
        <p:spPr bwMode="auto">
          <a:xfrm>
            <a:off x="4792133" y="2632676"/>
            <a:ext cx="4201562" cy="3573859"/>
          </a:xfrm>
          <a:prstGeom prst="rect">
            <a:avLst/>
          </a:prstGeom>
          <a:noFill/>
          <a:ln w="9525">
            <a:noFill/>
            <a:miter lim="800000"/>
            <a:headEnd/>
            <a:tailEnd/>
          </a:ln>
        </p:spPr>
      </p:pic>
      <p:sp>
        <p:nvSpPr>
          <p:cNvPr id="11" name="Retângulo 10"/>
          <p:cNvSpPr/>
          <p:nvPr/>
        </p:nvSpPr>
        <p:spPr>
          <a:xfrm>
            <a:off x="64559" y="2699953"/>
            <a:ext cx="4727574" cy="3416320"/>
          </a:xfrm>
          <a:prstGeom prst="rect">
            <a:avLst/>
          </a:prstGeom>
        </p:spPr>
        <p:txBody>
          <a:bodyPr wrap="square">
            <a:spAutoFit/>
          </a:bodyPr>
          <a:lstStyle/>
          <a:p>
            <a:pPr algn="just"/>
            <a:r>
              <a:rPr lang="pt-BR" dirty="0" smtClean="0"/>
              <a:t>A </a:t>
            </a:r>
            <a:r>
              <a:rPr lang="pt-BR" dirty="0" smtClean="0"/>
              <a:t>maioria das pessoas enxerga o poder, às vezes, apenas pelo lado negativo. </a:t>
            </a:r>
            <a:endParaRPr lang="pt-BR" dirty="0" smtClean="0"/>
          </a:p>
          <a:p>
            <a:pPr algn="just"/>
            <a:endParaRPr lang="pt-BR" dirty="0" smtClean="0"/>
          </a:p>
          <a:p>
            <a:pPr algn="just"/>
            <a:r>
              <a:rPr lang="pt-BR" dirty="0" smtClean="0"/>
              <a:t>Podemos </a:t>
            </a:r>
            <a:r>
              <a:rPr lang="pt-BR" dirty="0" smtClean="0"/>
              <a:t>fazer uma analogia do poder como uma faca que poder ser útil para uma refeição (atender uma necessidade, utilidade) ou para matar alguém (prejudicar, causar dano intencional). </a:t>
            </a:r>
          </a:p>
          <a:p>
            <a:pPr algn="just"/>
            <a:endParaRPr lang="pt-BR" dirty="0" smtClean="0"/>
          </a:p>
          <a:p>
            <a:pPr algn="just"/>
            <a:r>
              <a:rPr lang="pt-BR" dirty="0" smtClean="0"/>
              <a:t>Para refletir: o poder nunca é aquele que você realmente possui, mas o que o outro pensa que você tem. </a:t>
            </a:r>
          </a:p>
        </p:txBody>
      </p:sp>
      <p:sp>
        <p:nvSpPr>
          <p:cNvPr id="14" name="Retângulo 13"/>
          <p:cNvSpPr/>
          <p:nvPr/>
        </p:nvSpPr>
        <p:spPr>
          <a:xfrm>
            <a:off x="4919132" y="2309510"/>
            <a:ext cx="4224867" cy="369332"/>
          </a:xfrm>
          <a:prstGeom prst="rect">
            <a:avLst/>
          </a:prstGeom>
        </p:spPr>
        <p:txBody>
          <a:bodyPr wrap="square">
            <a:spAutoFit/>
          </a:bodyPr>
          <a:lstStyle/>
          <a:p>
            <a:pPr algn="just">
              <a:buFont typeface="Wingdings" pitchFamily="2" charset="2"/>
              <a:buChar char="ü"/>
            </a:pPr>
            <a:r>
              <a:rPr lang="pt-BR" b="1" dirty="0" smtClean="0">
                <a:solidFill>
                  <a:srgbClr val="C00000"/>
                </a:solidFill>
              </a:rPr>
              <a:t> Algumas </a:t>
            </a:r>
            <a:r>
              <a:rPr lang="pt-BR" b="1" dirty="0" smtClean="0">
                <a:solidFill>
                  <a:srgbClr val="C00000"/>
                </a:solidFill>
              </a:rPr>
              <a:t>características do poder são: </a:t>
            </a:r>
            <a:endParaRPr lang="pt-BR" b="1" dirty="0">
              <a:solidFill>
                <a:srgbClr val="C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17475" y="6534150"/>
            <a:ext cx="4148138" cy="369888"/>
          </a:xfrm>
          <a:prstGeom prst="rect">
            <a:avLst/>
          </a:prstGeom>
        </p:spPr>
        <p:txBody>
          <a:bodyPr wrap="none">
            <a:spAutoFit/>
          </a:bodyPr>
          <a:lstStyle/>
          <a:p>
            <a:pPr eaLnBrk="1" hangingPunct="1">
              <a:defRPr/>
            </a:pPr>
            <a:r>
              <a:rPr lang="pt-BR" b="1" dirty="0">
                <a:solidFill>
                  <a:schemeClr val="bg1"/>
                </a:solidFill>
                <a:effectLst>
                  <a:outerShdw blurRad="38100" dist="38100" dir="2700000" algn="tl">
                    <a:srgbClr val="000000">
                      <a:alpha val="43137"/>
                    </a:srgbClr>
                  </a:outerShdw>
                </a:effectLst>
                <a:cs typeface="Arial" charset="0"/>
              </a:rPr>
              <a:t>Adm. Eco. Msc. Luiz Cláudio Brites Lobato</a:t>
            </a:r>
          </a:p>
        </p:txBody>
      </p:sp>
      <p:pic>
        <p:nvPicPr>
          <p:cNvPr id="19459"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a:srcRect/>
          <a:stretch>
            <a:fillRect/>
          </a:stretch>
        </p:blipFill>
        <p:spPr bwMode="auto">
          <a:xfrm>
            <a:off x="8358188" y="1447800"/>
            <a:ext cx="727075" cy="752475"/>
          </a:xfrm>
          <a:prstGeom prst="rect">
            <a:avLst/>
          </a:prstGeom>
          <a:noFill/>
          <a:ln w="9525">
            <a:noFill/>
            <a:miter lim="800000"/>
            <a:headEnd/>
            <a:tailEnd/>
          </a:ln>
        </p:spPr>
      </p:pic>
      <p:sp>
        <p:nvSpPr>
          <p:cNvPr id="7" name="Retângulo 3"/>
          <p:cNvSpPr>
            <a:spLocks noChangeArrowheads="1"/>
          </p:cNvSpPr>
          <p:nvPr/>
        </p:nvSpPr>
        <p:spPr bwMode="auto">
          <a:xfrm>
            <a:off x="60325" y="1490663"/>
            <a:ext cx="9083675" cy="4432300"/>
          </a:xfrm>
          <a:prstGeom prst="rect">
            <a:avLst/>
          </a:prstGeom>
          <a:noFill/>
          <a:ln>
            <a:noFill/>
          </a:ln>
          <a:extLst/>
        </p:spPr>
        <p:txBody>
          <a:bodyPr>
            <a:spAutoFit/>
          </a:bodyPr>
          <a:lstStyle/>
          <a:p>
            <a:pPr eaLnBrk="1" hangingPunct="1">
              <a:defRPr/>
            </a:pPr>
            <a:r>
              <a:rPr lang="en-US" sz="2400" b="1" dirty="0">
                <a:solidFill>
                  <a:srgbClr val="EF792F"/>
                </a:solidFill>
                <a:effectLst>
                  <a:outerShdw blurRad="38100" dist="38100" dir="2700000" algn="tl">
                    <a:srgbClr val="000000">
                      <a:alpha val="43137"/>
                    </a:srgbClr>
                  </a:outerShdw>
                </a:effectLst>
                <a:cs typeface="Arial" charset="0"/>
              </a:rPr>
              <a:t>OBJETIVOS DA DISCIPLINA:</a:t>
            </a:r>
          </a:p>
          <a:p>
            <a:pPr eaLnBrk="1" hangingPunct="1">
              <a:defRPr/>
            </a:pPr>
            <a:endParaRPr lang="en-US" sz="2400" b="1" dirty="0">
              <a:solidFill>
                <a:srgbClr val="EF792F"/>
              </a:solidFill>
              <a:effectLst>
                <a:outerShdw blurRad="38100" dist="38100" dir="2700000" algn="tl">
                  <a:srgbClr val="000000">
                    <a:alpha val="43137"/>
                  </a:srgbClr>
                </a:outerShdw>
              </a:effectLst>
              <a:cs typeface="Arial" charset="0"/>
            </a:endParaRPr>
          </a:p>
          <a:p>
            <a:pPr marL="342900" indent="-342900" algn="just" eaLnBrk="1" hangingPunct="1">
              <a:buFontTx/>
              <a:buChar char="-"/>
              <a:defRPr/>
            </a:pPr>
            <a:r>
              <a:rPr lang="pt-BR" sz="2000" dirty="0">
                <a:cs typeface="Arial" panose="020B0604020202020204" pitchFamily="34" charset="0"/>
              </a:rPr>
              <a:t>Compreender os conceitos fundamentais da administração de conflitos e negociação;</a:t>
            </a:r>
          </a:p>
          <a:p>
            <a:pPr marL="342900" indent="-342900" algn="just" eaLnBrk="1" hangingPunct="1">
              <a:buFontTx/>
              <a:buChar char="-"/>
              <a:defRPr/>
            </a:pPr>
            <a:endParaRPr lang="pt-BR" sz="2000" dirty="0">
              <a:cs typeface="Arial" panose="020B0604020202020204" pitchFamily="34" charset="0"/>
            </a:endParaRPr>
          </a:p>
          <a:p>
            <a:pPr marL="342900" indent="-342900" eaLnBrk="1" hangingPunct="1">
              <a:buFontTx/>
              <a:buChar char="-"/>
              <a:defRPr/>
            </a:pPr>
            <a:r>
              <a:rPr lang="pt-BR" sz="2000" dirty="0">
                <a:cs typeface="Arial" panose="020B0604020202020204" pitchFamily="34" charset="0"/>
              </a:rPr>
              <a:t>Estruturar os processos da administração de conflitos e negociação</a:t>
            </a:r>
            <a:r>
              <a:rPr lang="pt-BR" sz="2400" dirty="0">
                <a:cs typeface="Arial" panose="020B0604020202020204" pitchFamily="34" charset="0"/>
              </a:rPr>
              <a:t>.</a:t>
            </a:r>
            <a:endParaRPr lang="en-US" sz="2400" b="1" dirty="0">
              <a:solidFill>
                <a:srgbClr val="EF792F"/>
              </a:solidFill>
              <a:effectLst>
                <a:outerShdw blurRad="38100" dist="38100" dir="2700000" algn="tl">
                  <a:srgbClr val="000000">
                    <a:alpha val="43137"/>
                  </a:srgbClr>
                </a:outerShdw>
              </a:effectLst>
              <a:cs typeface="Arial" charset="0"/>
            </a:endParaRPr>
          </a:p>
          <a:p>
            <a:pPr algn="just" eaLnBrk="1" hangingPunct="1">
              <a:defRPr/>
            </a:pPr>
            <a:endParaRPr lang="pt-BR" dirty="0"/>
          </a:p>
          <a:p>
            <a:pPr algn="just" eaLnBrk="1" hangingPunct="1">
              <a:defRPr/>
            </a:pPr>
            <a:r>
              <a:rPr lang="pt-BR" sz="2400" b="1" dirty="0">
                <a:solidFill>
                  <a:srgbClr val="EF792F"/>
                </a:solidFill>
                <a:effectLst>
                  <a:outerShdw blurRad="38100" dist="38100" dir="2700000" algn="tl">
                    <a:srgbClr val="000000">
                      <a:alpha val="43137"/>
                    </a:srgbClr>
                  </a:outerShdw>
                </a:effectLst>
              </a:rPr>
              <a:t>OBJETIVOS ESPECÍFICOS:</a:t>
            </a:r>
          </a:p>
          <a:p>
            <a:pPr algn="just" eaLnBrk="1" hangingPunct="1">
              <a:defRPr/>
            </a:pPr>
            <a:endParaRPr lang="pt-BR" sz="2400" b="1" dirty="0">
              <a:solidFill>
                <a:srgbClr val="EF792F"/>
              </a:solidFill>
              <a:effectLst>
                <a:outerShdw blurRad="38100" dist="38100" dir="2700000" algn="tl">
                  <a:srgbClr val="000000">
                    <a:alpha val="43137"/>
                  </a:srgbClr>
                </a:outerShdw>
              </a:effectLst>
            </a:endParaRPr>
          </a:p>
          <a:p>
            <a:pPr marL="342900" indent="-342900" algn="just" eaLnBrk="1" hangingPunct="1">
              <a:buFontTx/>
              <a:buChar char="-"/>
              <a:defRPr/>
            </a:pPr>
            <a:r>
              <a:rPr lang="pt-BR" sz="2000" dirty="0">
                <a:cs typeface="Arial" panose="020B0604020202020204" pitchFamily="34" charset="0"/>
              </a:rPr>
              <a:t>Identificar os conceitos da administração de conflitos e negociação;</a:t>
            </a:r>
          </a:p>
          <a:p>
            <a:pPr marL="342900" indent="-342900" algn="just" eaLnBrk="1" hangingPunct="1">
              <a:buFontTx/>
              <a:buChar char="-"/>
              <a:defRPr/>
            </a:pPr>
            <a:endParaRPr lang="pt-BR" sz="2000" dirty="0">
              <a:cs typeface="Arial" panose="020B0604020202020204" pitchFamily="34" charset="0"/>
            </a:endParaRPr>
          </a:p>
          <a:p>
            <a:pPr marL="342900" indent="-342900" algn="just" eaLnBrk="1" hangingPunct="1">
              <a:buFontTx/>
              <a:buChar char="-"/>
              <a:defRPr/>
            </a:pPr>
            <a:r>
              <a:rPr lang="pt-BR" sz="2000" dirty="0">
                <a:cs typeface="Arial" panose="020B0604020202020204" pitchFamily="34" charset="0"/>
              </a:rPr>
              <a:t>Analisar os processos da administração de conflitos e negociação.</a:t>
            </a:r>
          </a:p>
          <a:p>
            <a:pPr algn="just" eaLnBrk="1" hangingPunct="1">
              <a:defRPr/>
            </a:pPr>
            <a:endParaRPr lang="pt-BR" sz="2400" b="1" dirty="0">
              <a:solidFill>
                <a:srgbClr val="EF792F"/>
              </a:solidFill>
              <a:effectLst>
                <a:outerShdw blurRad="38100" dist="38100" dir="2700000" algn="tl">
                  <a:srgbClr val="000000">
                    <a:alpha val="43137"/>
                  </a:srgbClr>
                </a:outerShdw>
              </a:effectLst>
            </a:endParaRPr>
          </a:p>
        </p:txBody>
      </p:sp>
      <p:sp>
        <p:nvSpPr>
          <p:cNvPr id="8" name="Retângulo 12"/>
          <p:cNvSpPr>
            <a:spLocks noChangeArrowheads="1"/>
          </p:cNvSpPr>
          <p:nvPr/>
        </p:nvSpPr>
        <p:spPr bwMode="auto">
          <a:xfrm>
            <a:off x="60325" y="158750"/>
            <a:ext cx="6264275"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defRPr/>
            </a:pPr>
            <a:r>
              <a:rPr lang="pt-BR" b="1" dirty="0">
                <a:solidFill>
                  <a:schemeClr val="bg1"/>
                </a:solidFill>
                <a:effectLst>
                  <a:outerShdw blurRad="38100" dist="38100" dir="2700000" algn="tl">
                    <a:srgbClr val="000000">
                      <a:alpha val="43137"/>
                    </a:srgbClr>
                  </a:outerShdw>
                </a:effectLst>
                <a:latin typeface="+mj-lt"/>
              </a:rPr>
              <a:t>GESTÃO ESTRATÉGICA DE PESSOAS</a:t>
            </a:r>
          </a:p>
          <a:p>
            <a:pPr eaLnBrk="1" hangingPunct="1">
              <a:defRPr/>
            </a:pPr>
            <a:endParaRPr lang="pt-BR" altLang="pt-BR" sz="1200" b="1" dirty="0">
              <a:solidFill>
                <a:schemeClr val="bg1"/>
              </a:solidFill>
              <a:latin typeface="+mj-lt"/>
            </a:endParaRPr>
          </a:p>
          <a:p>
            <a:pPr eaLnBrk="1" hangingPunct="1">
              <a:defRPr/>
            </a:pPr>
            <a:r>
              <a:rPr lang="pt-BR" b="1" dirty="0">
                <a:solidFill>
                  <a:schemeClr val="bg1"/>
                </a:solidFill>
                <a:effectLst>
                  <a:outerShdw blurRad="38100" dist="38100" dir="2700000" algn="tl">
                    <a:srgbClr val="000000">
                      <a:alpha val="43137"/>
                    </a:srgbClr>
                  </a:outerShdw>
                </a:effectLst>
                <a:latin typeface="+mj-lt"/>
              </a:rPr>
              <a:t>NPG 0020 - ADMINISTRAÇÃO DE CONFLITOS E NEGOCIAÇÃO</a:t>
            </a:r>
            <a:endParaRPr lang="pt-BR" altLang="pt-BR" b="1" dirty="0">
              <a:solidFill>
                <a:schemeClr val="bg1"/>
              </a:solidFill>
              <a:effectLst>
                <a:outerShdw blurRad="38100" dist="38100" dir="2700000" algn="tl">
                  <a:srgbClr val="000000">
                    <a:alpha val="43137"/>
                  </a:srgbClr>
                </a:outerShdw>
              </a:effectLst>
              <a:latin typeface="+mj-lt"/>
            </a:endParaRPr>
          </a:p>
        </p:txBody>
      </p:sp>
      <p:pic>
        <p:nvPicPr>
          <p:cNvPr id="6" name="Picture 8" descr="Imagem relacionada"/>
          <p:cNvPicPr>
            <a:picLocks noChangeAspect="1" noChangeArrowheads="1"/>
          </p:cNvPicPr>
          <p:nvPr/>
        </p:nvPicPr>
        <p:blipFill>
          <a:blip r:embed="rId3"/>
          <a:srcRect/>
          <a:stretch>
            <a:fillRect/>
          </a:stretch>
        </p:blipFill>
        <p:spPr bwMode="auto">
          <a:xfrm>
            <a:off x="6874933" y="4705460"/>
            <a:ext cx="2210330" cy="1879203"/>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descr="tela-apresentacao.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 name="Retângulo 11"/>
          <p:cNvSpPr/>
          <p:nvPr/>
        </p:nvSpPr>
        <p:spPr>
          <a:xfrm>
            <a:off x="-11113" y="6534150"/>
            <a:ext cx="4148138" cy="369888"/>
          </a:xfrm>
          <a:prstGeom prst="rect">
            <a:avLst/>
          </a:prstGeom>
        </p:spPr>
        <p:txBody>
          <a:bodyPr wrap="none">
            <a:spAutoFit/>
          </a:bodyPr>
          <a:lstStyle/>
          <a:p>
            <a:pPr eaLnBrk="1" hangingPunct="1">
              <a:defRPr/>
            </a:pPr>
            <a:r>
              <a:rPr lang="pt-BR" b="1" dirty="0">
                <a:solidFill>
                  <a:schemeClr val="bg1"/>
                </a:solidFill>
                <a:effectLst>
                  <a:outerShdw blurRad="38100" dist="38100" dir="2700000" algn="tl">
                    <a:srgbClr val="000000">
                      <a:alpha val="43137"/>
                    </a:srgbClr>
                  </a:outerShdw>
                </a:effectLst>
                <a:cs typeface="Arial" charset="0"/>
              </a:rPr>
              <a:t>Adm. Eco. Msc. Luiz Cláudio Brites Lobato</a:t>
            </a:r>
          </a:p>
        </p:txBody>
      </p:sp>
      <p:sp>
        <p:nvSpPr>
          <p:cNvPr id="8" name="Retângulo 7"/>
          <p:cNvSpPr/>
          <p:nvPr/>
        </p:nvSpPr>
        <p:spPr>
          <a:xfrm>
            <a:off x="831850" y="774691"/>
            <a:ext cx="6301340" cy="830997"/>
          </a:xfrm>
          <a:prstGeom prst="rect">
            <a:avLst/>
          </a:prstGeom>
        </p:spPr>
        <p:txBody>
          <a:bodyPr wrap="none">
            <a:spAutoFit/>
          </a:bodyPr>
          <a:lstStyle/>
          <a:p>
            <a:pPr eaLnBrk="1" hangingPunct="1">
              <a:defRPr/>
            </a:pPr>
            <a:r>
              <a:rPr lang="pt-BR" sz="2400" b="1" dirty="0" smtClean="0">
                <a:solidFill>
                  <a:schemeClr val="accent2"/>
                </a:solidFill>
                <a:effectLst>
                  <a:outerShdw blurRad="38100" dist="38100" dir="2700000" algn="tl">
                    <a:srgbClr val="000000">
                      <a:alpha val="43137"/>
                    </a:srgbClr>
                  </a:outerShdw>
                </a:effectLst>
              </a:rPr>
              <a:t>Variáveis fundamentais da negociação: </a:t>
            </a:r>
            <a:endParaRPr lang="pt-BR" sz="2400" b="1" dirty="0" smtClean="0">
              <a:solidFill>
                <a:schemeClr val="accent2"/>
              </a:solidFill>
              <a:effectLst>
                <a:outerShdw blurRad="38100" dist="38100" dir="2700000" algn="tl">
                  <a:srgbClr val="000000">
                    <a:alpha val="43137"/>
                  </a:srgbClr>
                </a:outerShdw>
              </a:effectLst>
            </a:endParaRPr>
          </a:p>
          <a:p>
            <a:pPr eaLnBrk="1" hangingPunct="1">
              <a:defRPr/>
            </a:pPr>
            <a:r>
              <a:rPr lang="pt-BR" sz="2400" b="1" dirty="0" smtClean="0">
                <a:solidFill>
                  <a:schemeClr val="accent2"/>
                </a:solidFill>
                <a:effectLst>
                  <a:outerShdw blurRad="38100" dist="38100" dir="2700000" algn="tl">
                    <a:srgbClr val="000000">
                      <a:alpha val="43137"/>
                    </a:srgbClr>
                  </a:outerShdw>
                </a:effectLst>
              </a:rPr>
              <a:t>	</a:t>
            </a:r>
            <a:r>
              <a:rPr lang="pt-BR" sz="2400" b="1" dirty="0" smtClean="0">
                <a:solidFill>
                  <a:schemeClr val="accent2"/>
                </a:solidFill>
                <a:effectLst>
                  <a:outerShdw blurRad="38100" dist="38100" dir="2700000" algn="tl">
                    <a:srgbClr val="000000">
                      <a:alpha val="43137"/>
                    </a:srgbClr>
                  </a:outerShdw>
                </a:effectLst>
              </a:rPr>
              <a:t>tempo</a:t>
            </a:r>
            <a:r>
              <a:rPr lang="pt-BR" sz="2400" b="1" dirty="0" smtClean="0">
                <a:solidFill>
                  <a:schemeClr val="accent2"/>
                </a:solidFill>
                <a:effectLst>
                  <a:outerShdw blurRad="38100" dist="38100" dir="2700000" algn="tl">
                    <a:srgbClr val="000000">
                      <a:alpha val="43137"/>
                    </a:srgbClr>
                  </a:outerShdw>
                </a:effectLst>
              </a:rPr>
              <a:t>, informação e o poder na </a:t>
            </a:r>
            <a:r>
              <a:rPr lang="pt-BR" sz="2400" b="1" dirty="0" smtClean="0">
                <a:solidFill>
                  <a:schemeClr val="accent2"/>
                </a:solidFill>
                <a:effectLst>
                  <a:outerShdw blurRad="38100" dist="38100" dir="2700000" algn="tl">
                    <a:srgbClr val="000000">
                      <a:alpha val="43137"/>
                    </a:srgbClr>
                  </a:outerShdw>
                </a:effectLst>
              </a:rPr>
              <a:t>negociação</a:t>
            </a:r>
            <a:endParaRPr lang="pt-BR" sz="2400" b="1" dirty="0">
              <a:solidFill>
                <a:schemeClr val="accent2"/>
              </a:solidFill>
              <a:effectLst>
                <a:outerShdw blurRad="38100" dist="38100" dir="2700000" algn="tl">
                  <a:srgbClr val="000000">
                    <a:alpha val="43137"/>
                  </a:srgbClr>
                </a:outerShdw>
              </a:effectLst>
            </a:endParaRPr>
          </a:p>
        </p:txBody>
      </p:sp>
      <p:pic>
        <p:nvPicPr>
          <p:cNvPr id="36869" name="Picture 4" descr="http://clean-city69.ru/images/Check_mark.svg.png"/>
          <p:cNvPicPr>
            <a:picLocks noChangeAspect="1" noChangeArrowheads="1"/>
          </p:cNvPicPr>
          <p:nvPr/>
        </p:nvPicPr>
        <p:blipFill>
          <a:blip r:embed="rId3"/>
          <a:srcRect/>
          <a:stretch>
            <a:fillRect/>
          </a:stretch>
        </p:blipFill>
        <p:spPr bwMode="auto">
          <a:xfrm>
            <a:off x="288925" y="1023938"/>
            <a:ext cx="449263" cy="449262"/>
          </a:xfrm>
          <a:prstGeom prst="rect">
            <a:avLst/>
          </a:prstGeom>
          <a:noFill/>
          <a:ln w="9525">
            <a:noFill/>
            <a:miter lim="800000"/>
            <a:headEnd/>
            <a:tailEnd/>
          </a:ln>
        </p:spPr>
      </p:pic>
      <p:sp>
        <p:nvSpPr>
          <p:cNvPr id="10" name="Retângulo 12"/>
          <p:cNvSpPr>
            <a:spLocks noChangeArrowheads="1"/>
          </p:cNvSpPr>
          <p:nvPr/>
        </p:nvSpPr>
        <p:spPr bwMode="auto">
          <a:xfrm>
            <a:off x="47625" y="33338"/>
            <a:ext cx="6264275"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defRPr/>
            </a:pPr>
            <a:r>
              <a:rPr lang="pt-BR" b="1" dirty="0">
                <a:solidFill>
                  <a:schemeClr val="bg1"/>
                </a:solidFill>
                <a:effectLst>
                  <a:outerShdw blurRad="38100" dist="38100" dir="2700000" algn="tl">
                    <a:srgbClr val="000000">
                      <a:alpha val="43137"/>
                    </a:srgbClr>
                  </a:outerShdw>
                </a:effectLst>
                <a:latin typeface="+mj-lt"/>
              </a:rPr>
              <a:t>GESTÃO ESTRATÉGICA DE PESSOAS</a:t>
            </a:r>
          </a:p>
          <a:p>
            <a:pPr eaLnBrk="1" hangingPunct="1">
              <a:defRPr/>
            </a:pPr>
            <a:r>
              <a:rPr lang="pt-BR" b="1" dirty="0">
                <a:solidFill>
                  <a:schemeClr val="bg1"/>
                </a:solidFill>
                <a:effectLst>
                  <a:outerShdw blurRad="38100" dist="38100" dir="2700000" algn="tl">
                    <a:srgbClr val="000000">
                      <a:alpha val="43137"/>
                    </a:srgbClr>
                  </a:outerShdw>
                </a:effectLst>
                <a:latin typeface="+mj-lt"/>
              </a:rPr>
              <a:t>NPG 0020 - ADMINISTRAÇÃO DE CONFLITOS E NEGOCIAÇÃO</a:t>
            </a:r>
            <a:endParaRPr lang="pt-BR" altLang="pt-BR" b="1" dirty="0">
              <a:solidFill>
                <a:schemeClr val="bg1"/>
              </a:solidFill>
              <a:effectLst>
                <a:outerShdw blurRad="38100" dist="38100" dir="2700000" algn="tl">
                  <a:srgbClr val="000000">
                    <a:alpha val="43137"/>
                  </a:srgbClr>
                </a:outerShdw>
              </a:effectLst>
              <a:latin typeface="+mj-lt"/>
            </a:endParaRPr>
          </a:p>
        </p:txBody>
      </p:sp>
      <p:pic>
        <p:nvPicPr>
          <p:cNvPr id="36871" name="Picture 14" descr="Imagem relacionada"/>
          <p:cNvPicPr>
            <a:picLocks noChangeAspect="1" noChangeArrowheads="1"/>
          </p:cNvPicPr>
          <p:nvPr/>
        </p:nvPicPr>
        <p:blipFill>
          <a:blip r:embed="rId4"/>
          <a:srcRect/>
          <a:stretch>
            <a:fillRect/>
          </a:stretch>
        </p:blipFill>
        <p:spPr bwMode="auto">
          <a:xfrm>
            <a:off x="7645400" y="760413"/>
            <a:ext cx="1428750" cy="1069975"/>
          </a:xfrm>
          <a:prstGeom prst="rect">
            <a:avLst/>
          </a:prstGeom>
          <a:noFill/>
          <a:ln w="9525">
            <a:noFill/>
            <a:miter lim="800000"/>
            <a:headEnd/>
            <a:tailEnd/>
          </a:ln>
        </p:spPr>
      </p:pic>
      <p:sp>
        <p:nvSpPr>
          <p:cNvPr id="9" name="Retângulo 8"/>
          <p:cNvSpPr/>
          <p:nvPr/>
        </p:nvSpPr>
        <p:spPr>
          <a:xfrm>
            <a:off x="47625" y="1788576"/>
            <a:ext cx="9026525" cy="2308324"/>
          </a:xfrm>
          <a:prstGeom prst="rect">
            <a:avLst/>
          </a:prstGeom>
        </p:spPr>
        <p:txBody>
          <a:bodyPr wrap="square">
            <a:spAutoFit/>
          </a:bodyPr>
          <a:lstStyle/>
          <a:p>
            <a:pPr algn="just"/>
            <a:r>
              <a:rPr lang="pt-BR" dirty="0" smtClean="0"/>
              <a:t>Reflitamos: qualquer negociador também pode usar poder sem que este tenha uma origem. Percebeu? Se o negociador, por exemplo, blefa e você acredita e dá-lhe concessões, você deu a ele um determinado poder que ele não possui. </a:t>
            </a:r>
            <a:endParaRPr lang="pt-BR" dirty="0" smtClean="0"/>
          </a:p>
          <a:p>
            <a:pPr algn="just"/>
            <a:endParaRPr lang="pt-BR" dirty="0" smtClean="0"/>
          </a:p>
          <a:p>
            <a:pPr algn="just"/>
            <a:r>
              <a:rPr lang="pt-BR" dirty="0" smtClean="0"/>
              <a:t>Portanto, esteja preparado para não ceder baseado em fontes de poder inexistente. </a:t>
            </a:r>
            <a:endParaRPr lang="pt-BR" dirty="0" smtClean="0"/>
          </a:p>
          <a:p>
            <a:pPr algn="just"/>
            <a:endParaRPr lang="pt-BR" dirty="0" smtClean="0"/>
          </a:p>
          <a:p>
            <a:pPr algn="just"/>
            <a:r>
              <a:rPr lang="pt-BR" dirty="0" smtClean="0"/>
              <a:t>Quanto aos tipos de poder usaremos mais uma vez MELLO (2010), p. 43, para ilustrar dois tipos de poder: poder pessoal e o poder externo. </a:t>
            </a:r>
            <a:endParaRPr lang="pt-BR" dirty="0"/>
          </a:p>
        </p:txBody>
      </p:sp>
      <p:pic>
        <p:nvPicPr>
          <p:cNvPr id="86019" name="Picture 3"/>
          <p:cNvPicPr>
            <a:picLocks noChangeAspect="1" noChangeArrowheads="1"/>
          </p:cNvPicPr>
          <p:nvPr/>
        </p:nvPicPr>
        <p:blipFill>
          <a:blip r:embed="rId5"/>
          <a:srcRect/>
          <a:stretch>
            <a:fillRect/>
          </a:stretch>
        </p:blipFill>
        <p:spPr bwMode="auto">
          <a:xfrm>
            <a:off x="2082799" y="4096900"/>
            <a:ext cx="5222875" cy="22440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descr="tela-apresentacao.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 name="Retângulo 11"/>
          <p:cNvSpPr/>
          <p:nvPr/>
        </p:nvSpPr>
        <p:spPr>
          <a:xfrm>
            <a:off x="-11113" y="6534150"/>
            <a:ext cx="4148138" cy="369888"/>
          </a:xfrm>
          <a:prstGeom prst="rect">
            <a:avLst/>
          </a:prstGeom>
        </p:spPr>
        <p:txBody>
          <a:bodyPr wrap="none">
            <a:spAutoFit/>
          </a:bodyPr>
          <a:lstStyle/>
          <a:p>
            <a:pPr eaLnBrk="1" hangingPunct="1">
              <a:defRPr/>
            </a:pPr>
            <a:r>
              <a:rPr lang="pt-BR" b="1" dirty="0">
                <a:solidFill>
                  <a:schemeClr val="bg1"/>
                </a:solidFill>
                <a:effectLst>
                  <a:outerShdw blurRad="38100" dist="38100" dir="2700000" algn="tl">
                    <a:srgbClr val="000000">
                      <a:alpha val="43137"/>
                    </a:srgbClr>
                  </a:outerShdw>
                </a:effectLst>
                <a:cs typeface="Arial" charset="0"/>
              </a:rPr>
              <a:t>Adm. Eco. Msc. Luiz Cláudio Brites Lobato</a:t>
            </a:r>
          </a:p>
        </p:txBody>
      </p:sp>
      <p:sp>
        <p:nvSpPr>
          <p:cNvPr id="8" name="Retângulo 7"/>
          <p:cNvSpPr/>
          <p:nvPr/>
        </p:nvSpPr>
        <p:spPr>
          <a:xfrm>
            <a:off x="831850" y="774691"/>
            <a:ext cx="6301340" cy="830997"/>
          </a:xfrm>
          <a:prstGeom prst="rect">
            <a:avLst/>
          </a:prstGeom>
        </p:spPr>
        <p:txBody>
          <a:bodyPr wrap="none">
            <a:spAutoFit/>
          </a:bodyPr>
          <a:lstStyle/>
          <a:p>
            <a:pPr eaLnBrk="1" hangingPunct="1">
              <a:defRPr/>
            </a:pPr>
            <a:r>
              <a:rPr lang="pt-BR" sz="2400" b="1" dirty="0" smtClean="0">
                <a:solidFill>
                  <a:schemeClr val="accent2"/>
                </a:solidFill>
                <a:effectLst>
                  <a:outerShdw blurRad="38100" dist="38100" dir="2700000" algn="tl">
                    <a:srgbClr val="000000">
                      <a:alpha val="43137"/>
                    </a:srgbClr>
                  </a:outerShdw>
                </a:effectLst>
              </a:rPr>
              <a:t>Variáveis fundamentais da negociação: </a:t>
            </a:r>
            <a:endParaRPr lang="pt-BR" sz="2400" b="1" dirty="0" smtClean="0">
              <a:solidFill>
                <a:schemeClr val="accent2"/>
              </a:solidFill>
              <a:effectLst>
                <a:outerShdw blurRad="38100" dist="38100" dir="2700000" algn="tl">
                  <a:srgbClr val="000000">
                    <a:alpha val="43137"/>
                  </a:srgbClr>
                </a:outerShdw>
              </a:effectLst>
            </a:endParaRPr>
          </a:p>
          <a:p>
            <a:pPr eaLnBrk="1" hangingPunct="1">
              <a:defRPr/>
            </a:pPr>
            <a:r>
              <a:rPr lang="pt-BR" sz="2400" b="1" dirty="0" smtClean="0">
                <a:solidFill>
                  <a:schemeClr val="accent2"/>
                </a:solidFill>
                <a:effectLst>
                  <a:outerShdw blurRad="38100" dist="38100" dir="2700000" algn="tl">
                    <a:srgbClr val="000000">
                      <a:alpha val="43137"/>
                    </a:srgbClr>
                  </a:outerShdw>
                </a:effectLst>
              </a:rPr>
              <a:t>	</a:t>
            </a:r>
            <a:r>
              <a:rPr lang="pt-BR" sz="2400" b="1" dirty="0" smtClean="0">
                <a:solidFill>
                  <a:schemeClr val="accent2"/>
                </a:solidFill>
                <a:effectLst>
                  <a:outerShdw blurRad="38100" dist="38100" dir="2700000" algn="tl">
                    <a:srgbClr val="000000">
                      <a:alpha val="43137"/>
                    </a:srgbClr>
                  </a:outerShdw>
                </a:effectLst>
              </a:rPr>
              <a:t>tempo</a:t>
            </a:r>
            <a:r>
              <a:rPr lang="pt-BR" sz="2400" b="1" dirty="0" smtClean="0">
                <a:solidFill>
                  <a:schemeClr val="accent2"/>
                </a:solidFill>
                <a:effectLst>
                  <a:outerShdw blurRad="38100" dist="38100" dir="2700000" algn="tl">
                    <a:srgbClr val="000000">
                      <a:alpha val="43137"/>
                    </a:srgbClr>
                  </a:outerShdw>
                </a:effectLst>
              </a:rPr>
              <a:t>, informação e o poder na </a:t>
            </a:r>
            <a:r>
              <a:rPr lang="pt-BR" sz="2400" b="1" dirty="0" smtClean="0">
                <a:solidFill>
                  <a:schemeClr val="accent2"/>
                </a:solidFill>
                <a:effectLst>
                  <a:outerShdw blurRad="38100" dist="38100" dir="2700000" algn="tl">
                    <a:srgbClr val="000000">
                      <a:alpha val="43137"/>
                    </a:srgbClr>
                  </a:outerShdw>
                </a:effectLst>
              </a:rPr>
              <a:t>negociação</a:t>
            </a:r>
            <a:endParaRPr lang="pt-BR" sz="2400" b="1" dirty="0">
              <a:solidFill>
                <a:schemeClr val="accent2"/>
              </a:solidFill>
              <a:effectLst>
                <a:outerShdw blurRad="38100" dist="38100" dir="2700000" algn="tl">
                  <a:srgbClr val="000000">
                    <a:alpha val="43137"/>
                  </a:srgbClr>
                </a:outerShdw>
              </a:effectLst>
            </a:endParaRPr>
          </a:p>
        </p:txBody>
      </p:sp>
      <p:pic>
        <p:nvPicPr>
          <p:cNvPr id="36869" name="Picture 4" descr="http://clean-city69.ru/images/Check_mark.svg.png"/>
          <p:cNvPicPr>
            <a:picLocks noChangeAspect="1" noChangeArrowheads="1"/>
          </p:cNvPicPr>
          <p:nvPr/>
        </p:nvPicPr>
        <p:blipFill>
          <a:blip r:embed="rId3"/>
          <a:srcRect/>
          <a:stretch>
            <a:fillRect/>
          </a:stretch>
        </p:blipFill>
        <p:spPr bwMode="auto">
          <a:xfrm>
            <a:off x="288925" y="1023938"/>
            <a:ext cx="449263" cy="449262"/>
          </a:xfrm>
          <a:prstGeom prst="rect">
            <a:avLst/>
          </a:prstGeom>
          <a:noFill/>
          <a:ln w="9525">
            <a:noFill/>
            <a:miter lim="800000"/>
            <a:headEnd/>
            <a:tailEnd/>
          </a:ln>
        </p:spPr>
      </p:pic>
      <p:sp>
        <p:nvSpPr>
          <p:cNvPr id="10" name="Retângulo 12"/>
          <p:cNvSpPr>
            <a:spLocks noChangeArrowheads="1"/>
          </p:cNvSpPr>
          <p:nvPr/>
        </p:nvSpPr>
        <p:spPr bwMode="auto">
          <a:xfrm>
            <a:off x="47625" y="33338"/>
            <a:ext cx="6264275"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defRPr/>
            </a:pPr>
            <a:r>
              <a:rPr lang="pt-BR" b="1" dirty="0">
                <a:solidFill>
                  <a:schemeClr val="bg1"/>
                </a:solidFill>
                <a:effectLst>
                  <a:outerShdw blurRad="38100" dist="38100" dir="2700000" algn="tl">
                    <a:srgbClr val="000000">
                      <a:alpha val="43137"/>
                    </a:srgbClr>
                  </a:outerShdw>
                </a:effectLst>
                <a:latin typeface="+mj-lt"/>
              </a:rPr>
              <a:t>GESTÃO ESTRATÉGICA DE PESSOAS</a:t>
            </a:r>
          </a:p>
          <a:p>
            <a:pPr eaLnBrk="1" hangingPunct="1">
              <a:defRPr/>
            </a:pPr>
            <a:r>
              <a:rPr lang="pt-BR" b="1" dirty="0">
                <a:solidFill>
                  <a:schemeClr val="bg1"/>
                </a:solidFill>
                <a:effectLst>
                  <a:outerShdw blurRad="38100" dist="38100" dir="2700000" algn="tl">
                    <a:srgbClr val="000000">
                      <a:alpha val="43137"/>
                    </a:srgbClr>
                  </a:outerShdw>
                </a:effectLst>
                <a:latin typeface="+mj-lt"/>
              </a:rPr>
              <a:t>NPG 0020 - ADMINISTRAÇÃO DE CONFLITOS E NEGOCIAÇÃO</a:t>
            </a:r>
            <a:endParaRPr lang="pt-BR" altLang="pt-BR" b="1" dirty="0">
              <a:solidFill>
                <a:schemeClr val="bg1"/>
              </a:solidFill>
              <a:effectLst>
                <a:outerShdw blurRad="38100" dist="38100" dir="2700000" algn="tl">
                  <a:srgbClr val="000000">
                    <a:alpha val="43137"/>
                  </a:srgbClr>
                </a:outerShdw>
              </a:effectLst>
              <a:latin typeface="+mj-lt"/>
            </a:endParaRPr>
          </a:p>
        </p:txBody>
      </p:sp>
      <p:pic>
        <p:nvPicPr>
          <p:cNvPr id="36871" name="Picture 14" descr="Imagem relacionada"/>
          <p:cNvPicPr>
            <a:picLocks noChangeAspect="1" noChangeArrowheads="1"/>
          </p:cNvPicPr>
          <p:nvPr/>
        </p:nvPicPr>
        <p:blipFill>
          <a:blip r:embed="rId4"/>
          <a:srcRect/>
          <a:stretch>
            <a:fillRect/>
          </a:stretch>
        </p:blipFill>
        <p:spPr bwMode="auto">
          <a:xfrm>
            <a:off x="7645400" y="760413"/>
            <a:ext cx="1428750" cy="1069975"/>
          </a:xfrm>
          <a:prstGeom prst="rect">
            <a:avLst/>
          </a:prstGeom>
          <a:noFill/>
          <a:ln w="9525">
            <a:noFill/>
            <a:miter lim="800000"/>
            <a:headEnd/>
            <a:tailEnd/>
          </a:ln>
        </p:spPr>
      </p:pic>
      <p:sp>
        <p:nvSpPr>
          <p:cNvPr id="9" name="Retângulo 8"/>
          <p:cNvSpPr/>
          <p:nvPr/>
        </p:nvSpPr>
        <p:spPr>
          <a:xfrm>
            <a:off x="177800" y="1828499"/>
            <a:ext cx="8896350" cy="3970318"/>
          </a:xfrm>
          <a:prstGeom prst="rect">
            <a:avLst/>
          </a:prstGeom>
        </p:spPr>
        <p:txBody>
          <a:bodyPr wrap="square">
            <a:spAutoFit/>
          </a:bodyPr>
          <a:lstStyle/>
          <a:p>
            <a:pPr algn="just"/>
            <a:r>
              <a:rPr lang="pt-BR" dirty="0" smtClean="0"/>
              <a:t>Mello (2010) registra que: </a:t>
            </a:r>
            <a:endParaRPr lang="pt-BR" dirty="0" smtClean="0"/>
          </a:p>
          <a:p>
            <a:pPr algn="just"/>
            <a:endParaRPr lang="pt-BR" dirty="0" smtClean="0"/>
          </a:p>
          <a:p>
            <a:pPr algn="just"/>
            <a:r>
              <a:rPr lang="pt-BR" dirty="0" smtClean="0"/>
              <a:t>“</a:t>
            </a:r>
            <a:r>
              <a:rPr lang="pt-BR" dirty="0" smtClean="0"/>
              <a:t>o poder pessoal significa motivação, vontade, persistência, aparência, simpatia, necessidade e competência, para todos esses valores humanos</a:t>
            </a:r>
            <a:r>
              <a:rPr lang="pt-BR" dirty="0" smtClean="0"/>
              <a:t>”.</a:t>
            </a:r>
          </a:p>
          <a:p>
            <a:pPr algn="just"/>
            <a:r>
              <a:rPr lang="pt-BR" dirty="0" smtClean="0"/>
              <a:t> </a:t>
            </a:r>
            <a:endParaRPr lang="pt-BR" dirty="0" smtClean="0"/>
          </a:p>
          <a:p>
            <a:pPr algn="just"/>
            <a:r>
              <a:rPr lang="pt-BR" dirty="0" smtClean="0"/>
              <a:t>Os melhores negociadores conhecem esse fato e utilizam o poder pessoal em conjunto com o poder externo, na busca pelos resultados que desejam. </a:t>
            </a:r>
            <a:endParaRPr lang="pt-BR" dirty="0" smtClean="0"/>
          </a:p>
          <a:p>
            <a:pPr algn="just"/>
            <a:endParaRPr lang="pt-BR" dirty="0" smtClean="0"/>
          </a:p>
          <a:p>
            <a:pPr algn="just"/>
            <a:r>
              <a:rPr lang="pt-BR" dirty="0" smtClean="0"/>
              <a:t>Fontes externas de poder: </a:t>
            </a:r>
            <a:endParaRPr lang="pt-BR" dirty="0" smtClean="0"/>
          </a:p>
          <a:p>
            <a:pPr algn="just"/>
            <a:endParaRPr lang="pt-BR" dirty="0" smtClean="0"/>
          </a:p>
          <a:p>
            <a:pPr algn="just"/>
            <a:r>
              <a:rPr lang="pt-BR" dirty="0" smtClean="0"/>
              <a:t>Essas </a:t>
            </a:r>
            <a:r>
              <a:rPr lang="pt-BR" dirty="0" smtClean="0"/>
              <a:t>características de fonte de poder, somadas ao uso da autoridade por conta do cargo ou posição exercida, e à prática propriamente dita da influência decorrente da situação existente, pode contribuir para levar à consolidação da busca de resultados, do exercício de liderança e de processos de negociação. </a:t>
            </a:r>
            <a:endParaRPr lang="pt-B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descr="tela-apresentacao.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 name="Retângulo 11"/>
          <p:cNvSpPr/>
          <p:nvPr/>
        </p:nvSpPr>
        <p:spPr>
          <a:xfrm>
            <a:off x="-11113" y="6534150"/>
            <a:ext cx="4148138" cy="369888"/>
          </a:xfrm>
          <a:prstGeom prst="rect">
            <a:avLst/>
          </a:prstGeom>
        </p:spPr>
        <p:txBody>
          <a:bodyPr wrap="none">
            <a:spAutoFit/>
          </a:bodyPr>
          <a:lstStyle/>
          <a:p>
            <a:pPr eaLnBrk="1" hangingPunct="1">
              <a:defRPr/>
            </a:pPr>
            <a:r>
              <a:rPr lang="pt-BR" b="1" dirty="0">
                <a:solidFill>
                  <a:schemeClr val="bg1"/>
                </a:solidFill>
                <a:effectLst>
                  <a:outerShdw blurRad="38100" dist="38100" dir="2700000" algn="tl">
                    <a:srgbClr val="000000">
                      <a:alpha val="43137"/>
                    </a:srgbClr>
                  </a:outerShdw>
                </a:effectLst>
                <a:cs typeface="Arial" charset="0"/>
              </a:rPr>
              <a:t>Adm. Eco. Msc. Luiz Cláudio Brites Lobato</a:t>
            </a:r>
          </a:p>
        </p:txBody>
      </p:sp>
      <p:sp>
        <p:nvSpPr>
          <p:cNvPr id="8" name="Retângulo 7"/>
          <p:cNvSpPr/>
          <p:nvPr/>
        </p:nvSpPr>
        <p:spPr>
          <a:xfrm>
            <a:off x="831850" y="774691"/>
            <a:ext cx="6301340" cy="830997"/>
          </a:xfrm>
          <a:prstGeom prst="rect">
            <a:avLst/>
          </a:prstGeom>
        </p:spPr>
        <p:txBody>
          <a:bodyPr wrap="none">
            <a:spAutoFit/>
          </a:bodyPr>
          <a:lstStyle/>
          <a:p>
            <a:pPr eaLnBrk="1" hangingPunct="1">
              <a:defRPr/>
            </a:pPr>
            <a:r>
              <a:rPr lang="pt-BR" sz="2400" b="1" dirty="0" smtClean="0">
                <a:solidFill>
                  <a:schemeClr val="accent2"/>
                </a:solidFill>
                <a:effectLst>
                  <a:outerShdw blurRad="38100" dist="38100" dir="2700000" algn="tl">
                    <a:srgbClr val="000000">
                      <a:alpha val="43137"/>
                    </a:srgbClr>
                  </a:outerShdw>
                </a:effectLst>
              </a:rPr>
              <a:t>Variáveis fundamentais da negociação: </a:t>
            </a:r>
            <a:endParaRPr lang="pt-BR" sz="2400" b="1" dirty="0" smtClean="0">
              <a:solidFill>
                <a:schemeClr val="accent2"/>
              </a:solidFill>
              <a:effectLst>
                <a:outerShdw blurRad="38100" dist="38100" dir="2700000" algn="tl">
                  <a:srgbClr val="000000">
                    <a:alpha val="43137"/>
                  </a:srgbClr>
                </a:outerShdw>
              </a:effectLst>
            </a:endParaRPr>
          </a:p>
          <a:p>
            <a:pPr eaLnBrk="1" hangingPunct="1">
              <a:defRPr/>
            </a:pPr>
            <a:r>
              <a:rPr lang="pt-BR" sz="2400" b="1" dirty="0" smtClean="0">
                <a:solidFill>
                  <a:schemeClr val="accent2"/>
                </a:solidFill>
                <a:effectLst>
                  <a:outerShdw blurRad="38100" dist="38100" dir="2700000" algn="tl">
                    <a:srgbClr val="000000">
                      <a:alpha val="43137"/>
                    </a:srgbClr>
                  </a:outerShdw>
                </a:effectLst>
              </a:rPr>
              <a:t>	</a:t>
            </a:r>
            <a:r>
              <a:rPr lang="pt-BR" sz="2400" b="1" dirty="0" smtClean="0">
                <a:solidFill>
                  <a:schemeClr val="accent2"/>
                </a:solidFill>
                <a:effectLst>
                  <a:outerShdw blurRad="38100" dist="38100" dir="2700000" algn="tl">
                    <a:srgbClr val="000000">
                      <a:alpha val="43137"/>
                    </a:srgbClr>
                  </a:outerShdw>
                </a:effectLst>
              </a:rPr>
              <a:t>tempo</a:t>
            </a:r>
            <a:r>
              <a:rPr lang="pt-BR" sz="2400" b="1" dirty="0" smtClean="0">
                <a:solidFill>
                  <a:schemeClr val="accent2"/>
                </a:solidFill>
                <a:effectLst>
                  <a:outerShdw blurRad="38100" dist="38100" dir="2700000" algn="tl">
                    <a:srgbClr val="000000">
                      <a:alpha val="43137"/>
                    </a:srgbClr>
                  </a:outerShdw>
                </a:effectLst>
              </a:rPr>
              <a:t>, informação e o poder na </a:t>
            </a:r>
            <a:r>
              <a:rPr lang="pt-BR" sz="2400" b="1" dirty="0" smtClean="0">
                <a:solidFill>
                  <a:schemeClr val="accent2"/>
                </a:solidFill>
                <a:effectLst>
                  <a:outerShdw blurRad="38100" dist="38100" dir="2700000" algn="tl">
                    <a:srgbClr val="000000">
                      <a:alpha val="43137"/>
                    </a:srgbClr>
                  </a:outerShdw>
                </a:effectLst>
              </a:rPr>
              <a:t>negociação</a:t>
            </a:r>
            <a:endParaRPr lang="pt-BR" sz="2400" b="1" dirty="0">
              <a:solidFill>
                <a:schemeClr val="accent2"/>
              </a:solidFill>
              <a:effectLst>
                <a:outerShdw blurRad="38100" dist="38100" dir="2700000" algn="tl">
                  <a:srgbClr val="000000">
                    <a:alpha val="43137"/>
                  </a:srgbClr>
                </a:outerShdw>
              </a:effectLst>
            </a:endParaRPr>
          </a:p>
        </p:txBody>
      </p:sp>
      <p:pic>
        <p:nvPicPr>
          <p:cNvPr id="36869" name="Picture 4" descr="http://clean-city69.ru/images/Check_mark.svg.png"/>
          <p:cNvPicPr>
            <a:picLocks noChangeAspect="1" noChangeArrowheads="1"/>
          </p:cNvPicPr>
          <p:nvPr/>
        </p:nvPicPr>
        <p:blipFill>
          <a:blip r:embed="rId3"/>
          <a:srcRect/>
          <a:stretch>
            <a:fillRect/>
          </a:stretch>
        </p:blipFill>
        <p:spPr bwMode="auto">
          <a:xfrm>
            <a:off x="288925" y="1023938"/>
            <a:ext cx="449263" cy="449262"/>
          </a:xfrm>
          <a:prstGeom prst="rect">
            <a:avLst/>
          </a:prstGeom>
          <a:noFill/>
          <a:ln w="9525">
            <a:noFill/>
            <a:miter lim="800000"/>
            <a:headEnd/>
            <a:tailEnd/>
          </a:ln>
        </p:spPr>
      </p:pic>
      <p:sp>
        <p:nvSpPr>
          <p:cNvPr id="10" name="Retângulo 12"/>
          <p:cNvSpPr>
            <a:spLocks noChangeArrowheads="1"/>
          </p:cNvSpPr>
          <p:nvPr/>
        </p:nvSpPr>
        <p:spPr bwMode="auto">
          <a:xfrm>
            <a:off x="47625" y="33338"/>
            <a:ext cx="6264275"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defRPr/>
            </a:pPr>
            <a:r>
              <a:rPr lang="pt-BR" b="1" dirty="0">
                <a:solidFill>
                  <a:schemeClr val="bg1"/>
                </a:solidFill>
                <a:effectLst>
                  <a:outerShdw blurRad="38100" dist="38100" dir="2700000" algn="tl">
                    <a:srgbClr val="000000">
                      <a:alpha val="43137"/>
                    </a:srgbClr>
                  </a:outerShdw>
                </a:effectLst>
                <a:latin typeface="+mj-lt"/>
              </a:rPr>
              <a:t>GESTÃO ESTRATÉGICA DE PESSOAS</a:t>
            </a:r>
          </a:p>
          <a:p>
            <a:pPr eaLnBrk="1" hangingPunct="1">
              <a:defRPr/>
            </a:pPr>
            <a:r>
              <a:rPr lang="pt-BR" b="1" dirty="0">
                <a:solidFill>
                  <a:schemeClr val="bg1"/>
                </a:solidFill>
                <a:effectLst>
                  <a:outerShdw blurRad="38100" dist="38100" dir="2700000" algn="tl">
                    <a:srgbClr val="000000">
                      <a:alpha val="43137"/>
                    </a:srgbClr>
                  </a:outerShdw>
                </a:effectLst>
                <a:latin typeface="+mj-lt"/>
              </a:rPr>
              <a:t>NPG 0020 - ADMINISTRAÇÃO DE CONFLITOS E NEGOCIAÇÃO</a:t>
            </a:r>
            <a:endParaRPr lang="pt-BR" altLang="pt-BR" b="1" dirty="0">
              <a:solidFill>
                <a:schemeClr val="bg1"/>
              </a:solidFill>
              <a:effectLst>
                <a:outerShdw blurRad="38100" dist="38100" dir="2700000" algn="tl">
                  <a:srgbClr val="000000">
                    <a:alpha val="43137"/>
                  </a:srgbClr>
                </a:outerShdw>
              </a:effectLst>
              <a:latin typeface="+mj-lt"/>
            </a:endParaRPr>
          </a:p>
        </p:txBody>
      </p:sp>
      <p:pic>
        <p:nvPicPr>
          <p:cNvPr id="36871" name="Picture 14" descr="Imagem relacionada"/>
          <p:cNvPicPr>
            <a:picLocks noChangeAspect="1" noChangeArrowheads="1"/>
          </p:cNvPicPr>
          <p:nvPr/>
        </p:nvPicPr>
        <p:blipFill>
          <a:blip r:embed="rId4"/>
          <a:srcRect/>
          <a:stretch>
            <a:fillRect/>
          </a:stretch>
        </p:blipFill>
        <p:spPr bwMode="auto">
          <a:xfrm>
            <a:off x="7645400" y="760413"/>
            <a:ext cx="1428750" cy="1069975"/>
          </a:xfrm>
          <a:prstGeom prst="rect">
            <a:avLst/>
          </a:prstGeom>
          <a:noFill/>
          <a:ln w="9525">
            <a:noFill/>
            <a:miter lim="800000"/>
            <a:headEnd/>
            <a:tailEnd/>
          </a:ln>
        </p:spPr>
      </p:pic>
      <p:pic>
        <p:nvPicPr>
          <p:cNvPr id="87042" name="Picture 2"/>
          <p:cNvPicPr>
            <a:picLocks noChangeAspect="1" noChangeArrowheads="1"/>
          </p:cNvPicPr>
          <p:nvPr/>
        </p:nvPicPr>
        <p:blipFill>
          <a:blip r:embed="rId5"/>
          <a:srcRect/>
          <a:stretch>
            <a:fillRect/>
          </a:stretch>
        </p:blipFill>
        <p:spPr bwMode="auto">
          <a:xfrm>
            <a:off x="427568" y="1830388"/>
            <a:ext cx="5012270" cy="4248271"/>
          </a:xfrm>
          <a:prstGeom prst="rect">
            <a:avLst/>
          </a:prstGeom>
          <a:noFill/>
          <a:ln w="9525">
            <a:noFill/>
            <a:miter lim="800000"/>
            <a:headEnd/>
            <a:tailEnd/>
          </a:ln>
        </p:spPr>
      </p:pic>
      <p:sp>
        <p:nvSpPr>
          <p:cNvPr id="9" name="Retângulo 8"/>
          <p:cNvSpPr/>
          <p:nvPr/>
        </p:nvSpPr>
        <p:spPr>
          <a:xfrm>
            <a:off x="5693434" y="2497667"/>
            <a:ext cx="3234906" cy="2862322"/>
          </a:xfrm>
          <a:prstGeom prst="rect">
            <a:avLst/>
          </a:prstGeom>
        </p:spPr>
        <p:txBody>
          <a:bodyPr wrap="square">
            <a:spAutoFit/>
          </a:bodyPr>
          <a:lstStyle/>
          <a:p>
            <a:pPr algn="just"/>
            <a:r>
              <a:rPr lang="pt-BR" sz="2200" b="1" dirty="0" smtClean="0">
                <a:solidFill>
                  <a:srgbClr val="C00000"/>
                </a:solidFill>
                <a:effectLst>
                  <a:outerShdw blurRad="38100" dist="38100" dir="2700000" algn="tl">
                    <a:srgbClr val="000000">
                      <a:alpha val="43137"/>
                    </a:srgbClr>
                  </a:outerShdw>
                </a:effectLst>
              </a:rPr>
              <a:t>Vamos para a página 62:</a:t>
            </a:r>
          </a:p>
          <a:p>
            <a:pPr algn="just"/>
            <a:endParaRPr lang="pt-BR" dirty="0" smtClean="0"/>
          </a:p>
          <a:p>
            <a:pPr algn="just"/>
            <a:r>
              <a:rPr lang="pt-BR" sz="2000" b="1" dirty="0" smtClean="0"/>
              <a:t>Entendendo melhor cada fonte de poder</a:t>
            </a:r>
          </a:p>
          <a:p>
            <a:pPr algn="just"/>
            <a:endParaRPr lang="pt-BR" sz="2000" b="1" dirty="0" smtClean="0"/>
          </a:p>
          <a:p>
            <a:pPr algn="just"/>
            <a:r>
              <a:rPr lang="pt-BR" sz="2000" b="1" dirty="0" smtClean="0"/>
              <a:t>Dividir em pequenos grupos para analisar cada fonte e apresentar um parecer sobre seu tema. </a:t>
            </a:r>
            <a:endParaRPr lang="pt-BR" sz="2000" b="1"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descr="tela-apresentacao.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 name="Retângulo 11"/>
          <p:cNvSpPr/>
          <p:nvPr/>
        </p:nvSpPr>
        <p:spPr>
          <a:xfrm>
            <a:off x="-11113" y="6534150"/>
            <a:ext cx="4148138" cy="369888"/>
          </a:xfrm>
          <a:prstGeom prst="rect">
            <a:avLst/>
          </a:prstGeom>
        </p:spPr>
        <p:txBody>
          <a:bodyPr wrap="none">
            <a:spAutoFit/>
          </a:bodyPr>
          <a:lstStyle/>
          <a:p>
            <a:pPr eaLnBrk="1" hangingPunct="1">
              <a:defRPr/>
            </a:pPr>
            <a:r>
              <a:rPr lang="pt-BR" b="1" dirty="0">
                <a:solidFill>
                  <a:schemeClr val="bg1"/>
                </a:solidFill>
                <a:effectLst>
                  <a:outerShdw blurRad="38100" dist="38100" dir="2700000" algn="tl">
                    <a:srgbClr val="000000">
                      <a:alpha val="43137"/>
                    </a:srgbClr>
                  </a:outerShdw>
                </a:effectLst>
                <a:cs typeface="Arial" charset="0"/>
              </a:rPr>
              <a:t>Adm. Eco. Msc. Luiz Cláudio Brites Lobato</a:t>
            </a:r>
          </a:p>
        </p:txBody>
      </p:sp>
      <p:sp>
        <p:nvSpPr>
          <p:cNvPr id="8" name="Retângulo 7"/>
          <p:cNvSpPr/>
          <p:nvPr/>
        </p:nvSpPr>
        <p:spPr>
          <a:xfrm>
            <a:off x="738188" y="1005523"/>
            <a:ext cx="5069721" cy="461665"/>
          </a:xfrm>
          <a:prstGeom prst="rect">
            <a:avLst/>
          </a:prstGeom>
        </p:spPr>
        <p:txBody>
          <a:bodyPr wrap="none">
            <a:spAutoFit/>
          </a:bodyPr>
          <a:lstStyle/>
          <a:p>
            <a:pPr eaLnBrk="1" hangingPunct="1">
              <a:defRPr/>
            </a:pPr>
            <a:r>
              <a:rPr lang="pt-BR" sz="2400" b="1" dirty="0" smtClean="0">
                <a:solidFill>
                  <a:schemeClr val="accent4">
                    <a:lumMod val="50000"/>
                  </a:schemeClr>
                </a:solidFill>
                <a:effectLst>
                  <a:outerShdw blurRad="38100" dist="38100" dir="2700000" algn="tl">
                    <a:srgbClr val="000000">
                      <a:alpha val="43137"/>
                    </a:srgbClr>
                  </a:outerShdw>
                </a:effectLst>
              </a:rPr>
              <a:t>O poder da informação na negociação </a:t>
            </a:r>
            <a:endParaRPr lang="pt-BR" sz="2400" b="1" dirty="0">
              <a:solidFill>
                <a:schemeClr val="accent4">
                  <a:lumMod val="50000"/>
                </a:schemeClr>
              </a:solidFill>
              <a:effectLst>
                <a:outerShdw blurRad="38100" dist="38100" dir="2700000" algn="tl">
                  <a:srgbClr val="000000">
                    <a:alpha val="43137"/>
                  </a:srgbClr>
                </a:outerShdw>
              </a:effectLst>
            </a:endParaRPr>
          </a:p>
        </p:txBody>
      </p:sp>
      <p:pic>
        <p:nvPicPr>
          <p:cNvPr id="36869" name="Picture 4" descr="http://clean-city69.ru/images/Check_mark.svg.png"/>
          <p:cNvPicPr>
            <a:picLocks noChangeAspect="1" noChangeArrowheads="1"/>
          </p:cNvPicPr>
          <p:nvPr/>
        </p:nvPicPr>
        <p:blipFill>
          <a:blip r:embed="rId3"/>
          <a:srcRect/>
          <a:stretch>
            <a:fillRect/>
          </a:stretch>
        </p:blipFill>
        <p:spPr bwMode="auto">
          <a:xfrm>
            <a:off x="288925" y="1023938"/>
            <a:ext cx="449263" cy="449262"/>
          </a:xfrm>
          <a:prstGeom prst="rect">
            <a:avLst/>
          </a:prstGeom>
          <a:noFill/>
          <a:ln w="9525">
            <a:noFill/>
            <a:miter lim="800000"/>
            <a:headEnd/>
            <a:tailEnd/>
          </a:ln>
        </p:spPr>
      </p:pic>
      <p:sp>
        <p:nvSpPr>
          <p:cNvPr id="10" name="Retângulo 12"/>
          <p:cNvSpPr>
            <a:spLocks noChangeArrowheads="1"/>
          </p:cNvSpPr>
          <p:nvPr/>
        </p:nvSpPr>
        <p:spPr bwMode="auto">
          <a:xfrm>
            <a:off x="47625" y="33338"/>
            <a:ext cx="6264275"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defRPr/>
            </a:pPr>
            <a:r>
              <a:rPr lang="pt-BR" b="1" dirty="0">
                <a:solidFill>
                  <a:schemeClr val="bg1"/>
                </a:solidFill>
                <a:effectLst>
                  <a:outerShdw blurRad="38100" dist="38100" dir="2700000" algn="tl">
                    <a:srgbClr val="000000">
                      <a:alpha val="43137"/>
                    </a:srgbClr>
                  </a:outerShdw>
                </a:effectLst>
                <a:latin typeface="+mj-lt"/>
              </a:rPr>
              <a:t>GESTÃO ESTRATÉGICA DE PESSOAS</a:t>
            </a:r>
          </a:p>
          <a:p>
            <a:pPr eaLnBrk="1" hangingPunct="1">
              <a:defRPr/>
            </a:pPr>
            <a:r>
              <a:rPr lang="pt-BR" b="1" dirty="0">
                <a:solidFill>
                  <a:schemeClr val="bg1"/>
                </a:solidFill>
                <a:effectLst>
                  <a:outerShdw blurRad="38100" dist="38100" dir="2700000" algn="tl">
                    <a:srgbClr val="000000">
                      <a:alpha val="43137"/>
                    </a:srgbClr>
                  </a:outerShdw>
                </a:effectLst>
                <a:latin typeface="+mj-lt"/>
              </a:rPr>
              <a:t>NPG 0020 - ADMINISTRAÇÃO DE CONFLITOS E NEGOCIAÇÃO</a:t>
            </a:r>
            <a:endParaRPr lang="pt-BR" altLang="pt-BR" b="1" dirty="0">
              <a:solidFill>
                <a:schemeClr val="bg1"/>
              </a:solidFill>
              <a:effectLst>
                <a:outerShdw blurRad="38100" dist="38100" dir="2700000" algn="tl">
                  <a:srgbClr val="000000">
                    <a:alpha val="43137"/>
                  </a:srgbClr>
                </a:outerShdw>
              </a:effectLst>
              <a:latin typeface="+mj-lt"/>
            </a:endParaRPr>
          </a:p>
        </p:txBody>
      </p:sp>
      <p:pic>
        <p:nvPicPr>
          <p:cNvPr id="36871" name="Picture 14" descr="Imagem relacionada"/>
          <p:cNvPicPr>
            <a:picLocks noChangeAspect="1" noChangeArrowheads="1"/>
          </p:cNvPicPr>
          <p:nvPr/>
        </p:nvPicPr>
        <p:blipFill>
          <a:blip r:embed="rId4"/>
          <a:srcRect/>
          <a:stretch>
            <a:fillRect/>
          </a:stretch>
        </p:blipFill>
        <p:spPr bwMode="auto">
          <a:xfrm>
            <a:off x="7645400" y="760413"/>
            <a:ext cx="1428750" cy="1069975"/>
          </a:xfrm>
          <a:prstGeom prst="rect">
            <a:avLst/>
          </a:prstGeom>
          <a:noFill/>
          <a:ln w="9525">
            <a:noFill/>
            <a:miter lim="800000"/>
            <a:headEnd/>
            <a:tailEnd/>
          </a:ln>
        </p:spPr>
      </p:pic>
      <p:sp>
        <p:nvSpPr>
          <p:cNvPr id="9" name="Retângulo 8"/>
          <p:cNvSpPr/>
          <p:nvPr/>
        </p:nvSpPr>
        <p:spPr>
          <a:xfrm>
            <a:off x="186267" y="1715401"/>
            <a:ext cx="8887883" cy="1754326"/>
          </a:xfrm>
          <a:prstGeom prst="rect">
            <a:avLst/>
          </a:prstGeom>
        </p:spPr>
        <p:txBody>
          <a:bodyPr wrap="square">
            <a:spAutoFit/>
          </a:bodyPr>
          <a:lstStyle/>
          <a:p>
            <a:pPr algn="just"/>
            <a:r>
              <a:rPr lang="pt-BR" dirty="0" smtClean="0"/>
              <a:t>Mello (2010) explica que a informação é certamente a fonte de poder mais óbvia e importante em uma negociação</a:t>
            </a:r>
            <a:r>
              <a:rPr lang="pt-BR" dirty="0" smtClean="0"/>
              <a:t>.</a:t>
            </a:r>
          </a:p>
          <a:p>
            <a:pPr algn="just"/>
            <a:endParaRPr lang="pt-BR" dirty="0" smtClean="0"/>
          </a:p>
          <a:p>
            <a:pPr algn="just"/>
            <a:r>
              <a:rPr lang="pt-BR" dirty="0" smtClean="0"/>
              <a:t>Percebemos</a:t>
            </a:r>
            <a:r>
              <a:rPr lang="pt-BR" dirty="0" smtClean="0"/>
              <a:t>, que informações reais, bem estruturadas, com bases de confiança em pesquisa, respaldadas na verdade dos fatos, são o principal aval da transparência e da honestidade </a:t>
            </a:r>
            <a:r>
              <a:rPr lang="pt-BR" dirty="0" smtClean="0"/>
              <a:t>e credibilidade </a:t>
            </a:r>
            <a:r>
              <a:rPr lang="pt-BR" dirty="0" smtClean="0"/>
              <a:t>(ética) da decisão </a:t>
            </a:r>
            <a:r>
              <a:rPr lang="pt-BR" dirty="0" smtClean="0"/>
              <a:t>na </a:t>
            </a:r>
            <a:r>
              <a:rPr lang="pt-BR" dirty="0" smtClean="0"/>
              <a:t>busca de resultados, na ação da liderança e na negociação. </a:t>
            </a:r>
            <a:endParaRPr lang="pt-BR" dirty="0"/>
          </a:p>
        </p:txBody>
      </p:sp>
      <p:sp>
        <p:nvSpPr>
          <p:cNvPr id="11" name="Retângulo 10"/>
          <p:cNvSpPr/>
          <p:nvPr/>
        </p:nvSpPr>
        <p:spPr>
          <a:xfrm>
            <a:off x="116417" y="4098540"/>
            <a:ext cx="8957733" cy="2308324"/>
          </a:xfrm>
          <a:prstGeom prst="rect">
            <a:avLst/>
          </a:prstGeom>
        </p:spPr>
        <p:txBody>
          <a:bodyPr wrap="square">
            <a:spAutoFit/>
          </a:bodyPr>
          <a:lstStyle/>
          <a:p>
            <a:pPr algn="just"/>
            <a:r>
              <a:rPr lang="pt-BR" dirty="0" smtClean="0"/>
              <a:t>Em </a:t>
            </a:r>
            <a:r>
              <a:rPr lang="pt-BR" dirty="0" smtClean="0"/>
              <a:t>processos de negociação, as partes envolvidas na questão, o negociador, que tem consciência do limite de tempo do outro, leva determinada vantagem, pois, conforme o tempo vai se esgotando, também o limite de tensão da outra parte envolvida cresce e assim poderão ocorrer concessões mais facilmente. </a:t>
            </a:r>
            <a:endParaRPr lang="pt-BR" dirty="0" smtClean="0"/>
          </a:p>
          <a:p>
            <a:pPr algn="just"/>
            <a:endParaRPr lang="pt-BR" dirty="0" smtClean="0"/>
          </a:p>
          <a:p>
            <a:pPr algn="just"/>
            <a:r>
              <a:rPr lang="pt-BR" dirty="0" smtClean="0"/>
              <a:t>Quanto </a:t>
            </a:r>
            <a:r>
              <a:rPr lang="pt-BR" dirty="0" smtClean="0"/>
              <a:t>à questão de tempo, devemos ter muita atenção, pois poderá favorecer qualquer um dos negociadores. Por isso é importante haver planejamento também quanto ao aspecto do tempo. </a:t>
            </a:r>
            <a:endParaRPr lang="pt-BR" dirty="0"/>
          </a:p>
        </p:txBody>
      </p:sp>
      <p:sp>
        <p:nvSpPr>
          <p:cNvPr id="14" name="Retângulo 13"/>
          <p:cNvSpPr/>
          <p:nvPr/>
        </p:nvSpPr>
        <p:spPr>
          <a:xfrm>
            <a:off x="738188" y="3526804"/>
            <a:ext cx="4458144" cy="461665"/>
          </a:xfrm>
          <a:prstGeom prst="rect">
            <a:avLst/>
          </a:prstGeom>
        </p:spPr>
        <p:txBody>
          <a:bodyPr wrap="none">
            <a:spAutoFit/>
          </a:bodyPr>
          <a:lstStyle/>
          <a:p>
            <a:pPr eaLnBrk="1" hangingPunct="1">
              <a:defRPr/>
            </a:pPr>
            <a:r>
              <a:rPr lang="pt-BR" sz="2400" b="1" dirty="0" smtClean="0">
                <a:solidFill>
                  <a:schemeClr val="accent6">
                    <a:lumMod val="75000"/>
                  </a:schemeClr>
                </a:solidFill>
                <a:effectLst>
                  <a:outerShdw blurRad="38100" dist="38100" dir="2700000" algn="tl">
                    <a:srgbClr val="000000">
                      <a:alpha val="43137"/>
                    </a:srgbClr>
                  </a:outerShdw>
                </a:effectLst>
              </a:rPr>
              <a:t>O poder do tempo </a:t>
            </a:r>
            <a:r>
              <a:rPr lang="pt-BR" sz="2400" b="1" dirty="0" smtClean="0">
                <a:solidFill>
                  <a:schemeClr val="accent6">
                    <a:lumMod val="75000"/>
                  </a:schemeClr>
                </a:solidFill>
                <a:effectLst>
                  <a:outerShdw blurRad="38100" dist="38100" dir="2700000" algn="tl">
                    <a:srgbClr val="000000">
                      <a:alpha val="43137"/>
                    </a:srgbClr>
                  </a:outerShdw>
                </a:effectLst>
              </a:rPr>
              <a:t>na </a:t>
            </a:r>
            <a:r>
              <a:rPr lang="pt-BR" sz="2400" b="1" dirty="0" smtClean="0">
                <a:solidFill>
                  <a:schemeClr val="accent6">
                    <a:lumMod val="75000"/>
                  </a:schemeClr>
                </a:solidFill>
                <a:effectLst>
                  <a:outerShdw blurRad="38100" dist="38100" dir="2700000" algn="tl">
                    <a:srgbClr val="000000">
                      <a:alpha val="43137"/>
                    </a:srgbClr>
                  </a:outerShdw>
                </a:effectLst>
              </a:rPr>
              <a:t>negociação </a:t>
            </a:r>
            <a:endParaRPr lang="pt-BR" sz="2400" b="1" dirty="0">
              <a:solidFill>
                <a:schemeClr val="accent6">
                  <a:lumMod val="75000"/>
                </a:schemeClr>
              </a:solidFill>
              <a:effectLst>
                <a:outerShdw blurRad="38100" dist="38100" dir="2700000" algn="tl">
                  <a:srgbClr val="000000">
                    <a:alpha val="43137"/>
                  </a:srgbClr>
                </a:outerShdw>
              </a:effectLst>
            </a:endParaRPr>
          </a:p>
        </p:txBody>
      </p:sp>
      <p:pic>
        <p:nvPicPr>
          <p:cNvPr id="15" name="Picture 4" descr="http://clean-city69.ru/images/Check_mark.svg.png"/>
          <p:cNvPicPr>
            <a:picLocks noChangeAspect="1" noChangeArrowheads="1"/>
          </p:cNvPicPr>
          <p:nvPr/>
        </p:nvPicPr>
        <p:blipFill>
          <a:blip r:embed="rId3"/>
          <a:srcRect/>
          <a:stretch>
            <a:fillRect/>
          </a:stretch>
        </p:blipFill>
        <p:spPr bwMode="auto">
          <a:xfrm>
            <a:off x="288925" y="3545219"/>
            <a:ext cx="449263" cy="449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tela-apresentacao.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 name="Retângulo 11"/>
          <p:cNvSpPr/>
          <p:nvPr/>
        </p:nvSpPr>
        <p:spPr>
          <a:xfrm>
            <a:off x="-11113" y="6534150"/>
            <a:ext cx="4148138" cy="369888"/>
          </a:xfrm>
          <a:prstGeom prst="rect">
            <a:avLst/>
          </a:prstGeom>
        </p:spPr>
        <p:txBody>
          <a:bodyPr wrap="none">
            <a:spAutoFit/>
          </a:bodyPr>
          <a:lstStyle/>
          <a:p>
            <a:pPr eaLnBrk="1" hangingPunct="1">
              <a:defRPr/>
            </a:pPr>
            <a:r>
              <a:rPr lang="pt-BR" b="1" dirty="0">
                <a:solidFill>
                  <a:schemeClr val="bg1"/>
                </a:solidFill>
                <a:effectLst>
                  <a:outerShdw blurRad="38100" dist="38100" dir="2700000" algn="tl">
                    <a:srgbClr val="000000">
                      <a:alpha val="43137"/>
                    </a:srgbClr>
                  </a:outerShdw>
                </a:effectLst>
                <a:cs typeface="Arial" charset="0"/>
              </a:rPr>
              <a:t>Adm. Eco. Msc. Luiz Cláudio Brites Lobato</a:t>
            </a:r>
          </a:p>
        </p:txBody>
      </p:sp>
      <p:pic>
        <p:nvPicPr>
          <p:cNvPr id="35844" name="Picture 4" descr="http://clean-city69.ru/images/Check_mark.svg.png"/>
          <p:cNvPicPr>
            <a:picLocks noChangeAspect="1" noChangeArrowheads="1"/>
          </p:cNvPicPr>
          <p:nvPr/>
        </p:nvPicPr>
        <p:blipFill>
          <a:blip r:embed="rId3"/>
          <a:srcRect/>
          <a:stretch>
            <a:fillRect/>
          </a:stretch>
        </p:blipFill>
        <p:spPr bwMode="auto">
          <a:xfrm>
            <a:off x="288925" y="1023938"/>
            <a:ext cx="449263" cy="449262"/>
          </a:xfrm>
          <a:prstGeom prst="rect">
            <a:avLst/>
          </a:prstGeom>
          <a:noFill/>
          <a:ln w="9525">
            <a:noFill/>
            <a:miter lim="800000"/>
            <a:headEnd/>
            <a:tailEnd/>
          </a:ln>
        </p:spPr>
      </p:pic>
      <p:sp>
        <p:nvSpPr>
          <p:cNvPr id="10" name="Retângulo 12"/>
          <p:cNvSpPr>
            <a:spLocks noChangeArrowheads="1"/>
          </p:cNvSpPr>
          <p:nvPr/>
        </p:nvSpPr>
        <p:spPr bwMode="auto">
          <a:xfrm>
            <a:off x="47625" y="33338"/>
            <a:ext cx="6264275"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defRPr/>
            </a:pPr>
            <a:r>
              <a:rPr lang="pt-BR" b="1" dirty="0">
                <a:solidFill>
                  <a:schemeClr val="bg1"/>
                </a:solidFill>
                <a:effectLst>
                  <a:outerShdw blurRad="38100" dist="38100" dir="2700000" algn="tl">
                    <a:srgbClr val="000000">
                      <a:alpha val="43137"/>
                    </a:srgbClr>
                  </a:outerShdw>
                </a:effectLst>
                <a:latin typeface="+mj-lt"/>
              </a:rPr>
              <a:t>GESTÃO ESTRATÉGICA DE PESSOAS</a:t>
            </a:r>
          </a:p>
          <a:p>
            <a:pPr eaLnBrk="1" hangingPunct="1">
              <a:defRPr/>
            </a:pPr>
            <a:r>
              <a:rPr lang="pt-BR" b="1" dirty="0">
                <a:solidFill>
                  <a:schemeClr val="bg1"/>
                </a:solidFill>
                <a:effectLst>
                  <a:outerShdw blurRad="38100" dist="38100" dir="2700000" algn="tl">
                    <a:srgbClr val="000000">
                      <a:alpha val="43137"/>
                    </a:srgbClr>
                  </a:outerShdw>
                </a:effectLst>
                <a:latin typeface="+mj-lt"/>
              </a:rPr>
              <a:t>NPG 0020 - ADMINISTRAÇÃO DE CONFLITOS E NEGOCIAÇÃO</a:t>
            </a:r>
            <a:endParaRPr lang="pt-BR" altLang="pt-BR" b="1" dirty="0">
              <a:solidFill>
                <a:schemeClr val="bg1"/>
              </a:solidFill>
              <a:effectLst>
                <a:outerShdw blurRad="38100" dist="38100" dir="2700000" algn="tl">
                  <a:srgbClr val="000000">
                    <a:alpha val="43137"/>
                  </a:srgbClr>
                </a:outerShdw>
              </a:effectLst>
              <a:latin typeface="+mj-lt"/>
            </a:endParaRPr>
          </a:p>
        </p:txBody>
      </p:sp>
      <p:pic>
        <p:nvPicPr>
          <p:cNvPr id="35846" name="Picture 14" descr="Imagem relacionada"/>
          <p:cNvPicPr>
            <a:picLocks noChangeAspect="1" noChangeArrowheads="1"/>
          </p:cNvPicPr>
          <p:nvPr/>
        </p:nvPicPr>
        <p:blipFill>
          <a:blip r:embed="rId4"/>
          <a:srcRect/>
          <a:stretch>
            <a:fillRect/>
          </a:stretch>
        </p:blipFill>
        <p:spPr bwMode="auto">
          <a:xfrm>
            <a:off x="7645400" y="760413"/>
            <a:ext cx="1428750" cy="1069975"/>
          </a:xfrm>
          <a:prstGeom prst="rect">
            <a:avLst/>
          </a:prstGeom>
          <a:noFill/>
          <a:ln w="9525">
            <a:noFill/>
            <a:miter lim="800000"/>
            <a:headEnd/>
            <a:tailEnd/>
          </a:ln>
        </p:spPr>
      </p:pic>
      <p:sp>
        <p:nvSpPr>
          <p:cNvPr id="35847" name="Retângulo 1"/>
          <p:cNvSpPr>
            <a:spLocks noChangeArrowheads="1"/>
          </p:cNvSpPr>
          <p:nvPr/>
        </p:nvSpPr>
        <p:spPr bwMode="auto">
          <a:xfrm>
            <a:off x="880147" y="1525588"/>
            <a:ext cx="5185304" cy="1200329"/>
          </a:xfrm>
          <a:prstGeom prst="rect">
            <a:avLst/>
          </a:prstGeom>
          <a:noFill/>
          <a:ln w="9525">
            <a:noFill/>
            <a:miter lim="800000"/>
            <a:headEnd/>
            <a:tailEnd/>
          </a:ln>
        </p:spPr>
        <p:txBody>
          <a:bodyPr wrap="square">
            <a:spAutoFit/>
          </a:bodyPr>
          <a:lstStyle/>
          <a:p>
            <a:pPr algn="just"/>
            <a:r>
              <a:rPr lang="pt-BR" dirty="0" smtClean="0"/>
              <a:t>NEGOCIAÇÃO</a:t>
            </a:r>
            <a:endParaRPr lang="pt-BR" dirty="0" smtClean="0"/>
          </a:p>
          <a:p>
            <a:pPr algn="just"/>
            <a:r>
              <a:rPr lang="pt-BR" altLang="pt-BR" b="1" dirty="0" smtClean="0">
                <a:hlinkClick r:id="rId5"/>
              </a:rPr>
              <a:t>Como negociar com clientes difíceis</a:t>
            </a:r>
          </a:p>
          <a:p>
            <a:pPr algn="just"/>
            <a:endParaRPr lang="pt-BR" altLang="pt-BR" dirty="0" smtClean="0">
              <a:hlinkClick r:id="rId5"/>
            </a:endParaRPr>
          </a:p>
          <a:p>
            <a:pPr algn="just"/>
            <a:r>
              <a:rPr lang="pt-BR" altLang="pt-BR" dirty="0" smtClean="0">
                <a:hlinkClick r:id="rId6"/>
              </a:rPr>
              <a:t>https://</a:t>
            </a:r>
            <a:r>
              <a:rPr lang="pt-BR" altLang="pt-BR" dirty="0" smtClean="0">
                <a:hlinkClick r:id="rId6"/>
              </a:rPr>
              <a:t>youtu.be/yBlj9wv_CnI</a:t>
            </a:r>
            <a:r>
              <a:rPr lang="pt-BR" altLang="pt-BR" dirty="0" smtClean="0"/>
              <a:t> </a:t>
            </a:r>
            <a:endParaRPr lang="pt-BR" altLang="pt-BR" dirty="0"/>
          </a:p>
        </p:txBody>
      </p:sp>
      <p:sp>
        <p:nvSpPr>
          <p:cNvPr id="9" name="Retângulo 8"/>
          <p:cNvSpPr/>
          <p:nvPr/>
        </p:nvSpPr>
        <p:spPr>
          <a:xfrm>
            <a:off x="831850" y="1003300"/>
            <a:ext cx="4823885" cy="461665"/>
          </a:xfrm>
          <a:prstGeom prst="rect">
            <a:avLst/>
          </a:prstGeom>
        </p:spPr>
        <p:txBody>
          <a:bodyPr wrap="none">
            <a:spAutoFit/>
          </a:bodyPr>
          <a:lstStyle/>
          <a:p>
            <a:pPr eaLnBrk="1" hangingPunct="1">
              <a:defRPr/>
            </a:pPr>
            <a:r>
              <a:rPr lang="pt-BR" sz="2400" b="1" dirty="0" smtClean="0">
                <a:solidFill>
                  <a:schemeClr val="accent2"/>
                </a:solidFill>
                <a:effectLst>
                  <a:outerShdw blurRad="38100" dist="38100" dir="2700000" algn="tl">
                    <a:srgbClr val="000000">
                      <a:alpha val="43137"/>
                    </a:srgbClr>
                  </a:outerShdw>
                </a:effectLst>
              </a:rPr>
              <a:t>Causas e Consequências do </a:t>
            </a:r>
            <a:r>
              <a:rPr lang="pt-BR" sz="2400" b="1" dirty="0" smtClean="0">
                <a:solidFill>
                  <a:schemeClr val="accent2"/>
                </a:solidFill>
                <a:effectLst>
                  <a:outerShdw blurRad="38100" dist="38100" dir="2700000" algn="tl">
                    <a:srgbClr val="000000">
                      <a:alpha val="43137"/>
                    </a:srgbClr>
                  </a:outerShdw>
                </a:effectLst>
              </a:rPr>
              <a:t>Conflito</a:t>
            </a:r>
            <a:r>
              <a:rPr lang="pt-BR" sz="2400" b="1" dirty="0" smtClean="0">
                <a:solidFill>
                  <a:srgbClr val="C00000"/>
                </a:solidFill>
                <a:effectLst>
                  <a:outerShdw blurRad="38100" dist="38100" dir="2700000" algn="tl">
                    <a:srgbClr val="000000">
                      <a:alpha val="43137"/>
                    </a:srgbClr>
                  </a:outerShdw>
                </a:effectLst>
              </a:rPr>
              <a:t>:</a:t>
            </a:r>
            <a:endParaRPr lang="pt-BR" sz="2400" b="1" dirty="0">
              <a:solidFill>
                <a:srgbClr val="C00000"/>
              </a:solidFill>
              <a:effectLst>
                <a:outerShdw blurRad="38100" dist="38100" dir="2700000" algn="tl">
                  <a:srgbClr val="000000">
                    <a:alpha val="43137"/>
                  </a:srgbClr>
                </a:outerShdw>
              </a:effectLst>
            </a:endParaRPr>
          </a:p>
        </p:txBody>
      </p:sp>
      <p:pic>
        <p:nvPicPr>
          <p:cNvPr id="35849" name="Picture 2" descr="Imagem relacionada"/>
          <p:cNvPicPr>
            <a:picLocks noChangeAspect="1" noChangeArrowheads="1"/>
          </p:cNvPicPr>
          <p:nvPr/>
        </p:nvPicPr>
        <p:blipFill>
          <a:blip r:embed="rId7"/>
          <a:srcRect/>
          <a:stretch>
            <a:fillRect/>
          </a:stretch>
        </p:blipFill>
        <p:spPr bwMode="auto">
          <a:xfrm>
            <a:off x="4137025" y="2102643"/>
            <a:ext cx="4846102" cy="2944224"/>
          </a:xfrm>
          <a:prstGeom prst="rect">
            <a:avLst/>
          </a:prstGeom>
          <a:noFill/>
          <a:ln w="9525">
            <a:noFill/>
            <a:miter lim="800000"/>
            <a:headEnd/>
            <a:tailEnd/>
          </a:ln>
        </p:spPr>
      </p:pic>
      <p:pic>
        <p:nvPicPr>
          <p:cNvPr id="35850" name="Picture 6" descr="Imagem relacionada"/>
          <p:cNvPicPr>
            <a:picLocks noChangeAspect="1" noChangeArrowheads="1"/>
          </p:cNvPicPr>
          <p:nvPr/>
        </p:nvPicPr>
        <p:blipFill>
          <a:blip r:embed="rId8"/>
          <a:srcRect/>
          <a:stretch>
            <a:fillRect/>
          </a:stretch>
        </p:blipFill>
        <p:spPr bwMode="auto">
          <a:xfrm>
            <a:off x="4776498" y="5006181"/>
            <a:ext cx="2577905" cy="1251479"/>
          </a:xfrm>
          <a:prstGeom prst="rect">
            <a:avLst/>
          </a:prstGeom>
          <a:noFill/>
          <a:ln w="9525">
            <a:noFill/>
            <a:miter lim="800000"/>
            <a:headEnd/>
            <a:tailEnd/>
          </a:ln>
        </p:spPr>
      </p:pic>
      <p:sp>
        <p:nvSpPr>
          <p:cNvPr id="13" name="Retângulo 12"/>
          <p:cNvSpPr/>
          <p:nvPr/>
        </p:nvSpPr>
        <p:spPr>
          <a:xfrm>
            <a:off x="204254" y="3014138"/>
            <a:ext cx="4014571" cy="2862322"/>
          </a:xfrm>
          <a:prstGeom prst="rect">
            <a:avLst/>
          </a:prstGeom>
        </p:spPr>
        <p:txBody>
          <a:bodyPr wrap="square">
            <a:spAutoFit/>
          </a:bodyPr>
          <a:lstStyle/>
          <a:p>
            <a:r>
              <a:rPr lang="pt-BR" dirty="0" smtClean="0"/>
              <a:t>Em seguida, reflita: </a:t>
            </a:r>
            <a:endParaRPr lang="pt-BR" dirty="0" smtClean="0"/>
          </a:p>
          <a:p>
            <a:endParaRPr lang="pt-BR" dirty="0" smtClean="0"/>
          </a:p>
          <a:p>
            <a:r>
              <a:rPr lang="pt-BR" dirty="0" smtClean="0"/>
              <a:t>Você tem cliente difícil? </a:t>
            </a:r>
            <a:endParaRPr lang="pt-BR" dirty="0" smtClean="0"/>
          </a:p>
          <a:p>
            <a:endParaRPr lang="pt-BR" dirty="0" smtClean="0"/>
          </a:p>
          <a:p>
            <a:pPr algn="just"/>
            <a:r>
              <a:rPr lang="pt-BR" dirty="0" smtClean="0"/>
              <a:t>Identifique as 4 dicas apresentadas no vídeo e analise as variáveis fundamentais da negociação: </a:t>
            </a:r>
            <a:endParaRPr lang="pt-BR" dirty="0" smtClean="0"/>
          </a:p>
          <a:p>
            <a:pPr algn="just"/>
            <a:endParaRPr lang="pt-BR" dirty="0" smtClean="0"/>
          </a:p>
          <a:p>
            <a:pPr algn="just"/>
            <a:r>
              <a:rPr lang="pt-BR" dirty="0" smtClean="0"/>
              <a:t>Tempo</a:t>
            </a:r>
            <a:r>
              <a:rPr lang="pt-BR" dirty="0" smtClean="0"/>
              <a:t>, informação e poder: como podem influenciar? </a:t>
            </a:r>
            <a:endParaRPr lang="pt-B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3" descr="tela-apresentacao.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 name="Retângulo 7"/>
          <p:cNvSpPr/>
          <p:nvPr/>
        </p:nvSpPr>
        <p:spPr>
          <a:xfrm>
            <a:off x="9525" y="1360488"/>
            <a:ext cx="9134475" cy="3048000"/>
          </a:xfrm>
          <a:prstGeom prst="rect">
            <a:avLst/>
          </a:prstGeom>
        </p:spPr>
        <p:txBody>
          <a:bodyPr>
            <a:spAutoFit/>
          </a:bodyPr>
          <a:lstStyle/>
          <a:p>
            <a:pPr eaLnBrk="1" hangingPunct="1">
              <a:defRPr/>
            </a:pPr>
            <a:r>
              <a:rPr lang="pt-BR" sz="3000" b="1" dirty="0">
                <a:solidFill>
                  <a:schemeClr val="accent3">
                    <a:lumMod val="50000"/>
                  </a:schemeClr>
                </a:solidFill>
                <a:effectLst>
                  <a:outerShdw blurRad="38100" dist="38100" dir="2700000" algn="tl">
                    <a:srgbClr val="000000">
                      <a:alpha val="43137"/>
                    </a:srgbClr>
                  </a:outerShdw>
                </a:effectLst>
              </a:rPr>
              <a:t>Lista das Atividades </a:t>
            </a:r>
            <a:endParaRPr lang="pt-BR" sz="2200" b="1" dirty="0">
              <a:solidFill>
                <a:schemeClr val="accent3">
                  <a:lumMod val="50000"/>
                </a:schemeClr>
              </a:solidFill>
              <a:effectLst>
                <a:outerShdw blurRad="38100" dist="38100" dir="2700000" algn="tl">
                  <a:srgbClr val="000000">
                    <a:alpha val="43137"/>
                  </a:srgbClr>
                </a:outerShdw>
              </a:effectLst>
            </a:endParaRPr>
          </a:p>
          <a:p>
            <a:pPr lvl="1" algn="just" eaLnBrk="1" hangingPunct="1">
              <a:buFont typeface="Wingdings" pitchFamily="2" charset="2"/>
              <a:buChar char="Ø"/>
              <a:defRPr/>
            </a:pPr>
            <a:r>
              <a:rPr lang="pt-BR" sz="2200" b="1" dirty="0">
                <a:effectLst>
                  <a:outerShdw blurRad="38100" dist="38100" dir="2700000" algn="tl">
                    <a:srgbClr val="000000">
                      <a:alpha val="43137"/>
                    </a:srgbClr>
                  </a:outerShdw>
                </a:effectLst>
              </a:rPr>
              <a:t>   1 – Considerações finais – Apresentando impressões sobre os conteúdos da aula;</a:t>
            </a:r>
          </a:p>
          <a:p>
            <a:pPr lvl="1" algn="just" eaLnBrk="1" hangingPunct="1">
              <a:buFont typeface="Wingdings" pitchFamily="2" charset="2"/>
              <a:buChar char="Ø"/>
              <a:defRPr/>
            </a:pPr>
            <a:endParaRPr lang="pt-BR" sz="1000" b="1" dirty="0">
              <a:effectLst>
                <a:outerShdw blurRad="38100" dist="38100" dir="2700000" algn="tl">
                  <a:srgbClr val="000000">
                    <a:alpha val="43137"/>
                  </a:srgbClr>
                </a:outerShdw>
              </a:effectLst>
            </a:endParaRPr>
          </a:p>
          <a:p>
            <a:pPr lvl="1" algn="just" eaLnBrk="1" hangingPunct="1">
              <a:buFont typeface="Wingdings" pitchFamily="2" charset="2"/>
              <a:buChar char="Ø"/>
              <a:defRPr/>
            </a:pPr>
            <a:r>
              <a:rPr lang="pt-BR" sz="2200" b="1" dirty="0">
                <a:effectLst>
                  <a:outerShdw blurRad="38100" dist="38100" dir="2700000" algn="tl">
                    <a:srgbClr val="000000">
                      <a:alpha val="43137"/>
                    </a:srgbClr>
                  </a:outerShdw>
                </a:effectLst>
              </a:rPr>
              <a:t>   2 – Com relação aos estudos apresentados os mesmos devem ser realizados em grupo e entregues na próxima aula.</a:t>
            </a:r>
          </a:p>
          <a:p>
            <a:pPr lvl="1" algn="just" eaLnBrk="1" hangingPunct="1">
              <a:defRPr/>
            </a:pPr>
            <a:endParaRPr lang="pt-BR" sz="1000" b="1" dirty="0">
              <a:effectLst>
                <a:outerShdw blurRad="38100" dist="38100" dir="2700000" algn="tl">
                  <a:srgbClr val="000000">
                    <a:alpha val="43137"/>
                  </a:srgbClr>
                </a:outerShdw>
              </a:effectLst>
            </a:endParaRPr>
          </a:p>
          <a:p>
            <a:pPr algn="just" eaLnBrk="1" hangingPunct="1">
              <a:defRPr/>
            </a:pPr>
            <a:endParaRPr lang="pt-BR" sz="1000" b="1" dirty="0">
              <a:solidFill>
                <a:schemeClr val="accent1">
                  <a:lumMod val="50000"/>
                </a:schemeClr>
              </a:solidFill>
              <a:effectLst>
                <a:outerShdw blurRad="38100" dist="38100" dir="2700000" algn="tl">
                  <a:srgbClr val="000000">
                    <a:alpha val="43137"/>
                  </a:srgbClr>
                </a:outerShdw>
              </a:effectLst>
              <a:latin typeface="Arial Black" pitchFamily="34" charset="0"/>
            </a:endParaRPr>
          </a:p>
          <a:p>
            <a:pPr lvl="1" algn="just" eaLnBrk="1" hangingPunct="1">
              <a:buFont typeface="Wingdings" pitchFamily="2" charset="2"/>
              <a:buChar char="Ø"/>
              <a:defRPr/>
            </a:pPr>
            <a:r>
              <a:rPr lang="pt-BR" sz="2200" b="1" dirty="0">
                <a:effectLst>
                  <a:outerShdw blurRad="38100" dist="38100" dir="2700000" algn="tl">
                    <a:srgbClr val="000000">
                      <a:alpha val="43137"/>
                    </a:srgbClr>
                  </a:outerShdw>
                </a:effectLst>
              </a:rPr>
              <a:t>   3 – com relação aos exercícios de fixação, serão entregues no último dia de aula em forma de portfólio como parte da avaliação final.</a:t>
            </a:r>
          </a:p>
        </p:txBody>
      </p:sp>
      <p:pic>
        <p:nvPicPr>
          <p:cNvPr id="62468" name="Picture 2" descr="http://3.bp.blogspot.com/_mCT7NaU_lWw/SzCM_JtwmQI/AAAAAAAAAgY/6RuQbyDI4Nw/s200/Estudo+de+caso"/>
          <p:cNvPicPr>
            <a:picLocks noChangeAspect="1" noChangeArrowheads="1"/>
          </p:cNvPicPr>
          <p:nvPr/>
        </p:nvPicPr>
        <p:blipFill>
          <a:blip r:embed="rId3"/>
          <a:srcRect/>
          <a:stretch>
            <a:fillRect/>
          </a:stretch>
        </p:blipFill>
        <p:spPr bwMode="auto">
          <a:xfrm>
            <a:off x="8123238" y="790575"/>
            <a:ext cx="925512" cy="1047750"/>
          </a:xfrm>
          <a:prstGeom prst="rect">
            <a:avLst/>
          </a:prstGeom>
          <a:noFill/>
          <a:ln w="9525">
            <a:noFill/>
            <a:miter lim="800000"/>
            <a:headEnd/>
            <a:tailEnd/>
          </a:ln>
        </p:spPr>
      </p:pic>
      <p:sp>
        <p:nvSpPr>
          <p:cNvPr id="7" name="Retângulo 6"/>
          <p:cNvSpPr/>
          <p:nvPr/>
        </p:nvSpPr>
        <p:spPr>
          <a:xfrm>
            <a:off x="0" y="755650"/>
            <a:ext cx="7834313" cy="646113"/>
          </a:xfrm>
          <a:prstGeom prst="rect">
            <a:avLst/>
          </a:prstGeom>
        </p:spPr>
        <p:txBody>
          <a:bodyPr>
            <a:spAutoFit/>
          </a:bodyPr>
          <a:lstStyle/>
          <a:p>
            <a:pPr algn="ctr" eaLnBrk="1" hangingPunct="1">
              <a:defRPr/>
            </a:pPr>
            <a:r>
              <a:rPr lang="pt-BR" sz="3600" b="1" i="1" dirty="0">
                <a:solidFill>
                  <a:schemeClr val="tx2"/>
                </a:solidFill>
                <a:effectLst>
                  <a:outerShdw blurRad="38100" dist="38100" dir="2700000" algn="tl">
                    <a:srgbClr val="000000">
                      <a:alpha val="43137"/>
                    </a:srgbClr>
                  </a:outerShdw>
                </a:effectLst>
                <a:latin typeface="Viner Hand ITC" pitchFamily="66" charset="0"/>
              </a:rPr>
              <a:t>Atividade Prática – Brainstorming</a:t>
            </a:r>
          </a:p>
        </p:txBody>
      </p:sp>
      <p:pic>
        <p:nvPicPr>
          <p:cNvPr id="62470" name="Picture 3"/>
          <p:cNvPicPr>
            <a:picLocks noChangeAspect="1" noChangeArrowheads="1"/>
          </p:cNvPicPr>
          <p:nvPr/>
        </p:nvPicPr>
        <p:blipFill>
          <a:blip r:embed="rId4"/>
          <a:srcRect/>
          <a:stretch>
            <a:fillRect/>
          </a:stretch>
        </p:blipFill>
        <p:spPr bwMode="auto">
          <a:xfrm>
            <a:off x="2562752" y="4486015"/>
            <a:ext cx="4762977" cy="1914785"/>
          </a:xfrm>
          <a:prstGeom prst="rect">
            <a:avLst/>
          </a:prstGeom>
          <a:noFill/>
          <a:ln w="9525">
            <a:noFill/>
            <a:miter lim="800000"/>
            <a:headEnd/>
            <a:tailEnd/>
          </a:ln>
        </p:spPr>
      </p:pic>
      <p:sp>
        <p:nvSpPr>
          <p:cNvPr id="12" name="Retângulo 11"/>
          <p:cNvSpPr/>
          <p:nvPr/>
        </p:nvSpPr>
        <p:spPr>
          <a:xfrm>
            <a:off x="-11113" y="6534150"/>
            <a:ext cx="4148138" cy="369888"/>
          </a:xfrm>
          <a:prstGeom prst="rect">
            <a:avLst/>
          </a:prstGeom>
        </p:spPr>
        <p:txBody>
          <a:bodyPr wrap="none">
            <a:spAutoFit/>
          </a:bodyPr>
          <a:lstStyle/>
          <a:p>
            <a:pPr eaLnBrk="1" hangingPunct="1">
              <a:defRPr/>
            </a:pPr>
            <a:r>
              <a:rPr lang="pt-BR" b="1" dirty="0">
                <a:solidFill>
                  <a:schemeClr val="bg1"/>
                </a:solidFill>
                <a:effectLst>
                  <a:outerShdw blurRad="38100" dist="38100" dir="2700000" algn="tl">
                    <a:srgbClr val="000000">
                      <a:alpha val="43137"/>
                    </a:srgbClr>
                  </a:outerShdw>
                </a:effectLst>
                <a:cs typeface="Arial" charset="0"/>
              </a:rPr>
              <a:t>Adm. Eco. Msc. Luiz Cláudio Brites Lobato</a:t>
            </a:r>
          </a:p>
        </p:txBody>
      </p:sp>
      <p:pic>
        <p:nvPicPr>
          <p:cNvPr id="10" name="Picture 2"/>
          <p:cNvPicPr>
            <a:picLocks noChangeAspect="1" noChangeArrowheads="1"/>
          </p:cNvPicPr>
          <p:nvPr/>
        </p:nvPicPr>
        <p:blipFill>
          <a:blip r:embed="rId5">
            <a:duotone>
              <a:prstClr val="black"/>
              <a:schemeClr val="accent1">
                <a:tint val="45000"/>
                <a:satMod val="400000"/>
              </a:schemeClr>
            </a:duotone>
          </a:blip>
          <a:srcRect/>
          <a:stretch>
            <a:fillRect/>
          </a:stretch>
        </p:blipFill>
        <p:spPr bwMode="auto">
          <a:xfrm>
            <a:off x="7444408" y="4486015"/>
            <a:ext cx="1634866" cy="1692532"/>
          </a:xfrm>
          <a:prstGeom prst="rect">
            <a:avLst/>
          </a:prstGeom>
          <a:noFill/>
          <a:ln w="9525">
            <a:noFill/>
            <a:miter lim="800000"/>
            <a:headEnd/>
            <a:tailEnd/>
          </a:ln>
        </p:spPr>
      </p:pic>
      <p:sp>
        <p:nvSpPr>
          <p:cNvPr id="11" name="Retângulo 12"/>
          <p:cNvSpPr>
            <a:spLocks noChangeArrowheads="1"/>
          </p:cNvSpPr>
          <p:nvPr/>
        </p:nvSpPr>
        <p:spPr bwMode="auto">
          <a:xfrm>
            <a:off x="47625" y="33338"/>
            <a:ext cx="6264275"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defRPr/>
            </a:pPr>
            <a:r>
              <a:rPr lang="pt-BR" b="1" dirty="0">
                <a:solidFill>
                  <a:schemeClr val="bg1"/>
                </a:solidFill>
                <a:effectLst>
                  <a:outerShdw blurRad="38100" dist="38100" dir="2700000" algn="tl">
                    <a:srgbClr val="000000">
                      <a:alpha val="43137"/>
                    </a:srgbClr>
                  </a:outerShdw>
                </a:effectLst>
                <a:latin typeface="+mj-lt"/>
              </a:rPr>
              <a:t>GESTÃO ESTRATÉGICA DE PESSOAS</a:t>
            </a:r>
          </a:p>
          <a:p>
            <a:pPr eaLnBrk="1" hangingPunct="1">
              <a:defRPr/>
            </a:pPr>
            <a:r>
              <a:rPr lang="pt-BR" b="1" dirty="0">
                <a:solidFill>
                  <a:schemeClr val="bg1"/>
                </a:solidFill>
                <a:effectLst>
                  <a:outerShdw blurRad="38100" dist="38100" dir="2700000" algn="tl">
                    <a:srgbClr val="000000">
                      <a:alpha val="43137"/>
                    </a:srgbClr>
                  </a:outerShdw>
                </a:effectLst>
                <a:latin typeface="+mj-lt"/>
              </a:rPr>
              <a:t>NPG 0020 - ADMINISTRAÇÃO DE CONFLITOS E NEGOCIAÇÃO</a:t>
            </a:r>
            <a:endParaRPr lang="pt-BR" altLang="pt-BR" b="1" dirty="0">
              <a:solidFill>
                <a:schemeClr val="bg1"/>
              </a:solidFill>
              <a:effectLst>
                <a:outerShdw blurRad="38100" dist="38100" dir="2700000" algn="tl">
                  <a:srgbClr val="000000">
                    <a:alpha val="43137"/>
                  </a:srgbClr>
                </a:outerShdw>
              </a:effectLst>
              <a:latin typeface="+mj-lt"/>
            </a:endParaRPr>
          </a:p>
        </p:txBody>
      </p:sp>
      <p:pic>
        <p:nvPicPr>
          <p:cNvPr id="13" name="Picture 14" descr="Imagem relacionada"/>
          <p:cNvPicPr>
            <a:picLocks noChangeAspect="1" noChangeArrowheads="1"/>
          </p:cNvPicPr>
          <p:nvPr/>
        </p:nvPicPr>
        <p:blipFill>
          <a:blip r:embed="rId6"/>
          <a:srcRect/>
          <a:stretch>
            <a:fillRect/>
          </a:stretch>
        </p:blipFill>
        <p:spPr bwMode="auto">
          <a:xfrm>
            <a:off x="47095" y="4292588"/>
            <a:ext cx="2527300" cy="189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3" descr="tela-apresentacao.jpg"/>
          <p:cNvPicPr>
            <a:picLocks noChangeAspect="1"/>
          </p:cNvPicPr>
          <p:nvPr/>
        </p:nvPicPr>
        <p:blipFill>
          <a:blip r:embed="rId2"/>
          <a:srcRect/>
          <a:stretch>
            <a:fillRect/>
          </a:stretch>
        </p:blipFill>
        <p:spPr bwMode="auto">
          <a:xfrm>
            <a:off x="0" y="0"/>
            <a:ext cx="9144000" cy="6892925"/>
          </a:xfrm>
          <a:prstGeom prst="rect">
            <a:avLst/>
          </a:prstGeom>
          <a:noFill/>
          <a:ln w="9525">
            <a:noFill/>
            <a:miter lim="800000"/>
            <a:headEnd/>
            <a:tailEnd/>
          </a:ln>
        </p:spPr>
      </p:pic>
      <p:sp>
        <p:nvSpPr>
          <p:cNvPr id="63491" name="TextBox 5"/>
          <p:cNvSpPr txBox="1">
            <a:spLocks noChangeArrowheads="1"/>
          </p:cNvSpPr>
          <p:nvPr/>
        </p:nvSpPr>
        <p:spPr bwMode="auto">
          <a:xfrm>
            <a:off x="9525" y="6235700"/>
            <a:ext cx="4287838" cy="646113"/>
          </a:xfrm>
          <a:prstGeom prst="rect">
            <a:avLst/>
          </a:prstGeom>
          <a:noFill/>
          <a:ln w="9525">
            <a:noFill/>
            <a:miter lim="800000"/>
            <a:headEnd/>
            <a:tailEnd/>
          </a:ln>
        </p:spPr>
        <p:txBody>
          <a:bodyPr wrap="none">
            <a:spAutoFit/>
          </a:bodyPr>
          <a:lstStyle/>
          <a:p>
            <a:pPr algn="ctr" eaLnBrk="1" hangingPunct="1"/>
            <a:r>
              <a:rPr lang="pt-BR" altLang="pt-BR" b="1">
                <a:solidFill>
                  <a:schemeClr val="bg1"/>
                </a:solidFill>
              </a:rPr>
              <a:t>MBA em Gestão de Pessoas</a:t>
            </a:r>
          </a:p>
          <a:p>
            <a:pPr algn="ctr" eaLnBrk="1" hangingPunct="1"/>
            <a:r>
              <a:rPr lang="pt-BR" altLang="pt-BR" b="1">
                <a:solidFill>
                  <a:schemeClr val="bg1"/>
                </a:solidFill>
              </a:rPr>
              <a:t>NPG0096 - GERENCIAMENTO DE PROJETOS</a:t>
            </a:r>
          </a:p>
        </p:txBody>
      </p:sp>
      <p:pic>
        <p:nvPicPr>
          <p:cNvPr id="63492" name="Picture 2" descr="PPT-01.png"/>
          <p:cNvPicPr>
            <a:picLocks noChangeAspect="1"/>
          </p:cNvPicPr>
          <p:nvPr/>
        </p:nvPicPr>
        <p:blipFill>
          <a:blip r:embed="rId3"/>
          <a:srcRect/>
          <a:stretch>
            <a:fillRect/>
          </a:stretch>
        </p:blipFill>
        <p:spPr bwMode="auto">
          <a:xfrm>
            <a:off x="0" y="-11113"/>
            <a:ext cx="9144000" cy="6904038"/>
          </a:xfrm>
          <a:prstGeom prst="rect">
            <a:avLst/>
          </a:prstGeom>
          <a:noFill/>
          <a:ln w="9525">
            <a:noFill/>
            <a:miter lim="800000"/>
            <a:headEnd/>
            <a:tailEnd/>
          </a:ln>
        </p:spPr>
      </p:pic>
      <p:sp>
        <p:nvSpPr>
          <p:cNvPr id="7" name="TextBox 6"/>
          <p:cNvSpPr txBox="1">
            <a:spLocks noChangeArrowheads="1"/>
          </p:cNvSpPr>
          <p:nvPr/>
        </p:nvSpPr>
        <p:spPr bwMode="auto">
          <a:xfrm>
            <a:off x="2355850" y="2149475"/>
            <a:ext cx="6757988" cy="1600200"/>
          </a:xfrm>
          <a:prstGeom prst="rect">
            <a:avLst/>
          </a:prstGeom>
          <a:noFill/>
          <a:ln>
            <a:noFill/>
          </a:ln>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defRPr/>
            </a:pPr>
            <a:r>
              <a:rPr lang="pt-BR" sz="4900" b="1" u="sng" spc="600" dirty="0" smtClean="0">
                <a:solidFill>
                  <a:schemeClr val="accent2">
                    <a:lumMod val="50000"/>
                  </a:schemeClr>
                </a:solidFill>
                <a:effectLst>
                  <a:outerShdw blurRad="38100" dist="38100" dir="2700000" algn="tl">
                    <a:srgbClr val="000000">
                      <a:alpha val="43137"/>
                    </a:srgbClr>
                  </a:outerShdw>
                </a:effectLst>
                <a:latin typeface="Chiller" pitchFamily="82" charset="0"/>
              </a:rPr>
              <a:t>OBRIGADO E</a:t>
            </a:r>
          </a:p>
          <a:p>
            <a:pPr algn="ctr" eaLnBrk="1" hangingPunct="1">
              <a:defRPr/>
            </a:pPr>
            <a:r>
              <a:rPr lang="pt-BR" sz="4900" b="1" u="sng" spc="600" dirty="0" smtClean="0">
                <a:solidFill>
                  <a:schemeClr val="accent2">
                    <a:lumMod val="50000"/>
                  </a:schemeClr>
                </a:solidFill>
                <a:effectLst>
                  <a:outerShdw blurRad="38100" dist="38100" dir="2700000" algn="tl">
                    <a:srgbClr val="000000">
                      <a:alpha val="43137"/>
                    </a:srgbClr>
                  </a:outerShdw>
                </a:effectLst>
                <a:latin typeface="Chiller" pitchFamily="82" charset="0"/>
              </a:rPr>
              <a:t>ATÉ A PRÓXIMA AULA!</a:t>
            </a:r>
            <a:endParaRPr lang="pt-BR" sz="4900" b="1" u="sng" spc="600" dirty="0">
              <a:solidFill>
                <a:schemeClr val="accent2">
                  <a:lumMod val="50000"/>
                </a:schemeClr>
              </a:solidFill>
              <a:effectLst>
                <a:outerShdw blurRad="38100" dist="38100" dir="2700000" algn="tl">
                  <a:srgbClr val="000000">
                    <a:alpha val="43137"/>
                  </a:srgbClr>
                </a:outerShdw>
              </a:effectLst>
              <a:latin typeface="Chiller" pitchFamily="82" charset="0"/>
            </a:endParaRPr>
          </a:p>
        </p:txBody>
      </p:sp>
      <p:sp>
        <p:nvSpPr>
          <p:cNvPr id="9" name="TextBox 5"/>
          <p:cNvSpPr txBox="1">
            <a:spLocks noChangeArrowheads="1"/>
          </p:cNvSpPr>
          <p:nvPr/>
        </p:nvSpPr>
        <p:spPr bwMode="auto">
          <a:xfrm>
            <a:off x="136525" y="4133850"/>
            <a:ext cx="8905875" cy="1662113"/>
          </a:xfrm>
          <a:prstGeom prst="rect">
            <a:avLst/>
          </a:prstGeom>
          <a:noFill/>
          <a:ln>
            <a:noFill/>
          </a:ln>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just" eaLnBrk="1" hangingPunct="1">
              <a:defRPr/>
            </a:pPr>
            <a:r>
              <a:rPr lang="pt-BR" sz="3400" b="1" i="1" spc="300" dirty="0" smtClean="0">
                <a:solidFill>
                  <a:srgbClr val="FFFF00"/>
                </a:solidFill>
                <a:effectLst>
                  <a:outerShdw blurRad="38100" dist="38100" dir="2700000" algn="tl">
                    <a:srgbClr val="000000">
                      <a:alpha val="43137"/>
                    </a:srgbClr>
                  </a:outerShdw>
                </a:effectLst>
              </a:rPr>
              <a:t>Lembrem-se</a:t>
            </a:r>
            <a:r>
              <a:rPr lang="pt-BR" sz="3400" b="1" i="1" dirty="0" smtClean="0">
                <a:solidFill>
                  <a:srgbClr val="FFFF00"/>
                </a:solidFill>
                <a:effectLst>
                  <a:outerShdw blurRad="38100" dist="38100" dir="2700000" algn="tl">
                    <a:srgbClr val="000000">
                      <a:alpha val="43137"/>
                    </a:srgbClr>
                  </a:outerShdw>
                </a:effectLst>
              </a:rPr>
              <a:t>: o sucesso não ocorre por acaso!</a:t>
            </a:r>
          </a:p>
          <a:p>
            <a:pPr algn="just" eaLnBrk="1" hangingPunct="1">
              <a:defRPr/>
            </a:pPr>
            <a:r>
              <a:rPr lang="pt-BR" sz="3400" b="1" i="1" dirty="0" smtClean="0">
                <a:solidFill>
                  <a:srgbClr val="FFFF00"/>
                </a:solidFill>
                <a:effectLst>
                  <a:outerShdw blurRad="38100" dist="38100" dir="2700000" algn="tl">
                    <a:srgbClr val="000000">
                      <a:alpha val="43137"/>
                    </a:srgbClr>
                  </a:outerShdw>
                </a:effectLst>
              </a:rPr>
              <a:t>Tenham sempre Força , Sabedoria e Beleza na condução de suas ações cotidianas.</a:t>
            </a:r>
            <a:endParaRPr lang="pt-BR" sz="3400" b="1" i="1" dirty="0">
              <a:solidFill>
                <a:srgbClr val="FFFF00"/>
              </a:solidFill>
              <a:effectLst>
                <a:outerShdw blurRad="38100" dist="38100" dir="2700000" algn="tl">
                  <a:srgbClr val="000000">
                    <a:alpha val="43137"/>
                  </a:srgbClr>
                </a:outerShdw>
              </a:effectLst>
            </a:endParaRPr>
          </a:p>
        </p:txBody>
      </p:sp>
      <p:sp>
        <p:nvSpPr>
          <p:cNvPr id="63495" name="TextBox 5"/>
          <p:cNvSpPr txBox="1">
            <a:spLocks noChangeArrowheads="1"/>
          </p:cNvSpPr>
          <p:nvPr/>
        </p:nvSpPr>
        <p:spPr bwMode="auto">
          <a:xfrm>
            <a:off x="-14288" y="6108700"/>
            <a:ext cx="7037388" cy="708025"/>
          </a:xfrm>
          <a:prstGeom prst="rect">
            <a:avLst/>
          </a:prstGeom>
          <a:noFill/>
          <a:ln w="9525">
            <a:noFill/>
            <a:miter lim="800000"/>
            <a:headEnd/>
            <a:tailEnd/>
          </a:ln>
        </p:spPr>
        <p:txBody>
          <a:bodyPr wrap="none">
            <a:spAutoFit/>
          </a:bodyPr>
          <a:lstStyle/>
          <a:p>
            <a:pPr eaLnBrk="1" hangingPunct="1"/>
            <a:r>
              <a:rPr lang="pt-BR" altLang="pt-BR" sz="4000" b="1" i="1">
                <a:solidFill>
                  <a:schemeClr val="bg1"/>
                </a:solidFill>
              </a:rPr>
              <a:t>Prof. Adm. Eco. Msc. Luiz Lobato</a:t>
            </a:r>
          </a:p>
        </p:txBody>
      </p:sp>
      <p:sp>
        <p:nvSpPr>
          <p:cNvPr id="13" name="TextBox 6"/>
          <p:cNvSpPr txBox="1">
            <a:spLocks noChangeArrowheads="1"/>
          </p:cNvSpPr>
          <p:nvPr/>
        </p:nvSpPr>
        <p:spPr bwMode="auto">
          <a:xfrm>
            <a:off x="2827867" y="1117598"/>
            <a:ext cx="6316133" cy="707886"/>
          </a:xfrm>
          <a:prstGeom prst="rect">
            <a:avLst/>
          </a:prstGeom>
          <a:noFill/>
          <a:ln w="9525">
            <a:noFill/>
            <a:miter lim="800000"/>
            <a:headEnd/>
            <a:tailEnd/>
          </a:ln>
        </p:spPr>
        <p:txBody>
          <a:bodyPr wrap="square">
            <a:spAutoFit/>
          </a:bodyPr>
          <a:lstStyle/>
          <a:p>
            <a:pPr algn="ctr" eaLnBrk="1" hangingPunct="1"/>
            <a:r>
              <a:rPr lang="pt-BR" altLang="pt-BR" sz="2000" b="1" dirty="0"/>
              <a:t>Disciplina:</a:t>
            </a:r>
          </a:p>
          <a:p>
            <a:pPr algn="ctr" eaLnBrk="1" hangingPunct="1"/>
            <a:r>
              <a:rPr lang="pt-BR" altLang="pt-BR" sz="2000" b="1" dirty="0"/>
              <a:t>NPG0020 ADMINISTRAÇÃO DE CONFLITOS E NEGOCIAÇÃO</a:t>
            </a:r>
          </a:p>
        </p:txBody>
      </p:sp>
      <p:sp>
        <p:nvSpPr>
          <p:cNvPr id="14" name="TextBox 5"/>
          <p:cNvSpPr txBox="1">
            <a:spLocks noChangeArrowheads="1"/>
          </p:cNvSpPr>
          <p:nvPr/>
        </p:nvSpPr>
        <p:spPr bwMode="auto">
          <a:xfrm>
            <a:off x="5533554" y="110067"/>
            <a:ext cx="3508846" cy="954107"/>
          </a:xfrm>
          <a:prstGeom prst="rect">
            <a:avLst/>
          </a:prstGeom>
          <a:noFill/>
          <a:ln>
            <a:noFill/>
          </a:ln>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defRPr/>
            </a:pPr>
            <a:r>
              <a:rPr lang="pt-BR" sz="2800" b="1" dirty="0" smtClean="0">
                <a:solidFill>
                  <a:srgbClr val="716D65"/>
                </a:solidFill>
                <a:effectLst>
                  <a:outerShdw blurRad="38100" dist="38100" dir="2700000" algn="tl">
                    <a:srgbClr val="000000">
                      <a:alpha val="43137"/>
                    </a:srgbClr>
                  </a:outerShdw>
                </a:effectLst>
              </a:rPr>
              <a:t>GESTÃO ESTRATÉGICA </a:t>
            </a:r>
          </a:p>
          <a:p>
            <a:pPr algn="ctr" eaLnBrk="1" hangingPunct="1">
              <a:defRPr/>
            </a:pPr>
            <a:r>
              <a:rPr lang="pt-BR" sz="2800" b="1" dirty="0" smtClean="0">
                <a:solidFill>
                  <a:srgbClr val="716D65"/>
                </a:solidFill>
                <a:effectLst>
                  <a:outerShdw blurRad="38100" dist="38100" dir="2700000" algn="tl">
                    <a:srgbClr val="000000">
                      <a:alpha val="43137"/>
                    </a:srgbClr>
                  </a:outerShdw>
                </a:effectLst>
              </a:rPr>
              <a:t>DE PESSOAS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tângulo 3"/>
          <p:cNvSpPr>
            <a:spLocks noChangeArrowheads="1"/>
          </p:cNvSpPr>
          <p:nvPr/>
        </p:nvSpPr>
        <p:spPr bwMode="auto">
          <a:xfrm>
            <a:off x="103188" y="1368425"/>
            <a:ext cx="9010650" cy="1816100"/>
          </a:xfrm>
          <a:prstGeom prst="rect">
            <a:avLst/>
          </a:prstGeom>
          <a:noFill/>
          <a:ln w="9525">
            <a:noFill/>
            <a:miter lim="800000"/>
            <a:headEnd/>
            <a:tailEnd/>
          </a:ln>
        </p:spPr>
        <p:txBody>
          <a:bodyPr>
            <a:spAutoFit/>
          </a:bodyPr>
          <a:lstStyle/>
          <a:p>
            <a:pPr eaLnBrk="1" hangingPunct="1">
              <a:defRPr/>
            </a:pPr>
            <a:r>
              <a:rPr lang="pt-BR" altLang="pt-BR" sz="2800" b="1" dirty="0">
                <a:solidFill>
                  <a:srgbClr val="EF792F"/>
                </a:solidFill>
                <a:effectLst>
                  <a:outerShdw blurRad="38100" dist="38100" dir="2700000" algn="tl">
                    <a:srgbClr val="000000">
                      <a:alpha val="43137"/>
                    </a:srgbClr>
                  </a:outerShdw>
                </a:effectLst>
                <a:cs typeface="Arial" charset="0"/>
              </a:rPr>
              <a:t>			</a:t>
            </a:r>
          </a:p>
          <a:p>
            <a:pPr eaLnBrk="1" hangingPunct="1">
              <a:defRPr/>
            </a:pPr>
            <a:r>
              <a:rPr lang="pt-BR" altLang="pt-BR" sz="2800" b="1" dirty="0">
                <a:solidFill>
                  <a:srgbClr val="EF792F"/>
                </a:solidFill>
                <a:effectLst>
                  <a:outerShdw blurRad="38100" dist="38100" dir="2700000" algn="tl">
                    <a:srgbClr val="000000">
                      <a:alpha val="43137"/>
                    </a:srgbClr>
                  </a:outerShdw>
                </a:effectLst>
                <a:cs typeface="Arial" charset="0"/>
              </a:rPr>
              <a:t>				EMENTA DA DISCIPLINA</a:t>
            </a:r>
          </a:p>
          <a:p>
            <a:pPr eaLnBrk="1" hangingPunct="1">
              <a:defRPr/>
            </a:pPr>
            <a:endParaRPr lang="pt-BR" altLang="pt-BR" sz="2800" b="1" dirty="0">
              <a:solidFill>
                <a:srgbClr val="EF792F"/>
              </a:solidFill>
              <a:effectLst>
                <a:outerShdw blurRad="38100" dist="38100" dir="2700000" algn="tl">
                  <a:srgbClr val="000000">
                    <a:alpha val="43137"/>
                  </a:srgbClr>
                </a:outerShdw>
              </a:effectLst>
              <a:cs typeface="Arial" charset="0"/>
            </a:endParaRPr>
          </a:p>
          <a:p>
            <a:pPr eaLnBrk="1" hangingPunct="1">
              <a:defRPr/>
            </a:pPr>
            <a:endParaRPr lang="pt-BR" altLang="pt-BR" sz="2800" b="1" dirty="0">
              <a:solidFill>
                <a:srgbClr val="EF792F"/>
              </a:solidFill>
              <a:effectLst>
                <a:outerShdw blurRad="38100" dist="38100" dir="2700000" algn="tl">
                  <a:srgbClr val="000000">
                    <a:alpha val="43137"/>
                  </a:srgbClr>
                </a:outerShdw>
              </a:effectLst>
              <a:cs typeface="Arial" charset="0"/>
            </a:endParaRPr>
          </a:p>
        </p:txBody>
      </p:sp>
      <p:sp>
        <p:nvSpPr>
          <p:cNvPr id="5" name="Retângulo 4"/>
          <p:cNvSpPr/>
          <p:nvPr/>
        </p:nvSpPr>
        <p:spPr>
          <a:xfrm>
            <a:off x="117475" y="6534150"/>
            <a:ext cx="4148138" cy="369888"/>
          </a:xfrm>
          <a:prstGeom prst="rect">
            <a:avLst/>
          </a:prstGeom>
        </p:spPr>
        <p:txBody>
          <a:bodyPr wrap="none">
            <a:spAutoFit/>
          </a:bodyPr>
          <a:lstStyle/>
          <a:p>
            <a:pPr eaLnBrk="1" hangingPunct="1">
              <a:defRPr/>
            </a:pPr>
            <a:r>
              <a:rPr lang="pt-BR" b="1" dirty="0">
                <a:solidFill>
                  <a:schemeClr val="bg1"/>
                </a:solidFill>
                <a:effectLst>
                  <a:outerShdw blurRad="38100" dist="38100" dir="2700000" algn="tl">
                    <a:srgbClr val="000000">
                      <a:alpha val="43137"/>
                    </a:srgbClr>
                  </a:outerShdw>
                </a:effectLst>
                <a:cs typeface="Arial" charset="0"/>
              </a:rPr>
              <a:t>Adm. Eco. Msc. Luiz Cláudio Brites Lobato</a:t>
            </a:r>
          </a:p>
        </p:txBody>
      </p:sp>
      <p:pic>
        <p:nvPicPr>
          <p:cNvPr id="20484" name="Picture 3"/>
          <p:cNvPicPr>
            <a:picLocks noChangeAspect="1" noChangeArrowheads="1"/>
          </p:cNvPicPr>
          <p:nvPr/>
        </p:nvPicPr>
        <p:blipFill>
          <a:blip r:embed="rId2"/>
          <a:srcRect/>
          <a:stretch>
            <a:fillRect/>
          </a:stretch>
        </p:blipFill>
        <p:spPr bwMode="auto">
          <a:xfrm>
            <a:off x="5861050" y="4178300"/>
            <a:ext cx="3190875" cy="2232025"/>
          </a:xfrm>
          <a:prstGeom prst="rect">
            <a:avLst/>
          </a:prstGeom>
          <a:noFill/>
          <a:ln w="9525">
            <a:noFill/>
            <a:miter lim="800000"/>
            <a:headEnd/>
            <a:tailEnd/>
          </a:ln>
        </p:spPr>
      </p:pic>
      <p:pic>
        <p:nvPicPr>
          <p:cNvPr id="20485" name="Picture 3" descr="https://mastia.files.wordpress.com/2015/06/referencias-biblioraficas.gif?w=620"/>
          <p:cNvPicPr>
            <a:picLocks noChangeAspect="1" noChangeArrowheads="1"/>
          </p:cNvPicPr>
          <p:nvPr/>
        </p:nvPicPr>
        <p:blipFill>
          <a:blip r:embed="rId3"/>
          <a:srcRect/>
          <a:stretch>
            <a:fillRect/>
          </a:stretch>
        </p:blipFill>
        <p:spPr bwMode="auto">
          <a:xfrm>
            <a:off x="117475" y="1490663"/>
            <a:ext cx="1547813" cy="1063625"/>
          </a:xfrm>
          <a:prstGeom prst="rect">
            <a:avLst/>
          </a:prstGeom>
          <a:noFill/>
          <a:ln w="9525">
            <a:noFill/>
            <a:miter lim="800000"/>
            <a:headEnd/>
            <a:tailEnd/>
          </a:ln>
        </p:spPr>
      </p:pic>
      <p:sp>
        <p:nvSpPr>
          <p:cNvPr id="7" name="Retângulo 12"/>
          <p:cNvSpPr>
            <a:spLocks noChangeArrowheads="1"/>
          </p:cNvSpPr>
          <p:nvPr/>
        </p:nvSpPr>
        <p:spPr bwMode="auto">
          <a:xfrm>
            <a:off x="60325" y="158750"/>
            <a:ext cx="6264275"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defRPr/>
            </a:pPr>
            <a:r>
              <a:rPr lang="pt-BR" b="1" dirty="0">
                <a:solidFill>
                  <a:schemeClr val="bg1"/>
                </a:solidFill>
                <a:effectLst>
                  <a:outerShdw blurRad="38100" dist="38100" dir="2700000" algn="tl">
                    <a:srgbClr val="000000">
                      <a:alpha val="43137"/>
                    </a:srgbClr>
                  </a:outerShdw>
                </a:effectLst>
                <a:latin typeface="+mj-lt"/>
              </a:rPr>
              <a:t>GESTÃO ESTRATÉGICA DE PESSOAS</a:t>
            </a:r>
          </a:p>
          <a:p>
            <a:pPr eaLnBrk="1" hangingPunct="1">
              <a:defRPr/>
            </a:pPr>
            <a:endParaRPr lang="pt-BR" altLang="pt-BR" sz="1200" b="1" dirty="0">
              <a:solidFill>
                <a:schemeClr val="bg1"/>
              </a:solidFill>
              <a:latin typeface="+mj-lt"/>
            </a:endParaRPr>
          </a:p>
          <a:p>
            <a:pPr eaLnBrk="1" hangingPunct="1">
              <a:defRPr/>
            </a:pPr>
            <a:r>
              <a:rPr lang="pt-BR" b="1" dirty="0">
                <a:solidFill>
                  <a:schemeClr val="bg1"/>
                </a:solidFill>
                <a:effectLst>
                  <a:outerShdw blurRad="38100" dist="38100" dir="2700000" algn="tl">
                    <a:srgbClr val="000000">
                      <a:alpha val="43137"/>
                    </a:srgbClr>
                  </a:outerShdw>
                </a:effectLst>
                <a:latin typeface="+mj-lt"/>
              </a:rPr>
              <a:t>NPG 0020 - ADMINISTRAÇÃO DE CONFLITOS E NEGOCIAÇÃO</a:t>
            </a:r>
            <a:endParaRPr lang="pt-BR" altLang="pt-BR" b="1" dirty="0">
              <a:solidFill>
                <a:schemeClr val="bg1"/>
              </a:solidFill>
              <a:effectLst>
                <a:outerShdw blurRad="38100" dist="38100" dir="2700000" algn="tl">
                  <a:srgbClr val="000000">
                    <a:alpha val="43137"/>
                  </a:srgbClr>
                </a:outerShdw>
              </a:effectLst>
              <a:latin typeface="+mj-lt"/>
            </a:endParaRPr>
          </a:p>
        </p:txBody>
      </p:sp>
      <p:sp>
        <p:nvSpPr>
          <p:cNvPr id="20487" name="Retângulo 1"/>
          <p:cNvSpPr>
            <a:spLocks noChangeArrowheads="1"/>
          </p:cNvSpPr>
          <p:nvPr/>
        </p:nvSpPr>
        <p:spPr bwMode="auto">
          <a:xfrm>
            <a:off x="450850" y="2663825"/>
            <a:ext cx="8461375" cy="3416300"/>
          </a:xfrm>
          <a:prstGeom prst="rect">
            <a:avLst/>
          </a:prstGeom>
          <a:noFill/>
          <a:ln w="9525">
            <a:noFill/>
            <a:miter lim="800000"/>
            <a:headEnd/>
            <a:tailEnd/>
          </a:ln>
        </p:spPr>
        <p:txBody>
          <a:bodyPr>
            <a:spAutoFit/>
          </a:bodyPr>
          <a:lstStyle/>
          <a:p>
            <a:pPr algn="just">
              <a:lnSpc>
                <a:spcPct val="150000"/>
              </a:lnSpc>
            </a:pPr>
            <a:r>
              <a:rPr lang="pt-BR" sz="2400"/>
              <a:t>Tipos de Conflitos; Conflitos interorganizacionais;</a:t>
            </a:r>
          </a:p>
          <a:p>
            <a:pPr algn="just">
              <a:lnSpc>
                <a:spcPct val="150000"/>
              </a:lnSpc>
            </a:pPr>
            <a:r>
              <a:rPr lang="pt-BR" sz="2400"/>
              <a:t>Técnicas de administração de conflitos;</a:t>
            </a:r>
          </a:p>
          <a:p>
            <a:pPr algn="just">
              <a:lnSpc>
                <a:spcPct val="150000"/>
              </a:lnSpc>
            </a:pPr>
            <a:r>
              <a:rPr lang="pt-BR" sz="2400"/>
              <a:t>Negociação entre Organizações;</a:t>
            </a:r>
          </a:p>
          <a:p>
            <a:pPr algn="just">
              <a:lnSpc>
                <a:spcPct val="150000"/>
              </a:lnSpc>
            </a:pPr>
            <a:r>
              <a:rPr lang="pt-BR" sz="2400"/>
              <a:t>Estratégias e objetivos;</a:t>
            </a:r>
          </a:p>
          <a:p>
            <a:pPr algn="just">
              <a:lnSpc>
                <a:spcPct val="150000"/>
              </a:lnSpc>
            </a:pPr>
            <a:r>
              <a:rPr lang="pt-BR" sz="2400"/>
              <a:t>Negociação em Reuniões de Negócios;</a:t>
            </a:r>
          </a:p>
          <a:p>
            <a:pPr algn="just">
              <a:lnSpc>
                <a:spcPct val="150000"/>
              </a:lnSpc>
            </a:pPr>
            <a:r>
              <a:rPr lang="pt-BR" sz="2400"/>
              <a:t>O Processo de Mediação.</a:t>
            </a:r>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17475" y="6534150"/>
            <a:ext cx="4148138" cy="369888"/>
          </a:xfrm>
          <a:prstGeom prst="rect">
            <a:avLst/>
          </a:prstGeom>
        </p:spPr>
        <p:txBody>
          <a:bodyPr wrap="none">
            <a:spAutoFit/>
          </a:bodyPr>
          <a:lstStyle/>
          <a:p>
            <a:pPr eaLnBrk="1" hangingPunct="1">
              <a:defRPr/>
            </a:pPr>
            <a:r>
              <a:rPr lang="pt-BR" b="1" dirty="0">
                <a:solidFill>
                  <a:schemeClr val="bg1"/>
                </a:solidFill>
                <a:effectLst>
                  <a:outerShdw blurRad="38100" dist="38100" dir="2700000" algn="tl">
                    <a:srgbClr val="000000">
                      <a:alpha val="43137"/>
                    </a:srgbClr>
                  </a:outerShdw>
                </a:effectLst>
                <a:cs typeface="Arial" charset="0"/>
              </a:rPr>
              <a:t>Adm. Eco. Msc. Luiz Cláudio Brites Lobato</a:t>
            </a:r>
          </a:p>
        </p:txBody>
      </p:sp>
      <p:pic>
        <p:nvPicPr>
          <p:cNvPr id="21507"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a:srcRect/>
          <a:stretch>
            <a:fillRect/>
          </a:stretch>
        </p:blipFill>
        <p:spPr bwMode="auto">
          <a:xfrm>
            <a:off x="117475" y="1466850"/>
            <a:ext cx="727075" cy="752475"/>
          </a:xfrm>
          <a:prstGeom prst="rect">
            <a:avLst/>
          </a:prstGeom>
          <a:noFill/>
          <a:ln w="9525">
            <a:noFill/>
            <a:miter lim="800000"/>
            <a:headEnd/>
            <a:tailEnd/>
          </a:ln>
        </p:spPr>
      </p:pic>
      <p:sp>
        <p:nvSpPr>
          <p:cNvPr id="7" name="Retângulo 3"/>
          <p:cNvSpPr>
            <a:spLocks noChangeArrowheads="1"/>
          </p:cNvSpPr>
          <p:nvPr/>
        </p:nvSpPr>
        <p:spPr bwMode="auto">
          <a:xfrm>
            <a:off x="984250" y="1579563"/>
            <a:ext cx="5675313" cy="461962"/>
          </a:xfrm>
          <a:prstGeom prst="rect">
            <a:avLst/>
          </a:prstGeom>
          <a:noFill/>
          <a:ln>
            <a:noFill/>
          </a:ln>
          <a:extLst/>
        </p:spPr>
        <p:txBody>
          <a:bodyPr>
            <a:spAutoFit/>
          </a:bodyPr>
          <a:lstStyle/>
          <a:p>
            <a:pPr eaLnBrk="1" hangingPunct="1">
              <a:defRPr/>
            </a:pPr>
            <a:r>
              <a:rPr lang="en-US" sz="2400" b="1" dirty="0">
                <a:solidFill>
                  <a:srgbClr val="EF792F"/>
                </a:solidFill>
                <a:effectLst>
                  <a:outerShdw blurRad="38100" dist="38100" dir="2700000" algn="tl">
                    <a:srgbClr val="000000">
                      <a:alpha val="43137"/>
                    </a:srgbClr>
                  </a:outerShdw>
                </a:effectLst>
                <a:cs typeface="Arial" charset="0"/>
              </a:rPr>
              <a:t>REFERÊNCIAS:</a:t>
            </a:r>
          </a:p>
        </p:txBody>
      </p:sp>
      <p:pic>
        <p:nvPicPr>
          <p:cNvPr id="21509" name="Picture 3" descr="https://mastia.files.wordpress.com/2015/06/referencias-biblioraficas.gif?w=620"/>
          <p:cNvPicPr>
            <a:picLocks noChangeAspect="1" noChangeArrowheads="1"/>
          </p:cNvPicPr>
          <p:nvPr/>
        </p:nvPicPr>
        <p:blipFill>
          <a:blip r:embed="rId3"/>
          <a:srcRect/>
          <a:stretch>
            <a:fillRect/>
          </a:stretch>
        </p:blipFill>
        <p:spPr bwMode="auto">
          <a:xfrm>
            <a:off x="7315200" y="1466850"/>
            <a:ext cx="1714500" cy="1177925"/>
          </a:xfrm>
          <a:prstGeom prst="rect">
            <a:avLst/>
          </a:prstGeom>
          <a:noFill/>
          <a:ln w="9525">
            <a:noFill/>
            <a:miter lim="800000"/>
            <a:headEnd/>
            <a:tailEnd/>
          </a:ln>
        </p:spPr>
      </p:pic>
      <p:sp>
        <p:nvSpPr>
          <p:cNvPr id="8" name="Retângulo 7"/>
          <p:cNvSpPr/>
          <p:nvPr/>
        </p:nvSpPr>
        <p:spPr>
          <a:xfrm>
            <a:off x="117475" y="2195513"/>
            <a:ext cx="9026525" cy="646112"/>
          </a:xfrm>
          <a:prstGeom prst="rect">
            <a:avLst/>
          </a:prstGeom>
        </p:spPr>
        <p:txBody>
          <a:bodyPr>
            <a:spAutoFit/>
          </a:bodyPr>
          <a:lstStyle/>
          <a:p>
            <a:pPr eaLnBrk="1" hangingPunct="1">
              <a:defRPr/>
            </a:pPr>
            <a:r>
              <a:rPr lang="pt-BR" u="sng" dirty="0">
                <a:effectLst>
                  <a:outerShdw blurRad="38100" dist="38100" dir="2700000" algn="tl">
                    <a:srgbClr val="000000">
                      <a:alpha val="43137"/>
                    </a:srgbClr>
                  </a:outerShdw>
                </a:effectLst>
              </a:rPr>
              <a:t>Bibliografia Básica</a:t>
            </a:r>
          </a:p>
          <a:p>
            <a:pPr eaLnBrk="1" hangingPunct="1">
              <a:defRPr/>
            </a:pPr>
            <a:endParaRPr lang="pt-BR" dirty="0"/>
          </a:p>
        </p:txBody>
      </p:sp>
      <p:sp>
        <p:nvSpPr>
          <p:cNvPr id="10" name="Retângulo 9"/>
          <p:cNvSpPr/>
          <p:nvPr/>
        </p:nvSpPr>
        <p:spPr>
          <a:xfrm>
            <a:off x="1620838" y="4443413"/>
            <a:ext cx="7443787" cy="646112"/>
          </a:xfrm>
          <a:prstGeom prst="rect">
            <a:avLst/>
          </a:prstGeom>
        </p:spPr>
        <p:txBody>
          <a:bodyPr>
            <a:spAutoFit/>
          </a:bodyPr>
          <a:lstStyle/>
          <a:p>
            <a:pPr eaLnBrk="1" hangingPunct="1">
              <a:defRPr/>
            </a:pPr>
            <a:r>
              <a:rPr lang="pt-BR" u="sng" dirty="0">
                <a:effectLst>
                  <a:outerShdw blurRad="38100" dist="38100" dir="2700000" algn="tl">
                    <a:srgbClr val="000000">
                      <a:alpha val="43137"/>
                    </a:srgbClr>
                  </a:outerShdw>
                </a:effectLst>
              </a:rPr>
              <a:t>Bibliografia Complementar</a:t>
            </a:r>
          </a:p>
          <a:p>
            <a:pPr eaLnBrk="1" hangingPunct="1">
              <a:defRPr/>
            </a:pPr>
            <a:endParaRPr lang="pt-BR" dirty="0"/>
          </a:p>
        </p:txBody>
      </p:sp>
      <p:pic>
        <p:nvPicPr>
          <p:cNvPr id="21512" name="Picture 3" descr="https://mastia.files.wordpress.com/2015/06/referencias-biblioraficas.gif?w=620"/>
          <p:cNvPicPr>
            <a:picLocks noChangeAspect="1" noChangeArrowheads="1"/>
          </p:cNvPicPr>
          <p:nvPr/>
        </p:nvPicPr>
        <p:blipFill>
          <a:blip r:embed="rId3"/>
          <a:srcRect/>
          <a:stretch>
            <a:fillRect/>
          </a:stretch>
        </p:blipFill>
        <p:spPr bwMode="auto">
          <a:xfrm>
            <a:off x="185738" y="5067300"/>
            <a:ext cx="1409700" cy="1073150"/>
          </a:xfrm>
          <a:prstGeom prst="rect">
            <a:avLst/>
          </a:prstGeom>
          <a:noFill/>
          <a:ln w="9525">
            <a:noFill/>
            <a:miter lim="800000"/>
            <a:headEnd/>
            <a:tailEnd/>
          </a:ln>
        </p:spPr>
      </p:pic>
      <p:sp>
        <p:nvSpPr>
          <p:cNvPr id="11" name="Retângulo 12"/>
          <p:cNvSpPr>
            <a:spLocks noChangeArrowheads="1"/>
          </p:cNvSpPr>
          <p:nvPr/>
        </p:nvSpPr>
        <p:spPr bwMode="auto">
          <a:xfrm>
            <a:off x="60325" y="158750"/>
            <a:ext cx="6264275"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defRPr/>
            </a:pPr>
            <a:r>
              <a:rPr lang="pt-BR" b="1" dirty="0">
                <a:solidFill>
                  <a:schemeClr val="bg1"/>
                </a:solidFill>
                <a:effectLst>
                  <a:outerShdw blurRad="38100" dist="38100" dir="2700000" algn="tl">
                    <a:srgbClr val="000000">
                      <a:alpha val="43137"/>
                    </a:srgbClr>
                  </a:outerShdw>
                </a:effectLst>
                <a:latin typeface="+mj-lt"/>
              </a:rPr>
              <a:t>GESTÃO ESTRATÉGICA DE PESSOAS</a:t>
            </a:r>
          </a:p>
          <a:p>
            <a:pPr eaLnBrk="1" hangingPunct="1">
              <a:defRPr/>
            </a:pPr>
            <a:endParaRPr lang="pt-BR" altLang="pt-BR" sz="1200" b="1" dirty="0">
              <a:solidFill>
                <a:schemeClr val="bg1"/>
              </a:solidFill>
              <a:latin typeface="+mj-lt"/>
            </a:endParaRPr>
          </a:p>
          <a:p>
            <a:pPr eaLnBrk="1" hangingPunct="1">
              <a:defRPr/>
            </a:pPr>
            <a:r>
              <a:rPr lang="pt-BR" b="1" dirty="0">
                <a:solidFill>
                  <a:schemeClr val="bg1"/>
                </a:solidFill>
                <a:effectLst>
                  <a:outerShdw blurRad="38100" dist="38100" dir="2700000" algn="tl">
                    <a:srgbClr val="000000">
                      <a:alpha val="43137"/>
                    </a:srgbClr>
                  </a:outerShdw>
                </a:effectLst>
                <a:latin typeface="+mj-lt"/>
              </a:rPr>
              <a:t>NPG 0020 - ADMINISTRAÇÃO DE CONFLITOS E NEGOCIAÇÃO</a:t>
            </a:r>
            <a:endParaRPr lang="pt-BR" altLang="pt-BR" b="1" dirty="0">
              <a:solidFill>
                <a:schemeClr val="bg1"/>
              </a:solidFill>
              <a:effectLst>
                <a:outerShdw blurRad="38100" dist="38100" dir="2700000" algn="tl">
                  <a:srgbClr val="000000">
                    <a:alpha val="43137"/>
                  </a:srgbClr>
                </a:outerShdw>
              </a:effectLst>
              <a:latin typeface="+mj-lt"/>
            </a:endParaRPr>
          </a:p>
        </p:txBody>
      </p:sp>
      <p:sp>
        <p:nvSpPr>
          <p:cNvPr id="21514" name="Retângulo 1"/>
          <p:cNvSpPr>
            <a:spLocks noChangeArrowheads="1"/>
          </p:cNvSpPr>
          <p:nvPr/>
        </p:nvSpPr>
        <p:spPr bwMode="auto">
          <a:xfrm>
            <a:off x="60325" y="2679700"/>
            <a:ext cx="9004300" cy="1754188"/>
          </a:xfrm>
          <a:prstGeom prst="rect">
            <a:avLst/>
          </a:prstGeom>
          <a:noFill/>
          <a:ln w="9525">
            <a:noFill/>
            <a:miter lim="800000"/>
            <a:headEnd/>
            <a:tailEnd/>
          </a:ln>
        </p:spPr>
        <p:txBody>
          <a:bodyPr>
            <a:spAutoFit/>
          </a:bodyPr>
          <a:lstStyle/>
          <a:p>
            <a:pPr algn="just"/>
            <a:r>
              <a:rPr lang="pt-BR"/>
              <a:t>BURBRIDGE, R. Marc.; COSTA, Sergio,F.; LIMA, José, G.H.; MOURÃO, Alessandra, N.S.F.;</a:t>
            </a:r>
          </a:p>
          <a:p>
            <a:pPr algn="just"/>
            <a:r>
              <a:rPr lang="pt-BR"/>
              <a:t>MANFREDI, Denise. Gestão de Negociação: como conseguir o que se quer sem ceder o que não se deve. São Paulo. Saraiva, 2007. </a:t>
            </a:r>
          </a:p>
          <a:p>
            <a:pPr algn="just"/>
            <a:r>
              <a:rPr lang="pt-BR"/>
              <a:t>BURBRIDGE, R.Marc. Gestão de Conflitos. São Paulo. Saraiva, 2012. FERREIRA, Gonzaga. </a:t>
            </a:r>
          </a:p>
          <a:p>
            <a:pPr algn="just"/>
            <a:r>
              <a:rPr lang="pt-BR"/>
              <a:t>LEWICKI, Roy L.; SAUNDERS, David M.; MINTON, John W. Fundamentos da Negociação. Porto Alegre: Bookman, 2002. </a:t>
            </a:r>
          </a:p>
        </p:txBody>
      </p:sp>
      <p:sp>
        <p:nvSpPr>
          <p:cNvPr id="21515" name="Retângulo 2"/>
          <p:cNvSpPr>
            <a:spLocks noChangeArrowheads="1"/>
          </p:cNvSpPr>
          <p:nvPr/>
        </p:nvSpPr>
        <p:spPr bwMode="auto">
          <a:xfrm>
            <a:off x="1752600" y="4864100"/>
            <a:ext cx="7277100" cy="1476375"/>
          </a:xfrm>
          <a:prstGeom prst="rect">
            <a:avLst/>
          </a:prstGeom>
          <a:noFill/>
          <a:ln w="9525">
            <a:noFill/>
            <a:miter lim="800000"/>
            <a:headEnd/>
            <a:tailEnd/>
          </a:ln>
        </p:spPr>
        <p:txBody>
          <a:bodyPr>
            <a:spAutoFit/>
          </a:bodyPr>
          <a:lstStyle/>
          <a:p>
            <a:pPr algn="just"/>
            <a:r>
              <a:rPr lang="pt-BR"/>
              <a:t>THOMPSON, Leigh L. O Negociador. 3.ed. São Paulo: Pearson Prentice Hall, 2009. </a:t>
            </a:r>
          </a:p>
          <a:p>
            <a:pPr algn="just"/>
            <a:r>
              <a:rPr lang="pt-BR"/>
              <a:t>URY, William. Supere o não: negociando com pessoas difíceis. 3.ed.. Rio de Janeiro: Best Seller, 2005. </a:t>
            </a:r>
          </a:p>
          <a:p>
            <a:pPr algn="just"/>
            <a:r>
              <a:rPr lang="pt-BR"/>
              <a:t>WANDERLEY, Augusto, J. Negociação Total. Editora Gente. São Paulo. 2012.</a:t>
            </a: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3"/>
          <p:cNvSpPr>
            <a:spLocks noChangeArrowheads="1"/>
          </p:cNvSpPr>
          <p:nvPr/>
        </p:nvSpPr>
        <p:spPr bwMode="auto">
          <a:xfrm>
            <a:off x="2324100" y="1504950"/>
            <a:ext cx="4411663" cy="522288"/>
          </a:xfrm>
          <a:prstGeom prst="rect">
            <a:avLst/>
          </a:prstGeom>
          <a:noFill/>
          <a:ln>
            <a:noFill/>
          </a:ln>
          <a:extLst/>
        </p:spPr>
        <p:txBody>
          <a:bodyPr>
            <a:spAutoFit/>
          </a:bodyPr>
          <a:lstStyle/>
          <a:p>
            <a:pPr eaLnBrk="1" hangingPunct="1">
              <a:buFont typeface="Wingdings" pitchFamily="2" charset="2"/>
              <a:buChar char="v"/>
              <a:defRPr/>
            </a:pPr>
            <a:r>
              <a:rPr lang="pt-BR" sz="2800" b="1" dirty="0">
                <a:solidFill>
                  <a:srgbClr val="EF792F"/>
                </a:solidFill>
                <a:effectLst>
                  <a:outerShdw blurRad="38100" dist="38100" dir="2700000" algn="tl">
                    <a:srgbClr val="000000">
                      <a:alpha val="43137"/>
                    </a:srgbClr>
                  </a:outerShdw>
                </a:effectLst>
                <a:cs typeface="Arial" charset="0"/>
              </a:rPr>
              <a:t>INFORMAÇÕES GERAIS</a:t>
            </a:r>
            <a:endParaRPr lang="pt-BR" sz="2800" b="1" dirty="0">
              <a:solidFill>
                <a:srgbClr val="4A452A"/>
              </a:solidFill>
              <a:effectLst>
                <a:outerShdw blurRad="38100" dist="38100" dir="2700000" algn="tl">
                  <a:srgbClr val="000000">
                    <a:alpha val="43137"/>
                  </a:srgbClr>
                </a:outerShdw>
              </a:effectLst>
              <a:cs typeface="Arial" charset="0"/>
            </a:endParaRPr>
          </a:p>
        </p:txBody>
      </p:sp>
      <p:sp>
        <p:nvSpPr>
          <p:cNvPr id="10" name="Retângulo 9"/>
          <p:cNvSpPr/>
          <p:nvPr/>
        </p:nvSpPr>
        <p:spPr>
          <a:xfrm>
            <a:off x="2154760" y="2737372"/>
            <a:ext cx="2544233" cy="1569660"/>
          </a:xfrm>
          <a:prstGeom prst="rect">
            <a:avLst/>
          </a:prstGeom>
        </p:spPr>
        <p:txBody>
          <a:bodyPr wrap="square">
            <a:spAutoFit/>
          </a:bodyPr>
          <a:lstStyle/>
          <a:p>
            <a:pPr eaLnBrk="1" hangingPunct="1">
              <a:defRPr/>
            </a:pPr>
            <a:r>
              <a:rPr lang="pt-BR" sz="2400" b="1" dirty="0">
                <a:solidFill>
                  <a:schemeClr val="tx2"/>
                </a:solidFill>
                <a:effectLst>
                  <a:outerShdw blurRad="38100" dist="38100" dir="2700000" algn="tl">
                    <a:srgbClr val="000000">
                      <a:alpha val="43137"/>
                    </a:srgbClr>
                  </a:outerShdw>
                </a:effectLst>
                <a:cs typeface="Arial" charset="0"/>
              </a:rPr>
              <a:t>Datas:</a:t>
            </a:r>
          </a:p>
          <a:p>
            <a:pPr marL="742950" lvl="1" indent="-285750" eaLnBrk="1" hangingPunct="1">
              <a:lnSpc>
                <a:spcPct val="150000"/>
              </a:lnSpc>
              <a:buFont typeface="Wingdings" pitchFamily="2" charset="2"/>
              <a:buChar char="q"/>
              <a:defRPr/>
            </a:pPr>
            <a:r>
              <a:rPr lang="pt-BR" sz="2400" b="1" dirty="0">
                <a:solidFill>
                  <a:srgbClr val="716D65"/>
                </a:solidFill>
                <a:cs typeface="Arial" charset="0"/>
              </a:rPr>
              <a:t> </a:t>
            </a:r>
            <a:r>
              <a:rPr lang="pt-BR" sz="2400" b="1" dirty="0" smtClean="0">
                <a:solidFill>
                  <a:srgbClr val="716D65"/>
                </a:solidFill>
                <a:cs typeface="Arial" charset="0"/>
              </a:rPr>
              <a:t>28/10/2017</a:t>
            </a:r>
            <a:endParaRPr lang="pt-BR" sz="2400" b="1" dirty="0">
              <a:solidFill>
                <a:srgbClr val="716D65"/>
              </a:solidFill>
              <a:cs typeface="Arial" charset="0"/>
            </a:endParaRPr>
          </a:p>
          <a:p>
            <a:pPr marL="742950" lvl="1" indent="-285750" eaLnBrk="1" hangingPunct="1">
              <a:lnSpc>
                <a:spcPct val="150000"/>
              </a:lnSpc>
              <a:buFont typeface="Wingdings" pitchFamily="2" charset="2"/>
              <a:buChar char="q"/>
              <a:defRPr/>
            </a:pPr>
            <a:r>
              <a:rPr lang="pt-BR" sz="2400" b="1" dirty="0">
                <a:solidFill>
                  <a:srgbClr val="716D65"/>
                </a:solidFill>
                <a:cs typeface="Arial" charset="0"/>
              </a:rPr>
              <a:t> </a:t>
            </a:r>
            <a:r>
              <a:rPr lang="pt-BR" sz="2400" b="1" dirty="0" smtClean="0">
                <a:solidFill>
                  <a:srgbClr val="716D65"/>
                </a:solidFill>
                <a:cs typeface="Arial" charset="0"/>
              </a:rPr>
              <a:t>11/11/2017</a:t>
            </a:r>
          </a:p>
        </p:txBody>
      </p:sp>
      <p:sp>
        <p:nvSpPr>
          <p:cNvPr id="11" name="Retângulo 8"/>
          <p:cNvSpPr>
            <a:spLocks noChangeArrowheads="1"/>
          </p:cNvSpPr>
          <p:nvPr/>
        </p:nvSpPr>
        <p:spPr bwMode="auto">
          <a:xfrm>
            <a:off x="114816" y="4357274"/>
            <a:ext cx="2272782" cy="1384995"/>
          </a:xfrm>
          <a:prstGeom prst="rect">
            <a:avLst/>
          </a:prstGeom>
          <a:noFill/>
          <a:ln>
            <a:noFill/>
          </a:ln>
          <a:extLst/>
        </p:spPr>
        <p:txBody>
          <a:bodyPr wrap="square">
            <a:spAutoFit/>
          </a:bodyPr>
          <a:lstStyle/>
          <a:p>
            <a:pPr eaLnBrk="1" hangingPunct="1">
              <a:defRPr/>
            </a:pPr>
            <a:r>
              <a:rPr lang="pt-BR" sz="2400" b="1" dirty="0">
                <a:solidFill>
                  <a:srgbClr val="EF792F"/>
                </a:solidFill>
                <a:effectLst>
                  <a:outerShdw blurRad="38100" dist="38100" dir="2700000" algn="tl">
                    <a:srgbClr val="000000">
                      <a:alpha val="43137"/>
                    </a:srgbClr>
                  </a:outerShdw>
                </a:effectLst>
                <a:cs typeface="Arial" charset="0"/>
              </a:rPr>
              <a:t>Aulas 01 e 02:</a:t>
            </a:r>
          </a:p>
          <a:p>
            <a:pPr eaLnBrk="1" hangingPunct="1">
              <a:defRPr/>
            </a:pPr>
            <a:r>
              <a:rPr lang="pt-BR" sz="2000" b="1" dirty="0">
                <a:solidFill>
                  <a:srgbClr val="716D65"/>
                </a:solidFill>
                <a:cs typeface="Arial" charset="0"/>
              </a:rPr>
              <a:t>Dia </a:t>
            </a:r>
            <a:r>
              <a:rPr lang="pt-BR" sz="2000" b="1" dirty="0" smtClean="0">
                <a:solidFill>
                  <a:srgbClr val="716D65"/>
                </a:solidFill>
                <a:cs typeface="Arial" charset="0"/>
              </a:rPr>
              <a:t>28 </a:t>
            </a:r>
            <a:r>
              <a:rPr lang="pt-BR" sz="2000" b="1" dirty="0">
                <a:solidFill>
                  <a:srgbClr val="716D65"/>
                </a:solidFill>
                <a:cs typeface="Arial" charset="0"/>
              </a:rPr>
              <a:t>de </a:t>
            </a:r>
            <a:r>
              <a:rPr lang="pt-BR" sz="2000" b="1" dirty="0" smtClean="0">
                <a:solidFill>
                  <a:srgbClr val="716D65"/>
                </a:solidFill>
                <a:cs typeface="Arial" charset="0"/>
              </a:rPr>
              <a:t>Outubro.</a:t>
            </a:r>
            <a:endParaRPr lang="pt-BR" sz="2000" b="1" dirty="0">
              <a:solidFill>
                <a:srgbClr val="716D65"/>
              </a:solidFill>
              <a:cs typeface="Arial" charset="0"/>
            </a:endParaRPr>
          </a:p>
          <a:p>
            <a:pPr eaLnBrk="1" hangingPunct="1">
              <a:defRPr/>
            </a:pPr>
            <a:r>
              <a:rPr lang="pt-BR" sz="2000" b="1" dirty="0">
                <a:solidFill>
                  <a:srgbClr val="716D65"/>
                </a:solidFill>
                <a:cs typeface="Arial" charset="0"/>
              </a:rPr>
              <a:t>Início: 09:00</a:t>
            </a:r>
          </a:p>
          <a:p>
            <a:pPr eaLnBrk="1" hangingPunct="1">
              <a:defRPr/>
            </a:pPr>
            <a:r>
              <a:rPr lang="pt-BR" sz="2000" b="1" dirty="0">
                <a:solidFill>
                  <a:srgbClr val="716D65"/>
                </a:solidFill>
                <a:cs typeface="Arial" charset="0"/>
              </a:rPr>
              <a:t> Término: 16:00</a:t>
            </a:r>
            <a:endParaRPr lang="pt-BR" sz="2000" b="1" dirty="0">
              <a:solidFill>
                <a:srgbClr val="FF0000"/>
              </a:solidFill>
              <a:cs typeface="Arial" charset="0"/>
            </a:endParaRPr>
          </a:p>
        </p:txBody>
      </p:sp>
      <p:pic>
        <p:nvPicPr>
          <p:cNvPr id="22533" name="Picture 4"/>
          <p:cNvPicPr>
            <a:picLocks noChangeAspect="1" noChangeArrowheads="1"/>
          </p:cNvPicPr>
          <p:nvPr/>
        </p:nvPicPr>
        <p:blipFill>
          <a:blip r:embed="rId2"/>
          <a:srcRect t="8472" r="14125" b="4601"/>
          <a:stretch>
            <a:fillRect/>
          </a:stretch>
        </p:blipFill>
        <p:spPr bwMode="auto">
          <a:xfrm>
            <a:off x="-20638" y="1406525"/>
            <a:ext cx="2217738" cy="1381649"/>
          </a:xfrm>
          <a:prstGeom prst="rect">
            <a:avLst/>
          </a:prstGeom>
          <a:noFill/>
          <a:ln w="9525">
            <a:noFill/>
            <a:miter lim="800000"/>
            <a:headEnd/>
            <a:tailEnd/>
          </a:ln>
          <a:effectLst>
            <a:outerShdw dist="139700" dir="2700000" algn="tl" rotWithShape="0">
              <a:srgbClr val="333333">
                <a:alpha val="64998"/>
              </a:srgbClr>
            </a:outerShdw>
          </a:effectLst>
        </p:spPr>
      </p:pic>
      <p:sp>
        <p:nvSpPr>
          <p:cNvPr id="16" name="Retângulo 3"/>
          <p:cNvSpPr>
            <a:spLocks noChangeArrowheads="1"/>
          </p:cNvSpPr>
          <p:nvPr/>
        </p:nvSpPr>
        <p:spPr bwMode="auto">
          <a:xfrm>
            <a:off x="2601119" y="2027238"/>
            <a:ext cx="3328988" cy="584200"/>
          </a:xfrm>
          <a:prstGeom prst="rect">
            <a:avLst/>
          </a:prstGeom>
          <a:noFill/>
          <a:ln>
            <a:noFill/>
          </a:ln>
          <a:extLst/>
        </p:spPr>
        <p:txBody>
          <a:bodyPr>
            <a:spAutoFit/>
          </a:bodyPr>
          <a:lstStyle/>
          <a:p>
            <a:pPr eaLnBrk="1" hangingPunct="1">
              <a:defRPr/>
            </a:pPr>
            <a:r>
              <a:rPr lang="pt-BR" sz="3200" b="1" dirty="0">
                <a:solidFill>
                  <a:schemeClr val="accent2">
                    <a:lumMod val="75000"/>
                  </a:schemeClr>
                </a:solidFill>
                <a:effectLst>
                  <a:outerShdw blurRad="38100" dist="38100" dir="2700000" algn="tl">
                    <a:srgbClr val="000000">
                      <a:alpha val="43137"/>
                    </a:srgbClr>
                  </a:outerShdw>
                </a:effectLst>
                <a:cs typeface="Arial" charset="0"/>
              </a:rPr>
              <a:t>CRONOGRAMA:</a:t>
            </a:r>
          </a:p>
        </p:txBody>
      </p:sp>
      <p:pic>
        <p:nvPicPr>
          <p:cNvPr id="18" name="Picture 2"/>
          <p:cNvPicPr>
            <a:picLocks noChangeAspect="1" noChangeArrowheads="1"/>
          </p:cNvPicPr>
          <p:nvPr/>
        </p:nvPicPr>
        <p:blipFill>
          <a:blip r:embed="rId3">
            <a:duotone>
              <a:prstClr val="black"/>
              <a:schemeClr val="accent1">
                <a:tint val="45000"/>
                <a:satMod val="400000"/>
              </a:schemeClr>
            </a:duotone>
          </a:blip>
          <a:srcRect/>
          <a:stretch>
            <a:fillRect/>
          </a:stretch>
        </p:blipFill>
        <p:spPr bwMode="auto">
          <a:xfrm>
            <a:off x="413939" y="3110445"/>
            <a:ext cx="1374893" cy="1136194"/>
          </a:xfrm>
          <a:prstGeom prst="rect">
            <a:avLst/>
          </a:prstGeom>
          <a:noFill/>
          <a:ln w="9525">
            <a:noFill/>
            <a:miter lim="800000"/>
            <a:headEnd/>
            <a:tailEnd/>
          </a:ln>
        </p:spPr>
      </p:pic>
      <p:pic>
        <p:nvPicPr>
          <p:cNvPr id="22536" name="Picture 3"/>
          <p:cNvPicPr>
            <a:picLocks noChangeAspect="1" noChangeArrowheads="1"/>
          </p:cNvPicPr>
          <p:nvPr/>
        </p:nvPicPr>
        <p:blipFill>
          <a:blip r:embed="rId4"/>
          <a:srcRect/>
          <a:stretch>
            <a:fillRect/>
          </a:stretch>
        </p:blipFill>
        <p:spPr bwMode="auto">
          <a:xfrm>
            <a:off x="6485467" y="1516064"/>
            <a:ext cx="2561696" cy="1705016"/>
          </a:xfrm>
          <a:prstGeom prst="rect">
            <a:avLst/>
          </a:prstGeom>
          <a:noFill/>
          <a:ln w="9525">
            <a:noFill/>
            <a:miter lim="800000"/>
            <a:headEnd/>
            <a:tailEnd/>
          </a:ln>
        </p:spPr>
      </p:pic>
      <p:sp>
        <p:nvSpPr>
          <p:cNvPr id="21" name="Retângulo 20"/>
          <p:cNvSpPr/>
          <p:nvPr/>
        </p:nvSpPr>
        <p:spPr>
          <a:xfrm>
            <a:off x="117475" y="6534150"/>
            <a:ext cx="4148138" cy="369888"/>
          </a:xfrm>
          <a:prstGeom prst="rect">
            <a:avLst/>
          </a:prstGeom>
        </p:spPr>
        <p:txBody>
          <a:bodyPr wrap="none">
            <a:spAutoFit/>
          </a:bodyPr>
          <a:lstStyle/>
          <a:p>
            <a:pPr eaLnBrk="1" hangingPunct="1">
              <a:defRPr/>
            </a:pPr>
            <a:r>
              <a:rPr lang="pt-BR" b="1" dirty="0">
                <a:solidFill>
                  <a:schemeClr val="bg1"/>
                </a:solidFill>
                <a:effectLst>
                  <a:outerShdw blurRad="38100" dist="38100" dir="2700000" algn="tl">
                    <a:srgbClr val="000000">
                      <a:alpha val="43137"/>
                    </a:srgbClr>
                  </a:outerShdw>
                </a:effectLst>
                <a:cs typeface="Arial" charset="0"/>
              </a:rPr>
              <a:t>Adm. Eco. Msc. Luiz Cláudio Brites Lobato</a:t>
            </a:r>
          </a:p>
        </p:txBody>
      </p:sp>
      <p:sp>
        <p:nvSpPr>
          <p:cNvPr id="23" name="Retângulo 8"/>
          <p:cNvSpPr>
            <a:spLocks noChangeArrowheads="1"/>
          </p:cNvSpPr>
          <p:nvPr/>
        </p:nvSpPr>
        <p:spPr bwMode="auto">
          <a:xfrm>
            <a:off x="2154760" y="5028673"/>
            <a:ext cx="2441575" cy="1384995"/>
          </a:xfrm>
          <a:prstGeom prst="rect">
            <a:avLst/>
          </a:prstGeom>
          <a:noFill/>
          <a:ln>
            <a:noFill/>
          </a:ln>
          <a:extLst/>
        </p:spPr>
        <p:txBody>
          <a:bodyPr wrap="square">
            <a:spAutoFit/>
          </a:bodyPr>
          <a:lstStyle/>
          <a:p>
            <a:pPr eaLnBrk="1" hangingPunct="1">
              <a:defRPr/>
            </a:pPr>
            <a:r>
              <a:rPr lang="pt-BR" sz="2400" b="1" dirty="0">
                <a:solidFill>
                  <a:srgbClr val="EF792F"/>
                </a:solidFill>
                <a:effectLst>
                  <a:outerShdw blurRad="38100" dist="38100" dir="2700000" algn="tl">
                    <a:srgbClr val="000000">
                      <a:alpha val="43137"/>
                    </a:srgbClr>
                  </a:outerShdw>
                </a:effectLst>
                <a:cs typeface="Arial" charset="0"/>
              </a:rPr>
              <a:t>Aulas 03 e 04:</a:t>
            </a:r>
          </a:p>
          <a:p>
            <a:pPr eaLnBrk="1" hangingPunct="1">
              <a:defRPr/>
            </a:pPr>
            <a:r>
              <a:rPr lang="pt-BR" sz="2000" b="1" dirty="0">
                <a:solidFill>
                  <a:srgbClr val="716D65"/>
                </a:solidFill>
                <a:cs typeface="Arial" charset="0"/>
              </a:rPr>
              <a:t>Dia </a:t>
            </a:r>
            <a:r>
              <a:rPr lang="pt-BR" sz="2000" b="1" dirty="0" smtClean="0">
                <a:solidFill>
                  <a:srgbClr val="716D65"/>
                </a:solidFill>
                <a:cs typeface="Arial" charset="0"/>
              </a:rPr>
              <a:t>11 </a:t>
            </a:r>
            <a:r>
              <a:rPr lang="pt-BR" sz="2000" b="1" dirty="0">
                <a:solidFill>
                  <a:srgbClr val="716D65"/>
                </a:solidFill>
                <a:cs typeface="Arial" charset="0"/>
              </a:rPr>
              <a:t>de </a:t>
            </a:r>
            <a:r>
              <a:rPr lang="pt-BR" sz="2000" b="1" dirty="0" smtClean="0">
                <a:solidFill>
                  <a:srgbClr val="716D65"/>
                </a:solidFill>
                <a:cs typeface="Arial" charset="0"/>
              </a:rPr>
              <a:t>Novembro.</a:t>
            </a:r>
            <a:endParaRPr lang="pt-BR" sz="2000" b="1" dirty="0">
              <a:solidFill>
                <a:srgbClr val="716D65"/>
              </a:solidFill>
              <a:cs typeface="Arial" charset="0"/>
            </a:endParaRPr>
          </a:p>
          <a:p>
            <a:pPr eaLnBrk="1" hangingPunct="1">
              <a:defRPr/>
            </a:pPr>
            <a:r>
              <a:rPr lang="pt-BR" sz="2000" b="1" dirty="0">
                <a:solidFill>
                  <a:srgbClr val="716D65"/>
                </a:solidFill>
                <a:cs typeface="Arial" charset="0"/>
              </a:rPr>
              <a:t>Início: 09:00</a:t>
            </a:r>
          </a:p>
          <a:p>
            <a:pPr eaLnBrk="1" hangingPunct="1">
              <a:defRPr/>
            </a:pPr>
            <a:r>
              <a:rPr lang="pt-BR" sz="2000" b="1" dirty="0">
                <a:solidFill>
                  <a:srgbClr val="716D65"/>
                </a:solidFill>
                <a:cs typeface="Arial" charset="0"/>
              </a:rPr>
              <a:t> Término: 16:00</a:t>
            </a:r>
            <a:endParaRPr lang="pt-BR" sz="2000" b="1" dirty="0">
              <a:solidFill>
                <a:srgbClr val="FF0000"/>
              </a:solidFill>
              <a:cs typeface="Arial" charset="0"/>
            </a:endParaRPr>
          </a:p>
        </p:txBody>
      </p:sp>
      <p:sp>
        <p:nvSpPr>
          <p:cNvPr id="12" name="Retângulo 12"/>
          <p:cNvSpPr>
            <a:spLocks noChangeArrowheads="1"/>
          </p:cNvSpPr>
          <p:nvPr/>
        </p:nvSpPr>
        <p:spPr bwMode="auto">
          <a:xfrm>
            <a:off x="60325" y="158750"/>
            <a:ext cx="6264275"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defRPr/>
            </a:pPr>
            <a:r>
              <a:rPr lang="pt-BR" b="1" dirty="0">
                <a:solidFill>
                  <a:schemeClr val="bg1"/>
                </a:solidFill>
                <a:effectLst>
                  <a:outerShdw blurRad="38100" dist="38100" dir="2700000" algn="tl">
                    <a:srgbClr val="000000">
                      <a:alpha val="43137"/>
                    </a:srgbClr>
                  </a:outerShdw>
                </a:effectLst>
                <a:latin typeface="+mj-lt"/>
              </a:rPr>
              <a:t>GESTÃO ESTRATÉGICA DE PESSOAS</a:t>
            </a:r>
          </a:p>
          <a:p>
            <a:pPr eaLnBrk="1" hangingPunct="1">
              <a:defRPr/>
            </a:pPr>
            <a:endParaRPr lang="pt-BR" altLang="pt-BR" sz="1200" b="1" dirty="0">
              <a:solidFill>
                <a:schemeClr val="bg1"/>
              </a:solidFill>
              <a:latin typeface="+mj-lt"/>
            </a:endParaRPr>
          </a:p>
          <a:p>
            <a:pPr eaLnBrk="1" hangingPunct="1">
              <a:defRPr/>
            </a:pPr>
            <a:r>
              <a:rPr lang="pt-BR" b="1" dirty="0">
                <a:solidFill>
                  <a:schemeClr val="bg1"/>
                </a:solidFill>
                <a:effectLst>
                  <a:outerShdw blurRad="38100" dist="38100" dir="2700000" algn="tl">
                    <a:srgbClr val="000000">
                      <a:alpha val="43137"/>
                    </a:srgbClr>
                  </a:outerShdw>
                </a:effectLst>
                <a:latin typeface="+mj-lt"/>
              </a:rPr>
              <a:t>NPG 0020 - ADMINISTRAÇÃO DE CONFLITOS E NEGOCIAÇÃO</a:t>
            </a:r>
            <a:endParaRPr lang="pt-BR" altLang="pt-BR" b="1" dirty="0">
              <a:solidFill>
                <a:schemeClr val="bg1"/>
              </a:solidFill>
              <a:effectLst>
                <a:outerShdw blurRad="38100" dist="38100" dir="2700000" algn="tl">
                  <a:srgbClr val="000000">
                    <a:alpha val="43137"/>
                  </a:srgbClr>
                </a:outerShdw>
              </a:effectLst>
              <a:latin typeface="+mj-lt"/>
            </a:endParaRPr>
          </a:p>
        </p:txBody>
      </p:sp>
      <p:sp>
        <p:nvSpPr>
          <p:cNvPr id="13" name="Retângulo 12"/>
          <p:cNvSpPr/>
          <p:nvPr/>
        </p:nvSpPr>
        <p:spPr>
          <a:xfrm>
            <a:off x="4238096" y="3110445"/>
            <a:ext cx="2497667" cy="1200329"/>
          </a:xfrm>
          <a:prstGeom prst="rect">
            <a:avLst/>
          </a:prstGeom>
        </p:spPr>
        <p:txBody>
          <a:bodyPr wrap="square">
            <a:spAutoFit/>
          </a:bodyPr>
          <a:lstStyle/>
          <a:p>
            <a:pPr marL="742950" lvl="1" indent="-285750" eaLnBrk="1" hangingPunct="1">
              <a:lnSpc>
                <a:spcPct val="150000"/>
              </a:lnSpc>
              <a:buFont typeface="Wingdings" pitchFamily="2" charset="2"/>
              <a:buChar char="q"/>
              <a:defRPr/>
            </a:pPr>
            <a:r>
              <a:rPr lang="pt-BR" sz="2400" b="1" dirty="0" smtClean="0">
                <a:solidFill>
                  <a:srgbClr val="716D65"/>
                </a:solidFill>
                <a:cs typeface="Arial" charset="0"/>
              </a:rPr>
              <a:t> 25/11/2017</a:t>
            </a:r>
          </a:p>
          <a:p>
            <a:pPr marL="742950" lvl="1" indent="-285750" eaLnBrk="1" hangingPunct="1">
              <a:lnSpc>
                <a:spcPct val="150000"/>
              </a:lnSpc>
              <a:buFont typeface="Wingdings" pitchFamily="2" charset="2"/>
              <a:buChar char="q"/>
              <a:defRPr/>
            </a:pPr>
            <a:r>
              <a:rPr lang="pt-BR" sz="2400" b="1" dirty="0" smtClean="0">
                <a:solidFill>
                  <a:srgbClr val="716D65"/>
                </a:solidFill>
                <a:cs typeface="Arial" charset="0"/>
              </a:rPr>
              <a:t> 09/12/2017</a:t>
            </a:r>
            <a:endParaRPr lang="pt-BR" sz="2400" b="1" dirty="0">
              <a:solidFill>
                <a:srgbClr val="716D65"/>
              </a:solidFill>
              <a:cs typeface="Arial" charset="0"/>
            </a:endParaRPr>
          </a:p>
        </p:txBody>
      </p:sp>
      <p:sp>
        <p:nvSpPr>
          <p:cNvPr id="14" name="Retângulo 8"/>
          <p:cNvSpPr>
            <a:spLocks noChangeArrowheads="1"/>
          </p:cNvSpPr>
          <p:nvPr/>
        </p:nvSpPr>
        <p:spPr bwMode="auto">
          <a:xfrm>
            <a:off x="4500015" y="4310774"/>
            <a:ext cx="2552700" cy="1384995"/>
          </a:xfrm>
          <a:prstGeom prst="rect">
            <a:avLst/>
          </a:prstGeom>
          <a:noFill/>
          <a:ln>
            <a:noFill/>
          </a:ln>
          <a:extLst/>
        </p:spPr>
        <p:txBody>
          <a:bodyPr wrap="square">
            <a:spAutoFit/>
          </a:bodyPr>
          <a:lstStyle/>
          <a:p>
            <a:pPr eaLnBrk="1" hangingPunct="1">
              <a:defRPr/>
            </a:pPr>
            <a:r>
              <a:rPr lang="pt-BR" sz="2400" b="1" dirty="0">
                <a:solidFill>
                  <a:srgbClr val="EF792F"/>
                </a:solidFill>
                <a:effectLst>
                  <a:outerShdw blurRad="38100" dist="38100" dir="2700000" algn="tl">
                    <a:srgbClr val="000000">
                      <a:alpha val="43137"/>
                    </a:srgbClr>
                  </a:outerShdw>
                </a:effectLst>
                <a:cs typeface="Arial" charset="0"/>
              </a:rPr>
              <a:t>Aulas </a:t>
            </a:r>
            <a:r>
              <a:rPr lang="pt-BR" sz="2400" b="1" dirty="0" smtClean="0">
                <a:solidFill>
                  <a:srgbClr val="EF792F"/>
                </a:solidFill>
                <a:effectLst>
                  <a:outerShdw blurRad="38100" dist="38100" dir="2700000" algn="tl">
                    <a:srgbClr val="000000">
                      <a:alpha val="43137"/>
                    </a:srgbClr>
                  </a:outerShdw>
                </a:effectLst>
                <a:cs typeface="Arial" charset="0"/>
              </a:rPr>
              <a:t>05 </a:t>
            </a:r>
            <a:r>
              <a:rPr lang="pt-BR" sz="2400" b="1" dirty="0">
                <a:solidFill>
                  <a:srgbClr val="EF792F"/>
                </a:solidFill>
                <a:effectLst>
                  <a:outerShdw blurRad="38100" dist="38100" dir="2700000" algn="tl">
                    <a:srgbClr val="000000">
                      <a:alpha val="43137"/>
                    </a:srgbClr>
                  </a:outerShdw>
                </a:effectLst>
                <a:cs typeface="Arial" charset="0"/>
              </a:rPr>
              <a:t>e </a:t>
            </a:r>
            <a:r>
              <a:rPr lang="pt-BR" sz="2400" b="1" dirty="0" smtClean="0">
                <a:solidFill>
                  <a:srgbClr val="EF792F"/>
                </a:solidFill>
                <a:effectLst>
                  <a:outerShdw blurRad="38100" dist="38100" dir="2700000" algn="tl">
                    <a:srgbClr val="000000">
                      <a:alpha val="43137"/>
                    </a:srgbClr>
                  </a:outerShdw>
                </a:effectLst>
                <a:cs typeface="Arial" charset="0"/>
              </a:rPr>
              <a:t>06:</a:t>
            </a:r>
            <a:endParaRPr lang="pt-BR" sz="2400" b="1" dirty="0">
              <a:solidFill>
                <a:srgbClr val="EF792F"/>
              </a:solidFill>
              <a:effectLst>
                <a:outerShdw blurRad="38100" dist="38100" dir="2700000" algn="tl">
                  <a:srgbClr val="000000">
                    <a:alpha val="43137"/>
                  </a:srgbClr>
                </a:outerShdw>
              </a:effectLst>
              <a:cs typeface="Arial" charset="0"/>
            </a:endParaRPr>
          </a:p>
          <a:p>
            <a:pPr eaLnBrk="1" hangingPunct="1">
              <a:defRPr/>
            </a:pPr>
            <a:r>
              <a:rPr lang="pt-BR" sz="2000" b="1" dirty="0">
                <a:solidFill>
                  <a:srgbClr val="716D65"/>
                </a:solidFill>
                <a:cs typeface="Arial" charset="0"/>
              </a:rPr>
              <a:t>Dia </a:t>
            </a:r>
            <a:r>
              <a:rPr lang="pt-BR" sz="2000" b="1" dirty="0" smtClean="0">
                <a:solidFill>
                  <a:srgbClr val="716D65"/>
                </a:solidFill>
                <a:cs typeface="Arial" charset="0"/>
              </a:rPr>
              <a:t>11 </a:t>
            </a:r>
            <a:r>
              <a:rPr lang="pt-BR" sz="2000" b="1" dirty="0">
                <a:solidFill>
                  <a:srgbClr val="716D65"/>
                </a:solidFill>
                <a:cs typeface="Arial" charset="0"/>
              </a:rPr>
              <a:t>de </a:t>
            </a:r>
            <a:r>
              <a:rPr lang="pt-BR" sz="2000" b="1" dirty="0" smtClean="0">
                <a:solidFill>
                  <a:srgbClr val="716D65"/>
                </a:solidFill>
                <a:cs typeface="Arial" charset="0"/>
              </a:rPr>
              <a:t>Novembro.</a:t>
            </a:r>
            <a:endParaRPr lang="pt-BR" sz="2000" b="1" dirty="0">
              <a:solidFill>
                <a:srgbClr val="716D65"/>
              </a:solidFill>
              <a:cs typeface="Arial" charset="0"/>
            </a:endParaRPr>
          </a:p>
          <a:p>
            <a:pPr eaLnBrk="1" hangingPunct="1">
              <a:defRPr/>
            </a:pPr>
            <a:r>
              <a:rPr lang="pt-BR" sz="2000" b="1" dirty="0">
                <a:solidFill>
                  <a:srgbClr val="716D65"/>
                </a:solidFill>
                <a:cs typeface="Arial" charset="0"/>
              </a:rPr>
              <a:t>Início: 09:00</a:t>
            </a:r>
          </a:p>
          <a:p>
            <a:pPr eaLnBrk="1" hangingPunct="1">
              <a:defRPr/>
            </a:pPr>
            <a:r>
              <a:rPr lang="pt-BR" sz="2000" b="1" dirty="0">
                <a:solidFill>
                  <a:srgbClr val="716D65"/>
                </a:solidFill>
                <a:cs typeface="Arial" charset="0"/>
              </a:rPr>
              <a:t> Término: 16:00</a:t>
            </a:r>
            <a:endParaRPr lang="pt-BR" sz="2000" b="1" dirty="0">
              <a:solidFill>
                <a:srgbClr val="FF0000"/>
              </a:solidFill>
              <a:cs typeface="Arial" charset="0"/>
            </a:endParaRPr>
          </a:p>
        </p:txBody>
      </p:sp>
      <p:sp>
        <p:nvSpPr>
          <p:cNvPr id="15" name="Retângulo 8"/>
          <p:cNvSpPr>
            <a:spLocks noChangeArrowheads="1"/>
          </p:cNvSpPr>
          <p:nvPr/>
        </p:nvSpPr>
        <p:spPr bwMode="auto">
          <a:xfrm>
            <a:off x="6565899" y="5028673"/>
            <a:ext cx="2552700" cy="1384995"/>
          </a:xfrm>
          <a:prstGeom prst="rect">
            <a:avLst/>
          </a:prstGeom>
          <a:noFill/>
          <a:ln>
            <a:noFill/>
          </a:ln>
          <a:extLst/>
        </p:spPr>
        <p:txBody>
          <a:bodyPr wrap="square">
            <a:spAutoFit/>
          </a:bodyPr>
          <a:lstStyle/>
          <a:p>
            <a:pPr eaLnBrk="1" hangingPunct="1">
              <a:defRPr/>
            </a:pPr>
            <a:r>
              <a:rPr lang="pt-BR" sz="2400" b="1" dirty="0">
                <a:solidFill>
                  <a:srgbClr val="EF792F"/>
                </a:solidFill>
                <a:effectLst>
                  <a:outerShdw blurRad="38100" dist="38100" dir="2700000" algn="tl">
                    <a:srgbClr val="000000">
                      <a:alpha val="43137"/>
                    </a:srgbClr>
                  </a:outerShdw>
                </a:effectLst>
                <a:cs typeface="Arial" charset="0"/>
              </a:rPr>
              <a:t>Aulas </a:t>
            </a:r>
            <a:r>
              <a:rPr lang="pt-BR" sz="2400" b="1" dirty="0" smtClean="0">
                <a:solidFill>
                  <a:srgbClr val="EF792F"/>
                </a:solidFill>
                <a:effectLst>
                  <a:outerShdw blurRad="38100" dist="38100" dir="2700000" algn="tl">
                    <a:srgbClr val="000000">
                      <a:alpha val="43137"/>
                    </a:srgbClr>
                  </a:outerShdw>
                </a:effectLst>
                <a:cs typeface="Arial" charset="0"/>
              </a:rPr>
              <a:t>05 </a:t>
            </a:r>
            <a:r>
              <a:rPr lang="pt-BR" sz="2400" b="1" dirty="0">
                <a:solidFill>
                  <a:srgbClr val="EF792F"/>
                </a:solidFill>
                <a:effectLst>
                  <a:outerShdw blurRad="38100" dist="38100" dir="2700000" algn="tl">
                    <a:srgbClr val="000000">
                      <a:alpha val="43137"/>
                    </a:srgbClr>
                  </a:outerShdw>
                </a:effectLst>
                <a:cs typeface="Arial" charset="0"/>
              </a:rPr>
              <a:t>e </a:t>
            </a:r>
            <a:r>
              <a:rPr lang="pt-BR" sz="2400" b="1" dirty="0" smtClean="0">
                <a:solidFill>
                  <a:srgbClr val="EF792F"/>
                </a:solidFill>
                <a:effectLst>
                  <a:outerShdw blurRad="38100" dist="38100" dir="2700000" algn="tl">
                    <a:srgbClr val="000000">
                      <a:alpha val="43137"/>
                    </a:srgbClr>
                  </a:outerShdw>
                </a:effectLst>
                <a:cs typeface="Arial" charset="0"/>
              </a:rPr>
              <a:t>06:</a:t>
            </a:r>
            <a:endParaRPr lang="pt-BR" sz="2400" b="1" dirty="0">
              <a:solidFill>
                <a:srgbClr val="EF792F"/>
              </a:solidFill>
              <a:effectLst>
                <a:outerShdw blurRad="38100" dist="38100" dir="2700000" algn="tl">
                  <a:srgbClr val="000000">
                    <a:alpha val="43137"/>
                  </a:srgbClr>
                </a:outerShdw>
              </a:effectLst>
              <a:cs typeface="Arial" charset="0"/>
            </a:endParaRPr>
          </a:p>
          <a:p>
            <a:pPr eaLnBrk="1" hangingPunct="1">
              <a:defRPr/>
            </a:pPr>
            <a:r>
              <a:rPr lang="pt-BR" sz="2000" b="1" dirty="0">
                <a:solidFill>
                  <a:srgbClr val="716D65"/>
                </a:solidFill>
                <a:cs typeface="Arial" charset="0"/>
              </a:rPr>
              <a:t>Dia </a:t>
            </a:r>
            <a:r>
              <a:rPr lang="pt-BR" sz="2000" b="1" dirty="0" smtClean="0">
                <a:solidFill>
                  <a:srgbClr val="716D65"/>
                </a:solidFill>
                <a:cs typeface="Arial" charset="0"/>
              </a:rPr>
              <a:t>11 </a:t>
            </a:r>
            <a:r>
              <a:rPr lang="pt-BR" sz="2000" b="1" dirty="0">
                <a:solidFill>
                  <a:srgbClr val="716D65"/>
                </a:solidFill>
                <a:cs typeface="Arial" charset="0"/>
              </a:rPr>
              <a:t>de </a:t>
            </a:r>
            <a:r>
              <a:rPr lang="pt-BR" sz="2000" b="1" dirty="0" smtClean="0">
                <a:solidFill>
                  <a:srgbClr val="716D65"/>
                </a:solidFill>
                <a:cs typeface="Arial" charset="0"/>
              </a:rPr>
              <a:t>Novembro.</a:t>
            </a:r>
            <a:endParaRPr lang="pt-BR" sz="2000" b="1" dirty="0">
              <a:solidFill>
                <a:srgbClr val="716D65"/>
              </a:solidFill>
              <a:cs typeface="Arial" charset="0"/>
            </a:endParaRPr>
          </a:p>
          <a:p>
            <a:pPr eaLnBrk="1" hangingPunct="1">
              <a:defRPr/>
            </a:pPr>
            <a:r>
              <a:rPr lang="pt-BR" sz="2000" b="1" dirty="0">
                <a:solidFill>
                  <a:srgbClr val="716D65"/>
                </a:solidFill>
                <a:cs typeface="Arial" charset="0"/>
              </a:rPr>
              <a:t>Início: 09:00</a:t>
            </a:r>
          </a:p>
          <a:p>
            <a:pPr eaLnBrk="1" hangingPunct="1">
              <a:defRPr/>
            </a:pPr>
            <a:r>
              <a:rPr lang="pt-BR" sz="2000" b="1" dirty="0">
                <a:solidFill>
                  <a:srgbClr val="716D65"/>
                </a:solidFill>
                <a:cs typeface="Arial" charset="0"/>
              </a:rPr>
              <a:t> Término: 16:00</a:t>
            </a:r>
            <a:endParaRPr lang="pt-BR" sz="2000" b="1" dirty="0">
              <a:solidFill>
                <a:srgbClr val="FF0000"/>
              </a:solidFill>
              <a:cs typeface="Arial" charset="0"/>
            </a:endParaRPr>
          </a:p>
        </p:txBody>
      </p:sp>
      <p:pic>
        <p:nvPicPr>
          <p:cNvPr id="17" name="Picture 2"/>
          <p:cNvPicPr>
            <a:picLocks noChangeAspect="1" noChangeArrowheads="1"/>
          </p:cNvPicPr>
          <p:nvPr/>
        </p:nvPicPr>
        <p:blipFill>
          <a:blip r:embed="rId3">
            <a:duotone>
              <a:prstClr val="black"/>
              <a:schemeClr val="accent1">
                <a:tint val="45000"/>
                <a:satMod val="400000"/>
              </a:schemeClr>
            </a:duotone>
          </a:blip>
          <a:srcRect/>
          <a:stretch>
            <a:fillRect/>
          </a:stretch>
        </p:blipFill>
        <p:spPr bwMode="auto">
          <a:xfrm>
            <a:off x="7204205" y="3789177"/>
            <a:ext cx="1374893" cy="1136194"/>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17475" y="1504950"/>
            <a:ext cx="8967788" cy="2185988"/>
          </a:xfrm>
          <a:prstGeom prst="rect">
            <a:avLst/>
          </a:prstGeom>
        </p:spPr>
        <p:txBody>
          <a:bodyPr>
            <a:spAutoFit/>
          </a:bodyPr>
          <a:lstStyle/>
          <a:p>
            <a:pPr eaLnBrk="1" hangingPunct="1">
              <a:defRPr/>
            </a:pPr>
            <a:r>
              <a:rPr lang="pt-BR" sz="2800" b="1" dirty="0">
                <a:solidFill>
                  <a:srgbClr val="EF792F"/>
                </a:solidFill>
                <a:effectLst>
                  <a:outerShdw blurRad="38100" dist="38100" dir="2700000" algn="tl">
                    <a:srgbClr val="000000">
                      <a:alpha val="43137"/>
                    </a:srgbClr>
                  </a:outerShdw>
                </a:effectLst>
              </a:rPr>
              <a:t>FAÇA SUA PARTE !</a:t>
            </a:r>
          </a:p>
          <a:p>
            <a:pPr eaLnBrk="1" hangingPunct="1">
              <a:defRPr/>
            </a:pPr>
            <a:endParaRPr lang="pt-BR" sz="2000" b="1" dirty="0">
              <a:solidFill>
                <a:srgbClr val="4A452A"/>
              </a:solidFill>
            </a:endParaRPr>
          </a:p>
          <a:p>
            <a:pPr algn="just" eaLnBrk="1" hangingPunct="1">
              <a:defRPr/>
            </a:pPr>
            <a:r>
              <a:rPr lang="pt-BR" sz="2000" dirty="0">
                <a:solidFill>
                  <a:srgbClr val="716D65"/>
                </a:solidFill>
              </a:rPr>
              <a:t>Para o sucesso de nosso curso </a:t>
            </a:r>
            <a:r>
              <a:rPr lang="pt-BR" sz="2000" b="1" dirty="0">
                <a:solidFill>
                  <a:srgbClr val="1C456B"/>
                </a:solidFill>
              </a:rPr>
              <a:t>você precisará se preparar para as aulas fazendo a leitura dos Estudos de Caso e Artigos indicados</a:t>
            </a:r>
            <a:r>
              <a:rPr lang="pt-BR" sz="2000" dirty="0">
                <a:solidFill>
                  <a:srgbClr val="1C456B"/>
                </a:solidFill>
              </a:rPr>
              <a:t>. </a:t>
            </a:r>
            <a:r>
              <a:rPr lang="pt-BR" sz="2000" dirty="0">
                <a:solidFill>
                  <a:srgbClr val="716D65"/>
                </a:solidFill>
              </a:rPr>
              <a:t>Estes casos e artigos </a:t>
            </a:r>
            <a:r>
              <a:rPr lang="pt-BR" sz="2000" b="1" dirty="0">
                <a:solidFill>
                  <a:srgbClr val="1C456B"/>
                </a:solidFill>
              </a:rPr>
              <a:t>serão debatidos em SALA DE AULA </a:t>
            </a:r>
            <a:r>
              <a:rPr lang="pt-BR" sz="2000" dirty="0">
                <a:solidFill>
                  <a:srgbClr val="716D65"/>
                </a:solidFill>
              </a:rPr>
              <a:t>e sua participação nos debates propostos tem peso de 40% da sua avaliação.</a:t>
            </a:r>
          </a:p>
          <a:p>
            <a:pPr eaLnBrk="1" hangingPunct="1">
              <a:defRPr/>
            </a:pPr>
            <a:endParaRPr lang="pt-BR" sz="800" dirty="0">
              <a:solidFill>
                <a:srgbClr val="716D65"/>
              </a:solidFill>
            </a:endParaRPr>
          </a:p>
        </p:txBody>
      </p:sp>
      <p:sp>
        <p:nvSpPr>
          <p:cNvPr id="6" name="Retângulo 5"/>
          <p:cNvSpPr/>
          <p:nvPr/>
        </p:nvSpPr>
        <p:spPr>
          <a:xfrm>
            <a:off x="117475" y="6534150"/>
            <a:ext cx="4148138" cy="369888"/>
          </a:xfrm>
          <a:prstGeom prst="rect">
            <a:avLst/>
          </a:prstGeom>
        </p:spPr>
        <p:txBody>
          <a:bodyPr wrap="none">
            <a:spAutoFit/>
          </a:bodyPr>
          <a:lstStyle/>
          <a:p>
            <a:pPr eaLnBrk="1" hangingPunct="1">
              <a:defRPr/>
            </a:pPr>
            <a:r>
              <a:rPr lang="pt-BR" b="1" dirty="0">
                <a:solidFill>
                  <a:schemeClr val="bg1"/>
                </a:solidFill>
                <a:effectLst>
                  <a:outerShdw blurRad="38100" dist="38100" dir="2700000" algn="tl">
                    <a:srgbClr val="000000">
                      <a:alpha val="43137"/>
                    </a:srgbClr>
                  </a:outerShdw>
                </a:effectLst>
                <a:cs typeface="Arial" charset="0"/>
              </a:rPr>
              <a:t>Adm. Eco. Msc. Luiz Cláudio Brites Lobato</a:t>
            </a:r>
          </a:p>
        </p:txBody>
      </p:sp>
      <p:pic>
        <p:nvPicPr>
          <p:cNvPr id="23556" name="Picture 2" descr="http://us.123rf.com/450wm/lightwise/lightwise1206/lightwise120600064/14119263-human-intelligence-head-concept-with-gears-and-cogs-as-symbols-of-brain-function-as-a-neurological-h.jpg"/>
          <p:cNvPicPr>
            <a:picLocks noChangeAspect="1" noChangeArrowheads="1"/>
          </p:cNvPicPr>
          <p:nvPr/>
        </p:nvPicPr>
        <p:blipFill>
          <a:blip r:embed="rId2"/>
          <a:srcRect/>
          <a:stretch>
            <a:fillRect/>
          </a:stretch>
        </p:blipFill>
        <p:spPr bwMode="auto">
          <a:xfrm>
            <a:off x="8358188" y="1447800"/>
            <a:ext cx="727075" cy="752475"/>
          </a:xfrm>
          <a:prstGeom prst="rect">
            <a:avLst/>
          </a:prstGeom>
          <a:noFill/>
          <a:ln w="9525">
            <a:noFill/>
            <a:miter lim="800000"/>
            <a:headEnd/>
            <a:tailEnd/>
          </a:ln>
        </p:spPr>
      </p:pic>
      <p:sp>
        <p:nvSpPr>
          <p:cNvPr id="9" name="Retângulo 8"/>
          <p:cNvSpPr/>
          <p:nvPr/>
        </p:nvSpPr>
        <p:spPr>
          <a:xfrm>
            <a:off x="155575" y="3721100"/>
            <a:ext cx="8872538" cy="2586038"/>
          </a:xfrm>
          <a:prstGeom prst="rect">
            <a:avLst/>
          </a:prstGeom>
        </p:spPr>
        <p:txBody>
          <a:bodyPr>
            <a:spAutoFit/>
          </a:bodyPr>
          <a:lstStyle/>
          <a:p>
            <a:pPr marL="285750" indent="-285750" eaLnBrk="1" hangingPunct="1">
              <a:buFont typeface="Wingdings" panose="05000000000000000000" pitchFamily="2" charset="2"/>
              <a:buChar char="q"/>
              <a:defRPr/>
            </a:pPr>
            <a:r>
              <a:rPr lang="pt-BR" b="1" dirty="0">
                <a:solidFill>
                  <a:srgbClr val="716D65"/>
                </a:solidFill>
                <a:cs typeface="Arial" panose="020B0604020202020204" pitchFamily="34" charset="0"/>
              </a:rPr>
              <a:t>Nesta disciplina estão previstas as leituras de 2 artigos e 2 estudos de casos:</a:t>
            </a:r>
          </a:p>
          <a:p>
            <a:pPr eaLnBrk="1" hangingPunct="1">
              <a:defRPr/>
            </a:pPr>
            <a:endParaRPr lang="pt-BR" b="1" dirty="0">
              <a:solidFill>
                <a:srgbClr val="716D65"/>
              </a:solidFill>
              <a:cs typeface="Arial" panose="020B0604020202020204" pitchFamily="34" charset="0"/>
            </a:endParaRPr>
          </a:p>
          <a:p>
            <a:pPr eaLnBrk="1" hangingPunct="1">
              <a:defRPr/>
            </a:pPr>
            <a:r>
              <a:rPr lang="pt-BR" b="1" dirty="0">
                <a:solidFill>
                  <a:srgbClr val="716D65"/>
                </a:solidFill>
                <a:cs typeface="Arial" panose="020B0604020202020204" pitchFamily="34" charset="0"/>
              </a:rPr>
              <a:t>Artigos (PIA):</a:t>
            </a:r>
          </a:p>
          <a:p>
            <a:pPr eaLnBrk="1" hangingPunct="1">
              <a:buFont typeface="Arial" pitchFamily="34" charset="0"/>
              <a:buChar char="•"/>
              <a:defRPr/>
            </a:pPr>
            <a:r>
              <a:rPr lang="pt-BR" dirty="0">
                <a:solidFill>
                  <a:schemeClr val="bg1">
                    <a:lumMod val="50000"/>
                  </a:schemeClr>
                </a:solidFill>
                <a:cs typeface="Arial" panose="020B0604020202020204" pitchFamily="34" charset="0"/>
              </a:rPr>
              <a:t>    </a:t>
            </a:r>
            <a:r>
              <a:rPr lang="pt-BR" dirty="0">
                <a:cs typeface="Arial" panose="020B0604020202020204" pitchFamily="34" charset="0"/>
              </a:rPr>
              <a:t>Grã-Bretanha pede que oposição moderada síria participe de negociação de paz. </a:t>
            </a:r>
            <a:r>
              <a:rPr lang="pt-BR" dirty="0">
                <a:solidFill>
                  <a:schemeClr val="bg1">
                    <a:lumMod val="50000"/>
                  </a:schemeClr>
                </a:solidFill>
                <a:cs typeface="Arial" panose="020B0604020202020204" pitchFamily="34" charset="0"/>
              </a:rPr>
              <a:t>– Aula 01</a:t>
            </a:r>
          </a:p>
          <a:p>
            <a:pPr eaLnBrk="1" hangingPunct="1">
              <a:buFont typeface="Arial" pitchFamily="34" charset="0"/>
              <a:buChar char="•"/>
              <a:defRPr/>
            </a:pPr>
            <a:r>
              <a:rPr lang="pt-BR" dirty="0">
                <a:solidFill>
                  <a:schemeClr val="bg1">
                    <a:lumMod val="50000"/>
                  </a:schemeClr>
                </a:solidFill>
                <a:cs typeface="Arial" panose="020B0604020202020204" pitchFamily="34" charset="0"/>
              </a:rPr>
              <a:t>    </a:t>
            </a:r>
            <a:r>
              <a:rPr lang="pt-BR" dirty="0">
                <a:cs typeface="Arial" panose="020B0604020202020204" pitchFamily="34" charset="0"/>
              </a:rPr>
              <a:t>PM do Rio criará batalhão para atuar em manifestações. </a:t>
            </a:r>
            <a:r>
              <a:rPr lang="pt-BR" dirty="0">
                <a:solidFill>
                  <a:schemeClr val="bg1">
                    <a:lumMod val="50000"/>
                  </a:schemeClr>
                </a:solidFill>
                <a:cs typeface="Arial" panose="020B0604020202020204" pitchFamily="34" charset="0"/>
              </a:rPr>
              <a:t>– Aula 02</a:t>
            </a:r>
            <a:endParaRPr lang="en-US" dirty="0">
              <a:solidFill>
                <a:srgbClr val="716D65"/>
              </a:solidFill>
              <a:cs typeface="Arial" panose="020B0604020202020204" pitchFamily="34" charset="0"/>
            </a:endParaRPr>
          </a:p>
          <a:p>
            <a:pPr eaLnBrk="1" hangingPunct="1">
              <a:defRPr/>
            </a:pPr>
            <a:endParaRPr lang="pt-BR" b="1" dirty="0">
              <a:solidFill>
                <a:schemeClr val="bg1">
                  <a:lumMod val="50000"/>
                </a:schemeClr>
              </a:solidFill>
              <a:cs typeface="Arial" panose="020B0604020202020204" pitchFamily="34" charset="0"/>
            </a:endParaRPr>
          </a:p>
          <a:p>
            <a:pPr eaLnBrk="1" hangingPunct="1">
              <a:defRPr/>
            </a:pPr>
            <a:r>
              <a:rPr lang="pt-BR" b="1" dirty="0">
                <a:solidFill>
                  <a:srgbClr val="716D65"/>
                </a:solidFill>
                <a:cs typeface="Arial" panose="020B0604020202020204" pitchFamily="34" charset="0"/>
              </a:rPr>
              <a:t>Estudos de Casos (PIC):</a:t>
            </a:r>
          </a:p>
          <a:p>
            <a:pPr marL="285750" indent="-285750" eaLnBrk="1" hangingPunct="1">
              <a:buFont typeface="Arial" pitchFamily="34" charset="0"/>
              <a:buChar char="•"/>
              <a:defRPr/>
            </a:pPr>
            <a:r>
              <a:rPr lang="pt-BR" dirty="0">
                <a:cs typeface="Arial" panose="020B0604020202020204" pitchFamily="34" charset="0"/>
              </a:rPr>
              <a:t>Conflito no andar de Derivativos (B)</a:t>
            </a:r>
            <a:r>
              <a:rPr lang="en-US" dirty="0">
                <a:solidFill>
                  <a:srgbClr val="716D65"/>
                </a:solidFill>
                <a:cs typeface="Arial" panose="020B0604020202020204" pitchFamily="34" charset="0"/>
              </a:rPr>
              <a:t>.</a:t>
            </a:r>
            <a:r>
              <a:rPr lang="pt-BR" dirty="0">
                <a:solidFill>
                  <a:schemeClr val="bg1">
                    <a:lumMod val="50000"/>
                  </a:schemeClr>
                </a:solidFill>
                <a:cs typeface="Arial" panose="020B0604020202020204" pitchFamily="34" charset="0"/>
              </a:rPr>
              <a:t>  – Aula 02</a:t>
            </a:r>
            <a:endParaRPr lang="en-US" dirty="0">
              <a:solidFill>
                <a:srgbClr val="716D65"/>
              </a:solidFill>
              <a:cs typeface="Arial" panose="020B0604020202020204" pitchFamily="34" charset="0"/>
            </a:endParaRPr>
          </a:p>
          <a:p>
            <a:pPr marL="285750" indent="-285750" eaLnBrk="1" hangingPunct="1">
              <a:buFont typeface="Arial" pitchFamily="34" charset="0"/>
              <a:buChar char="•"/>
              <a:defRPr/>
            </a:pPr>
            <a:r>
              <a:rPr lang="pt-BR" dirty="0">
                <a:cs typeface="Arial" panose="020B0604020202020204" pitchFamily="34" charset="0"/>
              </a:rPr>
              <a:t>Centra Software</a:t>
            </a:r>
            <a:r>
              <a:rPr lang="en-US" dirty="0">
                <a:solidFill>
                  <a:srgbClr val="716D65"/>
                </a:solidFill>
                <a:cs typeface="Arial" panose="020B0604020202020204" pitchFamily="34" charset="0"/>
              </a:rPr>
              <a:t>.</a:t>
            </a:r>
            <a:r>
              <a:rPr lang="pt-BR" dirty="0">
                <a:solidFill>
                  <a:schemeClr val="bg1">
                    <a:lumMod val="50000"/>
                  </a:schemeClr>
                </a:solidFill>
                <a:cs typeface="Arial" panose="020B0604020202020204" pitchFamily="34" charset="0"/>
              </a:rPr>
              <a:t>  – Aula 04</a:t>
            </a:r>
            <a:endParaRPr lang="en-US" dirty="0">
              <a:solidFill>
                <a:srgbClr val="716D65"/>
              </a:solidFill>
              <a:cs typeface="Arial" panose="020B0604020202020204" pitchFamily="34" charset="0"/>
            </a:endParaRPr>
          </a:p>
        </p:txBody>
      </p:sp>
      <p:pic>
        <p:nvPicPr>
          <p:cNvPr id="7" name="Picture 8" descr="Imagem relacionada"/>
          <p:cNvPicPr>
            <a:picLocks noChangeAspect="1" noChangeArrowheads="1"/>
          </p:cNvPicPr>
          <p:nvPr/>
        </p:nvPicPr>
        <p:blipFill>
          <a:blip r:embed="rId3"/>
          <a:srcRect/>
          <a:stretch>
            <a:fillRect/>
          </a:stretch>
        </p:blipFill>
        <p:spPr bwMode="auto">
          <a:xfrm>
            <a:off x="6790267" y="4745136"/>
            <a:ext cx="2263247" cy="1924193"/>
          </a:xfrm>
          <a:prstGeom prst="rect">
            <a:avLst/>
          </a:prstGeom>
          <a:noFill/>
          <a:ln w="9525">
            <a:noFill/>
            <a:miter lim="800000"/>
            <a:headEnd/>
            <a:tailEnd/>
          </a:ln>
        </p:spPr>
      </p:pic>
      <p:sp>
        <p:nvSpPr>
          <p:cNvPr id="8" name="Retângulo 12"/>
          <p:cNvSpPr>
            <a:spLocks noChangeArrowheads="1"/>
          </p:cNvSpPr>
          <p:nvPr/>
        </p:nvSpPr>
        <p:spPr bwMode="auto">
          <a:xfrm>
            <a:off x="60325" y="158750"/>
            <a:ext cx="6264275"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defRPr/>
            </a:pPr>
            <a:r>
              <a:rPr lang="pt-BR" b="1" dirty="0">
                <a:solidFill>
                  <a:schemeClr val="bg1"/>
                </a:solidFill>
                <a:effectLst>
                  <a:outerShdw blurRad="38100" dist="38100" dir="2700000" algn="tl">
                    <a:srgbClr val="000000">
                      <a:alpha val="43137"/>
                    </a:srgbClr>
                  </a:outerShdw>
                </a:effectLst>
                <a:latin typeface="+mj-lt"/>
              </a:rPr>
              <a:t>GESTÃO ESTRATÉGICA DE PESSOAS</a:t>
            </a:r>
          </a:p>
          <a:p>
            <a:pPr eaLnBrk="1" hangingPunct="1">
              <a:defRPr/>
            </a:pPr>
            <a:endParaRPr lang="pt-BR" altLang="pt-BR" sz="1200" b="1" dirty="0">
              <a:solidFill>
                <a:schemeClr val="bg1"/>
              </a:solidFill>
              <a:latin typeface="+mj-lt"/>
            </a:endParaRPr>
          </a:p>
          <a:p>
            <a:pPr eaLnBrk="1" hangingPunct="1">
              <a:defRPr/>
            </a:pPr>
            <a:r>
              <a:rPr lang="pt-BR" b="1" dirty="0">
                <a:solidFill>
                  <a:schemeClr val="bg1"/>
                </a:solidFill>
                <a:effectLst>
                  <a:outerShdw blurRad="38100" dist="38100" dir="2700000" algn="tl">
                    <a:srgbClr val="000000">
                      <a:alpha val="43137"/>
                    </a:srgbClr>
                  </a:outerShdw>
                </a:effectLst>
                <a:latin typeface="+mj-lt"/>
              </a:rPr>
              <a:t>NPG 0020 - ADMINISTRAÇÃO DE CONFLITOS E NEGOCIAÇÃO</a:t>
            </a:r>
            <a:endParaRPr lang="pt-BR" altLang="pt-BR" b="1" dirty="0">
              <a:solidFill>
                <a:schemeClr val="bg1"/>
              </a:solidFill>
              <a:effectLst>
                <a:outerShdw blurRad="38100" dist="38100" dir="2700000" algn="tl">
                  <a:srgbClr val="000000">
                    <a:alpha val="43137"/>
                  </a:srgbClr>
                </a:outerShdw>
              </a:effectLst>
              <a:latin typeface="+mj-lt"/>
            </a:endParaRPr>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tângulo 3"/>
          <p:cNvSpPr>
            <a:spLocks noChangeArrowheads="1"/>
          </p:cNvSpPr>
          <p:nvPr/>
        </p:nvSpPr>
        <p:spPr bwMode="auto">
          <a:xfrm>
            <a:off x="2246313" y="1755775"/>
            <a:ext cx="6834187" cy="1200150"/>
          </a:xfrm>
          <a:prstGeom prst="rect">
            <a:avLst/>
          </a:prstGeom>
          <a:noFill/>
          <a:ln w="9525">
            <a:noFill/>
            <a:miter lim="800000"/>
            <a:headEnd/>
            <a:tailEnd/>
          </a:ln>
        </p:spPr>
        <p:txBody>
          <a:bodyPr>
            <a:spAutoFit/>
          </a:bodyPr>
          <a:lstStyle/>
          <a:p>
            <a:pPr algn="ctr" eaLnBrk="1" hangingPunct="1">
              <a:defRPr/>
            </a:pPr>
            <a:r>
              <a:rPr lang="pt-BR" altLang="pt-BR" sz="7200" b="1" dirty="0">
                <a:solidFill>
                  <a:srgbClr val="EF792F"/>
                </a:solidFill>
                <a:effectLst>
                  <a:outerShdw blurRad="38100" dist="38100" dir="2700000" algn="tl">
                    <a:srgbClr val="000000">
                      <a:alpha val="43137"/>
                    </a:srgbClr>
                  </a:outerShdw>
                </a:effectLst>
                <a:cs typeface="Arial" charset="0"/>
              </a:rPr>
              <a:t>Bons Estudos!</a:t>
            </a:r>
            <a:endParaRPr lang="pt-BR" altLang="pt-BR" sz="7200" b="1" dirty="0">
              <a:solidFill>
                <a:srgbClr val="716D65"/>
              </a:solidFill>
              <a:effectLst>
                <a:outerShdw blurRad="38100" dist="38100" dir="2700000" algn="tl">
                  <a:srgbClr val="000000">
                    <a:alpha val="43137"/>
                  </a:srgbClr>
                </a:outerShdw>
              </a:effectLst>
              <a:cs typeface="Arial" charset="0"/>
            </a:endParaRPr>
          </a:p>
        </p:txBody>
      </p:sp>
      <p:pic>
        <p:nvPicPr>
          <p:cNvPr id="25603" name="Picture 2" descr="https://tetzner.files.wordpress.com/2013/05/tetzner-trabalhando.gif"/>
          <p:cNvPicPr>
            <a:picLocks noChangeAspect="1" noChangeArrowheads="1"/>
          </p:cNvPicPr>
          <p:nvPr/>
        </p:nvPicPr>
        <p:blipFill>
          <a:blip r:embed="rId2"/>
          <a:srcRect/>
          <a:stretch>
            <a:fillRect/>
          </a:stretch>
        </p:blipFill>
        <p:spPr bwMode="auto">
          <a:xfrm>
            <a:off x="7212013" y="4910138"/>
            <a:ext cx="1749425" cy="1546225"/>
          </a:xfrm>
          <a:prstGeom prst="rect">
            <a:avLst/>
          </a:prstGeom>
          <a:noFill/>
          <a:ln w="9525">
            <a:noFill/>
            <a:miter lim="800000"/>
            <a:headEnd/>
            <a:tailEnd/>
          </a:ln>
        </p:spPr>
      </p:pic>
      <p:pic>
        <p:nvPicPr>
          <p:cNvPr id="25604" name="Picture 3"/>
          <p:cNvPicPr>
            <a:picLocks noChangeAspect="1" noChangeArrowheads="1"/>
          </p:cNvPicPr>
          <p:nvPr/>
        </p:nvPicPr>
        <p:blipFill>
          <a:blip r:embed="rId3"/>
          <a:srcRect/>
          <a:stretch>
            <a:fillRect/>
          </a:stretch>
        </p:blipFill>
        <p:spPr bwMode="auto">
          <a:xfrm>
            <a:off x="684213" y="3389313"/>
            <a:ext cx="6091237" cy="2782887"/>
          </a:xfrm>
          <a:prstGeom prst="rect">
            <a:avLst/>
          </a:prstGeom>
          <a:noFill/>
          <a:ln w="9525">
            <a:noFill/>
            <a:miter lim="800000"/>
            <a:headEnd/>
            <a:tailEnd/>
          </a:ln>
        </p:spPr>
      </p:pic>
      <p:pic>
        <p:nvPicPr>
          <p:cNvPr id="25605" name="Picture 2" descr="https://tetzner.files.wordpress.com/2013/05/tetzner-trabalhando.gif"/>
          <p:cNvPicPr>
            <a:picLocks noChangeAspect="1" noChangeArrowheads="1"/>
          </p:cNvPicPr>
          <p:nvPr/>
        </p:nvPicPr>
        <p:blipFill>
          <a:blip r:embed="rId2"/>
          <a:srcRect/>
          <a:stretch>
            <a:fillRect/>
          </a:stretch>
        </p:blipFill>
        <p:spPr bwMode="auto">
          <a:xfrm>
            <a:off x="73025" y="1447800"/>
            <a:ext cx="1749425" cy="1546225"/>
          </a:xfrm>
          <a:prstGeom prst="rect">
            <a:avLst/>
          </a:prstGeom>
          <a:noFill/>
          <a:ln w="9525">
            <a:noFill/>
            <a:miter lim="800000"/>
            <a:headEnd/>
            <a:tailEnd/>
          </a:ln>
        </p:spPr>
      </p:pic>
      <p:sp>
        <p:nvSpPr>
          <p:cNvPr id="7" name="Retângulo 12"/>
          <p:cNvSpPr>
            <a:spLocks noChangeArrowheads="1"/>
          </p:cNvSpPr>
          <p:nvPr/>
        </p:nvSpPr>
        <p:spPr bwMode="auto">
          <a:xfrm>
            <a:off x="60325" y="158750"/>
            <a:ext cx="6264275"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defRPr/>
            </a:pPr>
            <a:r>
              <a:rPr lang="pt-BR" b="1" dirty="0">
                <a:solidFill>
                  <a:schemeClr val="bg1"/>
                </a:solidFill>
                <a:effectLst>
                  <a:outerShdw blurRad="38100" dist="38100" dir="2700000" algn="tl">
                    <a:srgbClr val="000000">
                      <a:alpha val="43137"/>
                    </a:srgbClr>
                  </a:outerShdw>
                </a:effectLst>
                <a:latin typeface="+mj-lt"/>
              </a:rPr>
              <a:t>GESTÃO ESTRATÉGICA DE PESSOAS</a:t>
            </a:r>
          </a:p>
          <a:p>
            <a:pPr eaLnBrk="1" hangingPunct="1">
              <a:defRPr/>
            </a:pPr>
            <a:endParaRPr lang="pt-BR" altLang="pt-BR" sz="1200" b="1" dirty="0">
              <a:solidFill>
                <a:schemeClr val="bg1"/>
              </a:solidFill>
              <a:latin typeface="+mj-lt"/>
            </a:endParaRPr>
          </a:p>
          <a:p>
            <a:pPr eaLnBrk="1" hangingPunct="1">
              <a:defRPr/>
            </a:pPr>
            <a:r>
              <a:rPr lang="pt-BR" b="1" dirty="0">
                <a:solidFill>
                  <a:schemeClr val="bg1"/>
                </a:solidFill>
                <a:effectLst>
                  <a:outerShdw blurRad="38100" dist="38100" dir="2700000" algn="tl">
                    <a:srgbClr val="000000">
                      <a:alpha val="43137"/>
                    </a:srgbClr>
                  </a:outerShdw>
                </a:effectLst>
                <a:latin typeface="+mj-lt"/>
              </a:rPr>
              <a:t>NPG 0020 - ADMINISTRAÇÃO DE CONFLITOS E NEGOCIAÇÃO</a:t>
            </a:r>
            <a:endParaRPr lang="pt-BR" altLang="pt-BR" b="1" dirty="0">
              <a:solidFill>
                <a:schemeClr val="bg1"/>
              </a:solidFill>
              <a:effectLst>
                <a:outerShdw blurRad="38100" dist="38100" dir="2700000" algn="tl">
                  <a:srgbClr val="000000">
                    <a:alpha val="43137"/>
                  </a:srgbClr>
                </a:outerShdw>
              </a:effectLst>
              <a:latin typeface="+mj-lt"/>
            </a:endParaRPr>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Personalizar design">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Personalizar design">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Personalizar design">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Personalizar design">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Personalizar design">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Personalizar design">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7478</TotalTime>
  <Words>4553</Words>
  <Application>Microsoft Office PowerPoint</Application>
  <PresentationFormat>Apresentação na tela (4:3)</PresentationFormat>
  <Paragraphs>552</Paragraphs>
  <Slides>46</Slides>
  <Notes>0</Notes>
  <HiddenSlides>0</HiddenSlides>
  <MMClips>0</MMClips>
  <ScaleCrop>false</ScaleCrop>
  <HeadingPairs>
    <vt:vector size="4" baseType="variant">
      <vt:variant>
        <vt:lpstr>Tema</vt:lpstr>
      </vt:variant>
      <vt:variant>
        <vt:i4>7</vt:i4>
      </vt:variant>
      <vt:variant>
        <vt:lpstr>Títulos de slides</vt:lpstr>
      </vt:variant>
      <vt:variant>
        <vt:i4>46</vt:i4>
      </vt:variant>
    </vt:vector>
  </HeadingPairs>
  <TitlesOfParts>
    <vt:vector size="53" baseType="lpstr">
      <vt:lpstr>Personalizar design</vt:lpstr>
      <vt:lpstr>5_Personalizar design</vt:lpstr>
      <vt:lpstr>2_Personalizar design</vt:lpstr>
      <vt:lpstr>1_Office Theme</vt:lpstr>
      <vt:lpstr>1_Personalizar design</vt:lpstr>
      <vt:lpstr>3_Personalizar design</vt:lpstr>
      <vt:lpstr>4_Personalizar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Company>GH Consultoria de Varejo Ltda.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Dgrafico GH &amp; Associados</dc:creator>
  <cp:lastModifiedBy>maq</cp:lastModifiedBy>
  <cp:revision>324</cp:revision>
  <cp:lastPrinted>2014-02-25T17:09:14Z</cp:lastPrinted>
  <dcterms:created xsi:type="dcterms:W3CDTF">2013-09-25T18:35:49Z</dcterms:created>
  <dcterms:modified xsi:type="dcterms:W3CDTF">2017-11-11T03:42:21Z</dcterms:modified>
</cp:coreProperties>
</file>