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9" r:id="rId3"/>
    <p:sldId id="260" r:id="rId4"/>
    <p:sldId id="257" r:id="rId5"/>
    <p:sldId id="287" r:id="rId6"/>
    <p:sldId id="301" r:id="rId7"/>
    <p:sldId id="289" r:id="rId8"/>
    <p:sldId id="299" r:id="rId9"/>
    <p:sldId id="290" r:id="rId10"/>
    <p:sldId id="261" r:id="rId11"/>
    <p:sldId id="300" r:id="rId12"/>
    <p:sldId id="291" r:id="rId13"/>
    <p:sldId id="288" r:id="rId14"/>
    <p:sldId id="298" r:id="rId15"/>
    <p:sldId id="309" r:id="rId16"/>
    <p:sldId id="310" r:id="rId17"/>
    <p:sldId id="311" r:id="rId18"/>
    <p:sldId id="314" r:id="rId19"/>
    <p:sldId id="312" r:id="rId20"/>
    <p:sldId id="306" r:id="rId21"/>
    <p:sldId id="305" r:id="rId22"/>
    <p:sldId id="308" r:id="rId23"/>
    <p:sldId id="316" r:id="rId24"/>
    <p:sldId id="317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70" r:id="rId41"/>
    <p:sldId id="371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286" r:id="rId75"/>
    <p:sldId id="258" r:id="rId7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A76"/>
    <a:srgbClr val="06334E"/>
    <a:srgbClr val="3AB09C"/>
    <a:srgbClr val="E0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652" autoAdjust="0"/>
  </p:normalViewPr>
  <p:slideViewPr>
    <p:cSldViewPr>
      <p:cViewPr varScale="1">
        <p:scale>
          <a:sx n="102" d="100"/>
          <a:sy n="102" d="100"/>
        </p:scale>
        <p:origin x="3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D12EF-1170-436C-BE1B-7852EBFB085E}" type="datetimeFigureOut">
              <a:rPr lang="pt-BR" smtClean="0"/>
              <a:pPr/>
              <a:t>18/02/2019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FD2E8-649B-4A74-94E6-320F192DC00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47197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559A0-00C7-4788-A762-D487B46E5CCD}" type="datetimeFigureOut">
              <a:rPr lang="pt-BR" smtClean="0"/>
              <a:pPr/>
              <a:t>18/02/2019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46133-019B-4654-B02D-602962D5E96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18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46133-019B-4654-B02D-602962D5E968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68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46133-019B-4654-B02D-602962D5E968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0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371"/>
            <a:ext cx="9157252" cy="6856629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-13252" y="3933056"/>
            <a:ext cx="9157252" cy="194421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312"/>
            <a:ext cx="4499992" cy="1586293"/>
          </a:xfrm>
          <a:prstGeom prst="rect">
            <a:avLst/>
          </a:prstGeom>
        </p:spPr>
      </p:pic>
      <p:sp>
        <p:nvSpPr>
          <p:cNvPr id="6" name="Pentágono 5"/>
          <p:cNvSpPr/>
          <p:nvPr userDrawn="1"/>
        </p:nvSpPr>
        <p:spPr>
          <a:xfrm flipV="1">
            <a:off x="0" y="2447176"/>
            <a:ext cx="5580112" cy="45719"/>
          </a:xfrm>
          <a:prstGeom prst="homePlate">
            <a:avLst/>
          </a:prstGeom>
          <a:solidFill>
            <a:srgbClr val="06334E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51" y="2087613"/>
            <a:ext cx="3206528" cy="7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2020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28" y="323708"/>
            <a:ext cx="2014415" cy="478805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-20140" y="13094"/>
            <a:ext cx="6328984" cy="1008112"/>
          </a:xfrm>
          <a:prstGeom prst="rect">
            <a:avLst/>
          </a:prstGeom>
          <a:solidFill>
            <a:srgbClr val="083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6325657" y="13094"/>
            <a:ext cx="196385" cy="1008112"/>
          </a:xfrm>
          <a:prstGeom prst="rect">
            <a:avLst/>
          </a:prstGeom>
          <a:solidFill>
            <a:srgbClr val="B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>
            <a:off x="6538681" y="13094"/>
            <a:ext cx="196385" cy="1008112"/>
          </a:xfrm>
          <a:prstGeom prst="rect">
            <a:avLst/>
          </a:prstGeom>
          <a:solidFill>
            <a:srgbClr val="83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 userDrawn="1"/>
        </p:nvSpPr>
        <p:spPr>
          <a:xfrm>
            <a:off x="6751879" y="13094"/>
            <a:ext cx="196385" cy="1008112"/>
          </a:xfrm>
          <a:prstGeom prst="rect">
            <a:avLst/>
          </a:prstGeom>
          <a:solidFill>
            <a:srgbClr val="30A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2060"/>
            <a:ext cx="9144000" cy="1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2020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685"/>
            <a:ext cx="9157252" cy="68566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85" y="2347766"/>
            <a:ext cx="3337139" cy="793202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459099" y="2346946"/>
            <a:ext cx="366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6334E"/>
                </a:solidFill>
                <a:latin typeface="+mn-lt"/>
                <a:cs typeface="Arial" panose="020B060402020202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4840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46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uizlobato0101@gmail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7.jpe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://www.normaslegais.com.br/legislacao/portaria-inter-mf-mps-19-2014.ht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rmaslegais.com.br/legislacao/Portaria-interm-mtps-mf-1-2016.htm" TargetMode="External"/><Relationship Id="rId5" Type="http://schemas.openxmlformats.org/officeDocument/2006/relationships/hyperlink" Target="http://www.normaslegais.com.br/legislacao/portaria-mf-8-2017.htm" TargetMode="External"/><Relationship Id="rId4" Type="http://schemas.openxmlformats.org/officeDocument/2006/relationships/hyperlink" Target="http://www.normaslegais.com.br/legislacao/Portaria-mf-15-2018.htm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luizlobato0101.com.br/QUASEMILALUN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4.png"/><Relationship Id="rId7" Type="http://schemas.openxmlformats.org/officeDocument/2006/relationships/image" Target="../media/image8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75.png"/><Relationship Id="rId9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luizlobato0101@gmail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2825750"/>
            <a:ext cx="914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</a:t>
            </a:r>
            <a:endParaRPr lang="pt-BR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pt-BR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GESTÃO </a:t>
            </a:r>
            <a:r>
              <a:rPr 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</a:t>
            </a:r>
            <a:endParaRPr lang="pt-BR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pt-BR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PASSIVOS TRABALHISTAS</a:t>
            </a:r>
            <a:endParaRPr 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4925" y="4973290"/>
            <a:ext cx="9037638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Eco. Adm</a:t>
            </a: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pt-BR" sz="34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</p:spTree>
    <p:extLst>
      <p:ext uri="{BB962C8B-B14F-4D97-AF65-F5344CB8AC3E}">
        <p14:creationId xmlns:p14="http://schemas.microsoft.com/office/powerpoint/2010/main" val="29221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CONTEÚDO PROGRAMADO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9830" y="1003801"/>
            <a:ext cx="449016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400" dirty="0" smtClean="0">
                <a:solidFill>
                  <a:schemeClr val="tx2"/>
                </a:solidFill>
              </a:rPr>
              <a:t>Rotinas </a:t>
            </a:r>
            <a:r>
              <a:rPr lang="pt-BR" sz="1400" dirty="0">
                <a:solidFill>
                  <a:schemeClr val="tx2"/>
                </a:solidFill>
              </a:rPr>
              <a:t>Admissionais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 </a:t>
            </a:r>
            <a:r>
              <a:rPr lang="pt-BR" sz="1400" dirty="0">
                <a:solidFill>
                  <a:schemeClr val="tx2"/>
                </a:solidFill>
              </a:rPr>
              <a:t>Admissão de Colaboradores, Proventos e Descontos.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1.1.1 </a:t>
            </a:r>
            <a:r>
              <a:rPr lang="pt-BR" sz="1400" dirty="0">
                <a:solidFill>
                  <a:schemeClr val="tx2"/>
                </a:solidFill>
              </a:rPr>
              <a:t>Contrato de Trabalho indeterminado e determinado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1.1.2 </a:t>
            </a:r>
            <a:r>
              <a:rPr lang="pt-BR" sz="1400" dirty="0">
                <a:solidFill>
                  <a:schemeClr val="tx2"/>
                </a:solidFill>
              </a:rPr>
              <a:t>Ocorrências no Contrato de Trabalho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1.1.3 </a:t>
            </a:r>
            <a:r>
              <a:rPr lang="pt-BR" sz="1400" dirty="0">
                <a:solidFill>
                  <a:schemeClr val="tx2"/>
                </a:solidFill>
              </a:rPr>
              <a:t>Salário x Remuneração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1.1.4 </a:t>
            </a:r>
            <a:r>
              <a:rPr lang="pt-BR" sz="1400" dirty="0">
                <a:solidFill>
                  <a:schemeClr val="tx2"/>
                </a:solidFill>
              </a:rPr>
              <a:t>DSR - Descanso Semanal Remunerado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1.1.5 </a:t>
            </a:r>
            <a:r>
              <a:rPr lang="pt-BR" sz="1400" dirty="0">
                <a:solidFill>
                  <a:schemeClr val="tx2"/>
                </a:solidFill>
              </a:rPr>
              <a:t>Verbas Adicionais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1.1.6 </a:t>
            </a:r>
            <a:r>
              <a:rPr lang="pt-BR" sz="1400" dirty="0">
                <a:solidFill>
                  <a:schemeClr val="tx2"/>
                </a:solidFill>
              </a:rPr>
              <a:t>Insalubridade, Periculosidade e Adicional Noturno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1.1.7 </a:t>
            </a:r>
            <a:r>
              <a:rPr lang="pt-BR" sz="1400" dirty="0">
                <a:solidFill>
                  <a:schemeClr val="tx2"/>
                </a:solidFill>
              </a:rPr>
              <a:t>Hora Extra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 </a:t>
            </a:r>
            <a:r>
              <a:rPr lang="pt-BR" sz="1400" dirty="0">
                <a:solidFill>
                  <a:schemeClr val="tx2"/>
                </a:solidFill>
              </a:rPr>
              <a:t>Benefícios Previdênciários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1.2.1 </a:t>
            </a:r>
            <a:r>
              <a:rPr lang="pt-BR" sz="1400" dirty="0">
                <a:solidFill>
                  <a:schemeClr val="tx2"/>
                </a:solidFill>
              </a:rPr>
              <a:t>Salário Familia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1.2.2 </a:t>
            </a:r>
            <a:r>
              <a:rPr lang="pt-BR" sz="1400" dirty="0">
                <a:solidFill>
                  <a:schemeClr val="tx2"/>
                </a:solidFill>
              </a:rPr>
              <a:t>Salário Maternidade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1.2.3 </a:t>
            </a:r>
            <a:r>
              <a:rPr lang="pt-BR" sz="1400" dirty="0">
                <a:solidFill>
                  <a:schemeClr val="tx2"/>
                </a:solidFill>
              </a:rPr>
              <a:t>Descontos na Folha de Pagamento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1.2.5 </a:t>
            </a:r>
            <a:r>
              <a:rPr lang="pt-BR" sz="1400" dirty="0">
                <a:solidFill>
                  <a:schemeClr val="tx2"/>
                </a:solidFill>
              </a:rPr>
              <a:t>Faltas e Atrasos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1.2.6 </a:t>
            </a:r>
            <a:r>
              <a:rPr lang="pt-BR" sz="1400" dirty="0">
                <a:solidFill>
                  <a:schemeClr val="tx2"/>
                </a:solidFill>
              </a:rPr>
              <a:t>Pensão Alimentícia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1.2.7 </a:t>
            </a:r>
            <a:r>
              <a:rPr lang="pt-BR" sz="1400" dirty="0">
                <a:solidFill>
                  <a:schemeClr val="tx2"/>
                </a:solidFill>
              </a:rPr>
              <a:t>Adiantamento de Salário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1.2.8 </a:t>
            </a:r>
            <a:r>
              <a:rPr lang="pt-BR" sz="1400" dirty="0">
                <a:solidFill>
                  <a:schemeClr val="tx2"/>
                </a:solidFill>
              </a:rPr>
              <a:t>Vale Transporte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1.2.9 </a:t>
            </a:r>
            <a:r>
              <a:rPr lang="pt-BR" sz="1400" dirty="0">
                <a:solidFill>
                  <a:schemeClr val="tx2"/>
                </a:solidFill>
              </a:rPr>
              <a:t>Sindicato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1.2.10 </a:t>
            </a:r>
            <a:r>
              <a:rPr lang="pt-BR" sz="1400" dirty="0">
                <a:solidFill>
                  <a:schemeClr val="tx2"/>
                </a:solidFill>
              </a:rPr>
              <a:t>Requisitos Legais : Direitos de Igualdade </a:t>
            </a:r>
            <a:endParaRPr lang="pt-BR" sz="1400" dirty="0" smtClean="0">
              <a:solidFill>
                <a:schemeClr val="tx2"/>
              </a:solidFill>
            </a:endParaRPr>
          </a:p>
          <a:p>
            <a:endParaRPr lang="pt-BR" sz="1400" dirty="0"/>
          </a:p>
          <a:p>
            <a:r>
              <a:rPr lang="pt-BR" sz="1400" dirty="0" smtClean="0">
                <a:solidFill>
                  <a:srgbClr val="C00000"/>
                </a:solidFill>
              </a:rPr>
              <a:t>2 Carga Tributária Trabalhista </a:t>
            </a:r>
          </a:p>
          <a:p>
            <a:r>
              <a:rPr lang="pt-BR" sz="1400" dirty="0" smtClean="0">
                <a:solidFill>
                  <a:srgbClr val="C00000"/>
                </a:solidFill>
              </a:rPr>
              <a:t>2.1 </a:t>
            </a:r>
            <a:r>
              <a:rPr lang="pt-BR" sz="1400" dirty="0">
                <a:solidFill>
                  <a:srgbClr val="C00000"/>
                </a:solidFill>
              </a:rPr>
              <a:t>Contribuição Previdenciária do Empregado e do Empregados </a:t>
            </a:r>
            <a:r>
              <a:rPr lang="pt-BR" sz="1400" dirty="0" smtClean="0">
                <a:solidFill>
                  <a:srgbClr val="C00000"/>
                </a:solidFill>
              </a:rPr>
              <a:t>– GPS </a:t>
            </a:r>
          </a:p>
          <a:p>
            <a:r>
              <a:rPr lang="pt-BR" sz="1400" dirty="0" smtClean="0">
                <a:solidFill>
                  <a:srgbClr val="C00000"/>
                </a:solidFill>
              </a:rPr>
              <a:t>2.2 </a:t>
            </a:r>
            <a:r>
              <a:rPr lang="pt-BR" sz="1400" dirty="0">
                <a:solidFill>
                  <a:srgbClr val="C00000"/>
                </a:solidFill>
              </a:rPr>
              <a:t>Fundo de Garantia por Tempo de Serviço - FGTS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2.3 </a:t>
            </a:r>
            <a:r>
              <a:rPr lang="pt-BR" sz="1400" dirty="0">
                <a:solidFill>
                  <a:srgbClr val="C00000"/>
                </a:solidFill>
              </a:rPr>
              <a:t>Imposto de Renda Retido na Fonte - IRRF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2.4 </a:t>
            </a:r>
            <a:r>
              <a:rPr lang="pt-BR" sz="1400" dirty="0">
                <a:solidFill>
                  <a:srgbClr val="C00000"/>
                </a:solidFill>
              </a:rPr>
              <a:t>Tabelas de Incidências </a:t>
            </a:r>
            <a:r>
              <a:rPr lang="pt-BR" sz="1400" dirty="0" smtClean="0">
                <a:solidFill>
                  <a:srgbClr val="C00000"/>
                </a:solidFill>
              </a:rPr>
              <a:t>Trabalhistas</a:t>
            </a:r>
            <a:endParaRPr lang="pt-BR" sz="1400" dirty="0"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11311" y="1190357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solidFill>
                  <a:srgbClr val="C00000"/>
                </a:solidFill>
              </a:rPr>
              <a:t>3. Rotinas de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3.1 </a:t>
            </a:r>
            <a:r>
              <a:rPr lang="pt-BR" sz="1400" dirty="0">
                <a:solidFill>
                  <a:srgbClr val="C00000"/>
                </a:solidFill>
              </a:rPr>
              <a:t>Remuneração de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3.2 </a:t>
            </a:r>
            <a:r>
              <a:rPr lang="pt-BR" sz="1400" dirty="0">
                <a:solidFill>
                  <a:srgbClr val="C00000"/>
                </a:solidFill>
              </a:rPr>
              <a:t>Adicional de 1/3 de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3.3 </a:t>
            </a:r>
            <a:r>
              <a:rPr lang="pt-BR" sz="1400" dirty="0">
                <a:solidFill>
                  <a:srgbClr val="C00000"/>
                </a:solidFill>
              </a:rPr>
              <a:t>Abono Pecuniário de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3.4 </a:t>
            </a:r>
            <a:r>
              <a:rPr lang="pt-BR" sz="1400" dirty="0">
                <a:solidFill>
                  <a:srgbClr val="C00000"/>
                </a:solidFill>
              </a:rPr>
              <a:t>Período Aquisitivo de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3.5 </a:t>
            </a:r>
            <a:r>
              <a:rPr lang="pt-BR" sz="1400" dirty="0">
                <a:solidFill>
                  <a:srgbClr val="C00000"/>
                </a:solidFill>
              </a:rPr>
              <a:t>Período Concessivo de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3.6 </a:t>
            </a:r>
            <a:r>
              <a:rPr lang="pt-BR" sz="1400" dirty="0">
                <a:solidFill>
                  <a:srgbClr val="C00000"/>
                </a:solidFill>
              </a:rPr>
              <a:t>Perda do Direito as Férias </a:t>
            </a:r>
            <a:endParaRPr lang="pt-BR" sz="1400" dirty="0" smtClean="0">
              <a:solidFill>
                <a:srgbClr val="C00000"/>
              </a:solidFill>
            </a:endParaRPr>
          </a:p>
          <a:p>
            <a:endParaRPr lang="pt-BR" sz="1400" dirty="0"/>
          </a:p>
          <a:p>
            <a:r>
              <a:rPr lang="pt-BR" sz="1400" dirty="0" smtClean="0">
                <a:solidFill>
                  <a:schemeClr val="tx2"/>
                </a:solidFill>
              </a:rPr>
              <a:t>4</a:t>
            </a:r>
            <a:r>
              <a:rPr lang="pt-BR" sz="1400" dirty="0">
                <a:solidFill>
                  <a:schemeClr val="tx2"/>
                </a:solidFill>
              </a:rPr>
              <a:t>. 13º Salário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4.1 </a:t>
            </a:r>
            <a:r>
              <a:rPr lang="pt-BR" sz="1400" dirty="0">
                <a:solidFill>
                  <a:schemeClr val="tx2"/>
                </a:solidFill>
              </a:rPr>
              <a:t>Encargos sobre o 13º salário</a:t>
            </a:r>
          </a:p>
          <a:p>
            <a:r>
              <a:rPr lang="pt-BR" sz="1400" dirty="0" smtClean="0">
                <a:solidFill>
                  <a:schemeClr val="tx2"/>
                </a:solidFill>
              </a:rPr>
              <a:t>4.2 </a:t>
            </a:r>
            <a:r>
              <a:rPr lang="pt-BR" sz="1400" dirty="0">
                <a:solidFill>
                  <a:schemeClr val="tx2"/>
                </a:solidFill>
              </a:rPr>
              <a:t>Remuneração do 13º salário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4.3 </a:t>
            </a:r>
            <a:r>
              <a:rPr lang="pt-BR" sz="1400" dirty="0">
                <a:solidFill>
                  <a:schemeClr val="tx2"/>
                </a:solidFill>
              </a:rPr>
              <a:t>Avos 13º salário </a:t>
            </a:r>
            <a:endParaRPr lang="pt-BR" sz="1400" dirty="0" smtClean="0">
              <a:solidFill>
                <a:schemeClr val="tx2"/>
              </a:solidFill>
            </a:endParaRPr>
          </a:p>
          <a:p>
            <a:r>
              <a:rPr lang="pt-BR" sz="1400" dirty="0" smtClean="0">
                <a:solidFill>
                  <a:schemeClr val="tx2"/>
                </a:solidFill>
              </a:rPr>
              <a:t>4.4 </a:t>
            </a:r>
            <a:r>
              <a:rPr lang="pt-BR" sz="1400" dirty="0">
                <a:solidFill>
                  <a:schemeClr val="tx2"/>
                </a:solidFill>
              </a:rPr>
              <a:t>Perda do direito </a:t>
            </a:r>
            <a:endParaRPr lang="pt-BR" sz="1400" dirty="0" smtClean="0">
              <a:solidFill>
                <a:schemeClr val="tx2"/>
              </a:solidFill>
            </a:endParaRPr>
          </a:p>
          <a:p>
            <a:endParaRPr lang="pt-BR" sz="1400" dirty="0"/>
          </a:p>
          <a:p>
            <a:r>
              <a:rPr lang="pt-BR" sz="1400" dirty="0" smtClean="0">
                <a:solidFill>
                  <a:srgbClr val="C00000"/>
                </a:solidFill>
              </a:rPr>
              <a:t>5</a:t>
            </a:r>
            <a:r>
              <a:rPr lang="pt-BR" sz="1400" dirty="0">
                <a:solidFill>
                  <a:srgbClr val="C00000"/>
                </a:solidFill>
              </a:rPr>
              <a:t>. Rotinas Demissionais e Obrigações acessórias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5.1 </a:t>
            </a:r>
            <a:r>
              <a:rPr lang="pt-BR" sz="1400" dirty="0">
                <a:solidFill>
                  <a:srgbClr val="C00000"/>
                </a:solidFill>
              </a:rPr>
              <a:t>Modalidades Habituais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5.2 </a:t>
            </a:r>
            <a:r>
              <a:rPr lang="pt-BR" sz="1400" dirty="0">
                <a:solidFill>
                  <a:srgbClr val="C00000"/>
                </a:solidFill>
              </a:rPr>
              <a:t>Modalidades Especiais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5.3 </a:t>
            </a:r>
            <a:r>
              <a:rPr lang="pt-BR" sz="1400" dirty="0">
                <a:solidFill>
                  <a:srgbClr val="C00000"/>
                </a:solidFill>
              </a:rPr>
              <a:t>Verbas Rescisórias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5.4 </a:t>
            </a:r>
            <a:r>
              <a:rPr lang="pt-BR" sz="1400" dirty="0">
                <a:solidFill>
                  <a:srgbClr val="C00000"/>
                </a:solidFill>
              </a:rPr>
              <a:t>Homologação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5.5 </a:t>
            </a:r>
            <a:r>
              <a:rPr lang="pt-BR" sz="1400" dirty="0">
                <a:solidFill>
                  <a:srgbClr val="C00000"/>
                </a:solidFill>
              </a:rPr>
              <a:t>Seguro Desemprego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5.6 </a:t>
            </a:r>
            <a:r>
              <a:rPr lang="pt-BR" sz="1400" dirty="0">
                <a:solidFill>
                  <a:srgbClr val="C00000"/>
                </a:solidFill>
              </a:rPr>
              <a:t>Obrigações Acessórias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5.7 </a:t>
            </a:r>
            <a:r>
              <a:rPr lang="pt-BR" sz="1400" dirty="0">
                <a:solidFill>
                  <a:srgbClr val="C00000"/>
                </a:solidFill>
              </a:rPr>
              <a:t>CAGED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5.8 </a:t>
            </a:r>
            <a:r>
              <a:rPr lang="pt-BR" sz="1400" dirty="0">
                <a:solidFill>
                  <a:srgbClr val="C00000"/>
                </a:solidFill>
              </a:rPr>
              <a:t>RAIS </a:t>
            </a:r>
            <a:endParaRPr lang="pt-BR" sz="1400" dirty="0" smtClean="0">
              <a:solidFill>
                <a:srgbClr val="C00000"/>
              </a:solidFill>
            </a:endParaRPr>
          </a:p>
          <a:p>
            <a:r>
              <a:rPr lang="pt-BR" sz="1400" dirty="0" smtClean="0">
                <a:solidFill>
                  <a:srgbClr val="C00000"/>
                </a:solidFill>
              </a:rPr>
              <a:t>5.9 </a:t>
            </a:r>
            <a:r>
              <a:rPr lang="pt-BR" sz="1400" dirty="0">
                <a:solidFill>
                  <a:srgbClr val="C00000"/>
                </a:solidFill>
              </a:rPr>
              <a:t>DIRF </a:t>
            </a:r>
            <a:endParaRPr lang="pt-BR" sz="1400" dirty="0" smtClean="0">
              <a:solidFill>
                <a:srgbClr val="C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36440" y="5433240"/>
            <a:ext cx="2246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C00000"/>
                </a:solidFill>
              </a:rPr>
              <a:t>5.10 conectividade Social </a:t>
            </a:r>
          </a:p>
          <a:p>
            <a:r>
              <a:rPr lang="pt-BR" sz="1400" dirty="0">
                <a:solidFill>
                  <a:srgbClr val="C00000"/>
                </a:solidFill>
              </a:rPr>
              <a:t>5.11 SEFIP </a:t>
            </a:r>
          </a:p>
          <a:p>
            <a:r>
              <a:rPr lang="pt-BR" sz="1400" dirty="0">
                <a:solidFill>
                  <a:srgbClr val="C00000"/>
                </a:solidFill>
              </a:rPr>
              <a:t>5.12 GRRF </a:t>
            </a:r>
          </a:p>
          <a:p>
            <a:r>
              <a:rPr lang="pt-BR" sz="1400" dirty="0">
                <a:solidFill>
                  <a:srgbClr val="C00000"/>
                </a:solidFill>
              </a:rPr>
              <a:t>5.13 eSocial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384" y="2484329"/>
            <a:ext cx="815973" cy="136151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79" y="981043"/>
            <a:ext cx="488388" cy="81491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12" y="1594302"/>
            <a:ext cx="667327" cy="11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4098" name="Picture 2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1160463"/>
            <a:ext cx="57150" cy="28575"/>
          </a:xfrm>
          <a:prstGeom prst="rect">
            <a:avLst/>
          </a:prstGeom>
          <a:noFill/>
        </p:spPr>
      </p:pic>
      <p:pic>
        <p:nvPicPr>
          <p:cNvPr id="4099" name="Picture 3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477838"/>
            <a:ext cx="57150" cy="28575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35496" y="1219393"/>
            <a:ext cx="90364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 </a:t>
            </a:r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Básica:</a:t>
            </a:r>
            <a:endParaRPr lang="pt-BR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pt-BR" sz="1600" dirty="0"/>
              <a:t>CARVALHO, Nardi Henrique/Sandrime Machado Paula/Silva Silveira Raquel da. Diversidade Sexual, Relações de Gêneros e Politicas Publicas. 2a.. Sao Paulo: Saraiva, 2015. 1.</a:t>
            </a:r>
          </a:p>
          <a:p>
            <a:pPr algn="just">
              <a:lnSpc>
                <a:spcPct val="150000"/>
              </a:lnSpc>
            </a:pPr>
            <a:r>
              <a:rPr lang="pt-BR" sz="1600" dirty="0"/>
              <a:t>CARVALHO, Zenaide. eSocial nas empresas e escritórios contábeis guia prático para implantação. 2ª. Rio de Janeiro: NITH, 2017. 1.</a:t>
            </a:r>
          </a:p>
          <a:p>
            <a:pPr algn="just">
              <a:lnSpc>
                <a:spcPct val="150000"/>
              </a:lnSpc>
            </a:pPr>
            <a:r>
              <a:rPr lang="pt-BR" sz="1600" dirty="0"/>
              <a:t>CASSAR, Volia Bomfim. CLT - Organizada. 1ª. Rio de Janeiro: Método, 2018. 1.</a:t>
            </a:r>
          </a:p>
          <a:p>
            <a:pPr algn="just">
              <a:lnSpc>
                <a:spcPct val="150000"/>
              </a:lnSpc>
            </a:pPr>
            <a:r>
              <a:rPr lang="pt-BR" sz="1600" dirty="0"/>
              <a:t>FEDERAL, Senado. CLT e normas correlatas, mesa biênio. 1a.. Brasilia: Senado Federal, 2017. 1.</a:t>
            </a:r>
          </a:p>
          <a:p>
            <a:pPr algn="just"/>
            <a:endParaRPr lang="pt-BR" sz="1600" dirty="0" smtClean="0"/>
          </a:p>
          <a:p>
            <a:pPr algn="just"/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 Complementar:</a:t>
            </a:r>
          </a:p>
          <a:p>
            <a:pPr algn="just">
              <a:lnSpc>
                <a:spcPct val="150000"/>
              </a:lnSpc>
            </a:pPr>
            <a:r>
              <a:rPr lang="pt-BR" sz="1600" dirty="0"/>
              <a:t>COUTO, C.M.C. Direito do Trabalho - TRT-RJ. 2ª. Rio de Janeiro: Elsevier - Impetus, 2006. v01 - 632p.</a:t>
            </a:r>
          </a:p>
          <a:p>
            <a:pPr algn="just">
              <a:lnSpc>
                <a:spcPct val="150000"/>
              </a:lnSpc>
            </a:pPr>
            <a:r>
              <a:rPr lang="pt-BR" sz="1600" dirty="0"/>
              <a:t>FILHO, José Gomes Pacheco. KRUGER, Samuel. Modernidade na Prestação de Informações ao Governo Federal - eSocial. 1a. Sao Paulo: Atlas, 2015. 1.</a:t>
            </a:r>
          </a:p>
          <a:p>
            <a:pPr algn="just">
              <a:lnSpc>
                <a:spcPct val="150000"/>
              </a:lnSpc>
            </a:pPr>
            <a:r>
              <a:rPr lang="pt-BR" sz="1600" dirty="0"/>
              <a:t>GARCIA, Roni Genicolo. Manual de Rotinas Trabalhistas. 8ª. São Paulo: Atlas, 2014. </a:t>
            </a:r>
          </a:p>
          <a:p>
            <a:pPr algn="just">
              <a:lnSpc>
                <a:spcPct val="150000"/>
              </a:lnSpc>
            </a:pPr>
            <a:r>
              <a:rPr lang="pt-BR" sz="1600" dirty="0" smtClean="0"/>
              <a:t>OLIVEIRA</a:t>
            </a:r>
            <a:r>
              <a:rPr lang="pt-BR" sz="1600" dirty="0"/>
              <a:t>, Aristeu de. eSocial: Sistema de Escrituração Digital das Obrigações Fiscais, Previdenciárias e Trabalhistas. 2a.. São Paulo: Atlas, 2015. 1.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REFERÊNCIAIS TEÓRICOS...</a:t>
            </a:r>
            <a:endParaRPr lang="pt-B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604" y="908720"/>
            <a:ext cx="417876" cy="69725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78" y="918161"/>
            <a:ext cx="315766" cy="52687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918161"/>
            <a:ext cx="360040" cy="6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429000"/>
            <a:ext cx="4536503" cy="24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496" y="2060848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</a:t>
            </a:r>
            <a:r>
              <a:rPr lang="pt-BR" sz="20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Eco. Adm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pt-BR" sz="20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92080" y="404664"/>
            <a:ext cx="37867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01</a:t>
            </a:r>
            <a:endParaRPr lang="pt-BR" sz="8000" dirty="0">
              <a:solidFill>
                <a:srgbClr val="C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2488550"/>
            <a:ext cx="7308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 smtClean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</a:t>
            </a:r>
          </a:p>
          <a:p>
            <a:pPr algn="ctr">
              <a:defRPr/>
            </a:pPr>
            <a:r>
              <a:rPr lang="pt-BR" sz="2800" b="1" dirty="0" smtClean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GESTÃO </a:t>
            </a:r>
            <a:r>
              <a:rPr lang="pt-BR" sz="2800" b="1" dirty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2657"/>
            <a:ext cx="4545931" cy="23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476672"/>
            <a:ext cx="63001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e </a:t>
            </a: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requisitos para a tomada de decisão. </a:t>
            </a:r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65746" y="1045950"/>
            <a:ext cx="85782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dirty="0"/>
              <a:t>Rotinas de Pessoal e seus conceitos chaves </a:t>
            </a:r>
            <a:endParaRPr lang="pt-B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dirty="0" smtClean="0"/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Palavras-chave: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dirty="0"/>
              <a:t>Rotinas, Pessoal, Passivo, Trabalhista, Folha </a:t>
            </a:r>
            <a:endParaRPr lang="pt-B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dirty="0"/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 smtClean="0"/>
              <a:t>Entender </a:t>
            </a:r>
            <a:r>
              <a:rPr lang="pt-BR" dirty="0"/>
              <a:t>a contextualização da disciplina de Gestão de Rotinas e Passivos Trabalhistas</a:t>
            </a:r>
            <a:r>
              <a:rPr lang="pt-BR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 smtClean="0"/>
              <a:t>Conhecer </a:t>
            </a:r>
            <a:r>
              <a:rPr lang="pt-BR" dirty="0"/>
              <a:t>o plano de ensino da disciplina. </a:t>
            </a:r>
            <a:endParaRPr lang="pt-BR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 smtClean="0"/>
              <a:t>Compreender </a:t>
            </a:r>
            <a:r>
              <a:rPr lang="pt-BR" dirty="0"/>
              <a:t>o papel da Gestão de Rotinas e Passivos Trabalhista como instrumento de ação e preservação dos direitos do empregado e do empregador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-175580" y="1230547"/>
            <a:ext cx="942975" cy="5396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2932179" cy="19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ROTINAS TRABALHIST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50" y="4821155"/>
            <a:ext cx="2927747" cy="1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ROTINAS TRABALHIS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22278"/>
            <a:ext cx="2804342" cy="183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ROTINAS TRABALHIST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8655"/>
            <a:ext cx="2923776" cy="17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062" y="908721"/>
            <a:ext cx="302088" cy="504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288" y="908721"/>
            <a:ext cx="302088" cy="504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936" y="908721"/>
            <a:ext cx="302088" cy="5040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32" y="908720"/>
            <a:ext cx="302088" cy="504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79512" y="1196752"/>
            <a:ext cx="88006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Conseitos Históricos: </a:t>
            </a:r>
            <a:endParaRPr lang="pt-BR" dirty="0" smtClean="0"/>
          </a:p>
          <a:p>
            <a:pPr algn="just"/>
            <a:r>
              <a:rPr lang="pt-BR" dirty="0" smtClean="0"/>
              <a:t>Os </a:t>
            </a:r>
            <a:r>
              <a:rPr lang="pt-BR" dirty="0"/>
              <a:t>conflitos trabalhistas gerados ao longo de décadas gerou a necessidade de ser organizar o trabalho.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Diante </a:t>
            </a:r>
            <a:r>
              <a:rPr lang="pt-BR" dirty="0"/>
              <a:t>deste conflito a normalização do trabalho sempre foi administrada pelo Estado, visando diminuir a hipossuficiência do empregado em relação ao empregador. Esta relação vem sofrendo transformações durante todos estes anos, globalização, crises econômicas, desenvolvimento tecnológico e a necessidade de uma competição saudável as empresas tem necessidades de recursos humanos cada vez com maior potencial e tendo regras protetoras para ambos os lados, uma vez que as obrigações trabalhistas são vias de mão dupla (direitos e deveres para empregador e empregado).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No </a:t>
            </a:r>
            <a:r>
              <a:rPr lang="pt-BR" dirty="0"/>
              <a:t>Brasil a Legislação Trabalhista tradicional e rígida surgiu na Década de 1930, através do então Presidente da República do Brasil Getúlio Vargas.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Década </a:t>
            </a:r>
            <a:r>
              <a:rPr lang="pt-BR" dirty="0">
                <a:solidFill>
                  <a:srgbClr val="C00000"/>
                </a:solidFill>
              </a:rPr>
              <a:t>de 1940: </a:t>
            </a:r>
            <a:endParaRPr lang="pt-BR" dirty="0" smtClean="0">
              <a:solidFill>
                <a:srgbClr val="C00000"/>
              </a:solidFill>
            </a:endParaRPr>
          </a:p>
          <a:p>
            <a:pPr algn="just"/>
            <a:r>
              <a:rPr lang="pt-BR" dirty="0" smtClean="0"/>
              <a:t>Entrou </a:t>
            </a:r>
            <a:r>
              <a:rPr lang="pt-BR" dirty="0"/>
              <a:t>em vigor o Decreto-Lei nº </a:t>
            </a:r>
            <a:r>
              <a:rPr lang="pt-BR" dirty="0" smtClean="0"/>
              <a:t>5.452.</a:t>
            </a:r>
          </a:p>
          <a:p>
            <a:pPr algn="just"/>
            <a:r>
              <a:rPr lang="pt-BR" dirty="0" smtClean="0"/>
              <a:t>Em 1943</a:t>
            </a:r>
            <a:r>
              <a:rPr lang="pt-BR" dirty="0"/>
              <a:t>, que aprovou a Consolidação das Leis do Trabalho (CLT), que reuniu todas as normas trabalhistas até </a:t>
            </a:r>
            <a:r>
              <a:rPr lang="pt-BR" dirty="0" smtClean="0"/>
              <a:t>2017.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062" y="908721"/>
            <a:ext cx="302088" cy="504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288" y="908721"/>
            <a:ext cx="302088" cy="504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936" y="908721"/>
            <a:ext cx="302088" cy="5040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32" y="908720"/>
            <a:ext cx="302088" cy="504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43591" y="1196150"/>
            <a:ext cx="88006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chemeClr val="accent4">
                    <a:lumMod val="50000"/>
                  </a:schemeClr>
                </a:solidFill>
              </a:rPr>
              <a:t>Década 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de 1950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pt-BR" dirty="0" smtClean="0"/>
              <a:t>Surgiram </a:t>
            </a:r>
            <a:r>
              <a:rPr lang="pt-BR" dirty="0"/>
              <a:t>as primeiras tensões trabalhistas com a instalação do parque industrial brasileiro (governo Juscelino Kubitschek).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Década de </a:t>
            </a:r>
            <a:r>
              <a:rPr lang="pt-BR" dirty="0" smtClean="0">
                <a:solidFill>
                  <a:schemeClr val="accent3">
                    <a:lumMod val="50000"/>
                  </a:schemeClr>
                </a:solidFill>
              </a:rPr>
              <a:t>1970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pt-BR" dirty="0" smtClean="0"/>
              <a:t>1978</a:t>
            </a:r>
            <a:r>
              <a:rPr lang="pt-BR" dirty="0"/>
              <a:t>: agravam-se os movimentos sindicais até 6 greves diárias no ABC paulista.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Década de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</a:rPr>
              <a:t>1980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pt-BR" dirty="0" smtClean="0"/>
              <a:t>1988</a:t>
            </a:r>
            <a:r>
              <a:rPr lang="pt-BR" dirty="0"/>
              <a:t>: Nova Constituição Federal promulgada em 05 de outubro que consubstancia uma enormidade de direitos para os trabalhadores, oriundos de reivindicações, principalmente, pelos sindicatos dos trabalhadores</a:t>
            </a:r>
            <a:r>
              <a:rPr lang="pt-BR" dirty="0" smtClean="0"/>
              <a:t>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1998</a:t>
            </a:r>
            <a:r>
              <a:rPr lang="pt-BR" dirty="0"/>
              <a:t>: Promulgadas as primeiras leis e medidas provisórias para a flexibilização das leis trabalhistas, tais como: </a:t>
            </a:r>
            <a:endParaRPr lang="pt-BR" dirty="0" smtClean="0"/>
          </a:p>
          <a:p>
            <a:pPr algn="just"/>
            <a:r>
              <a:rPr lang="pt-BR" dirty="0" smtClean="0"/>
              <a:t>Lei </a:t>
            </a:r>
            <a:r>
              <a:rPr lang="pt-BR" dirty="0"/>
              <a:t>9601/98 </a:t>
            </a:r>
            <a:r>
              <a:rPr lang="pt-BR" dirty="0" smtClean="0"/>
              <a:t>- </a:t>
            </a:r>
            <a:r>
              <a:rPr lang="pt-BR" dirty="0"/>
              <a:t>Contrato de trabalho por prazo determinado, com regras específicas </a:t>
            </a:r>
            <a:r>
              <a:rPr lang="pt-BR" dirty="0" smtClean="0"/>
              <a:t>- </a:t>
            </a:r>
            <a:r>
              <a:rPr lang="pt-BR" dirty="0"/>
              <a:t>obrigatório Acordo Coletivo ou Convenção Coletiva de Trabalho. </a:t>
            </a:r>
            <a:endParaRPr lang="pt-BR" dirty="0" smtClean="0"/>
          </a:p>
          <a:p>
            <a:pPr algn="just"/>
            <a:r>
              <a:rPr lang="pt-BR" dirty="0" smtClean="0"/>
              <a:t>Lei </a:t>
            </a:r>
            <a:r>
              <a:rPr lang="pt-BR" dirty="0"/>
              <a:t>9601/98 e Medida Provisória (MP) nº 1.709/98, Banco de Horas </a:t>
            </a:r>
            <a:r>
              <a:rPr lang="pt-BR" dirty="0" smtClean="0"/>
              <a:t>- </a:t>
            </a:r>
            <a:r>
              <a:rPr lang="pt-BR" dirty="0"/>
              <a:t>na tentativa de não perder postos de trabalho e manutenção dos empregos, mas obrigatoriamente, com a participação do Sindicato dos Trabalhadores</a:t>
            </a:r>
            <a:r>
              <a:rPr lang="pt-BR" dirty="0" smtClean="0"/>
              <a:t>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23565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062" y="908721"/>
            <a:ext cx="302088" cy="504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288" y="908721"/>
            <a:ext cx="302088" cy="504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936" y="908721"/>
            <a:ext cx="302088" cy="5040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32" y="908720"/>
            <a:ext cx="302088" cy="504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0657" y="1066965"/>
            <a:ext cx="88576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Decada de 2010:</a:t>
            </a:r>
          </a:p>
          <a:p>
            <a:pPr algn="just"/>
            <a:r>
              <a:rPr lang="pt-BR" dirty="0" smtClean="0"/>
              <a:t>Em </a:t>
            </a:r>
            <a:r>
              <a:rPr lang="pt-BR" dirty="0"/>
              <a:t>Novembro de 2017, foi aprovada uma Reforma trabalhista que flexibilizou a relação capital x trabalho, com a tentativa cada vez maior de afastar o Estado desta relação.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Lei </a:t>
            </a:r>
            <a:r>
              <a:rPr lang="pt-BR" b="1" dirty="0"/>
              <a:t>13.467/2017 - LINHAS MESTRAS DA REFORMA </a:t>
            </a:r>
            <a:endParaRPr lang="pt-BR" b="1" dirty="0" smtClean="0"/>
          </a:p>
          <a:p>
            <a:pPr algn="just"/>
            <a:r>
              <a:rPr lang="pt-BR" dirty="0" smtClean="0">
                <a:solidFill>
                  <a:schemeClr val="tx2">
                    <a:lumMod val="50000"/>
                  </a:schemeClr>
                </a:solidFill>
              </a:rPr>
              <a:t>1ª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) Reduzir a interferência do Estado na relação entre empregador e empregado, o chamado 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</a:rPr>
              <a:t>“Estado mínimo”.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2ª</a:t>
            </a:r>
            <a:r>
              <a:rPr lang="pt-BR" dirty="0">
                <a:solidFill>
                  <a:srgbClr val="C00000"/>
                </a:solidFill>
              </a:rPr>
              <a:t>) Favorecer a negociação direta entre empregador e empregado, alterando a concepção central do Direito do Trabalho de que o empregado é vulnerável, porque depende de seu trabalho para garantir sua subsistência, necessitando de proteção estatal. E também incentivando a negociação dos direitos da categoria econômica entre sindicatos, que passarão a ter nova configuração, pois deverão serem independentes do Estado</a:t>
            </a:r>
            <a:r>
              <a:rPr lang="pt-BR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r>
              <a:rPr lang="pt-BR" dirty="0" smtClean="0">
                <a:solidFill>
                  <a:schemeClr val="tx2">
                    <a:lumMod val="50000"/>
                  </a:schemeClr>
                </a:solidFill>
              </a:rPr>
              <a:t>3ª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) Renúncia fiscal: várias parcelas salariais passam a ter natureza indenizatória; facultatividade da contribuição sindical, que destina percentuais para conta salário e emprego, para fornecer recursos para o Fundo de Amparo ao Trabalhador e retirou do FGTS os depósitos 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</a:rPr>
              <a:t>recursais.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4ª</a:t>
            </a:r>
            <a:r>
              <a:rPr lang="pt-BR" dirty="0">
                <a:solidFill>
                  <a:srgbClr val="C00000"/>
                </a:solidFill>
              </a:rPr>
              <a:t>) Aumento da competitividade das empresas ante à economia </a:t>
            </a:r>
            <a:r>
              <a:rPr lang="pt-BR" dirty="0" smtClean="0">
                <a:solidFill>
                  <a:srgbClr val="C00000"/>
                </a:solidFill>
              </a:rPr>
              <a:t>globalizada.</a:t>
            </a:r>
          </a:p>
          <a:p>
            <a:pPr algn="just"/>
            <a:r>
              <a:rPr lang="pt-BR" dirty="0" smtClean="0">
                <a:solidFill>
                  <a:schemeClr val="tx2">
                    <a:lumMod val="50000"/>
                  </a:schemeClr>
                </a:solidFill>
              </a:rPr>
              <a:t>5ª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) Múltiplas possibilidades de relações de trabalho para ampliar o mercado de trabalho, provocando profunda alteração do princípio da alteridade social, pois os riscos da atividade econômica passam a ser transferidos também para o empregado. </a:t>
            </a:r>
            <a:endParaRPr lang="pt-BR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41236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062" y="908721"/>
            <a:ext cx="302088" cy="504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288" y="908721"/>
            <a:ext cx="302088" cy="504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936" y="908721"/>
            <a:ext cx="302088" cy="5040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232" y="908720"/>
            <a:ext cx="302088" cy="504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7504" y="1018436"/>
            <a:ext cx="88726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Bases da Atividade de Administração de pessoal :</a:t>
            </a:r>
            <a:endParaRPr lang="pt-BR" dirty="0">
              <a:solidFill>
                <a:srgbClr val="C00000"/>
              </a:solidFill>
            </a:endParaRP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Todas </a:t>
            </a:r>
            <a:r>
              <a:rPr lang="pt-BR" dirty="0"/>
              <a:t>as atividades da Administração de Pessoal são disciplinadas pela Constituição das Leis Trabalhistas-CLT, Consolidação da Legislação da Previdência Social </a:t>
            </a:r>
            <a:r>
              <a:rPr lang="pt-BR" dirty="0" smtClean="0"/>
              <a:t>- </a:t>
            </a:r>
            <a:r>
              <a:rPr lang="pt-BR" dirty="0"/>
              <a:t>CLPS, por normas jurídicas e complementares, Acordos Coletivos e Convenções Coletivas </a:t>
            </a:r>
            <a:r>
              <a:rPr lang="pt-BR" dirty="0" smtClean="0"/>
              <a:t>ou Dissídio </a:t>
            </a:r>
            <a:r>
              <a:rPr lang="pt-BR" dirty="0"/>
              <a:t>Coletivo, as </a:t>
            </a:r>
            <a:r>
              <a:rPr lang="pt-BR" dirty="0" smtClean="0"/>
              <a:t>NR’s - </a:t>
            </a:r>
            <a:r>
              <a:rPr lang="pt-BR" dirty="0"/>
              <a:t>Normas Regulamentadoras de Segurança e Medicina do Trabalho Imposto de Renda Retido na Fonte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Administração </a:t>
            </a:r>
            <a:r>
              <a:rPr lang="pt-BR" dirty="0"/>
              <a:t>de Pessoal deve cuidar de todos os direitos trabalhistas do trabalhador, a movimentação de pessoal entre empregador e empregados, direitos de diversidade de gêneros e inclusão social, através das cotas de aprendiz e Pessoas com Deficiências, cuidar da folha de pagamentos e todos os processos de férias, 13º salário, rescisão de contrato de trabalho, obrigações acessórias diversas.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administração e gestão da folha de pagamento das empresas é uma atividade rotineira e uma das mais importantes nesta área, pois ela envolve a garantia que os empregados terão prerrogativas respeitadas na relação formal de trabalho, assim a formação do Tecnólogo em Gestão de Recursos Humanos não pode prescindir de um desenvolvimento adequado das habilidades de gestão e conhecimentos técnicos imprescindíveis para ser um profissional bem sucedido</a:t>
            </a:r>
            <a:r>
              <a:rPr lang="pt-BR" dirty="0" smtClean="0"/>
              <a:t>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35266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062" y="908721"/>
            <a:ext cx="302088" cy="504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288" y="908721"/>
            <a:ext cx="302088" cy="504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936" y="908721"/>
            <a:ext cx="302088" cy="5040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232" y="908720"/>
            <a:ext cx="302088" cy="504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7504" y="1219974"/>
            <a:ext cx="88726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Bases da Atividade de Administração de pessoal :</a:t>
            </a:r>
            <a:endParaRPr lang="pt-BR" dirty="0">
              <a:solidFill>
                <a:srgbClr val="C00000"/>
              </a:solidFill>
            </a:endParaRP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Todas </a:t>
            </a:r>
            <a:r>
              <a:rPr lang="pt-BR" dirty="0"/>
              <a:t>as mudanças geram dúvidas, e com elas os questionamentos de como agir, executar uma ação, um procedimento de forma correta, para que possamos evitar os conflitos posteriores.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Não </a:t>
            </a:r>
            <a:r>
              <a:rPr lang="pt-BR" dirty="0"/>
              <a:t>seria diferente com o cenário atual em que estamos vivendo.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Com </a:t>
            </a:r>
            <a:r>
              <a:rPr lang="pt-BR" dirty="0"/>
              <a:t>tantas mudanças/alterações contínuas em nossas Normas, previstas pela Consolidação das Leis do Trabalho, se faz necessário agir corretamente, e é preciso que o </a:t>
            </a:r>
            <a:r>
              <a:rPr lang="pt-BR" dirty="0" smtClean="0"/>
              <a:t>Empregador </a:t>
            </a:r>
            <a:r>
              <a:rPr lang="pt-BR" dirty="0"/>
              <a:t>conheça tudo o que envolve o ramo de atividade do qual atua, fazendo valer as suas obrigações e conscientizando de que todo trabalho é uma via de mão dupla, onde os deveres e obrigações se fazem necessários a ambos.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Todo profissional de RH deve possuir ou desenvolver </a:t>
            </a:r>
            <a:r>
              <a:rPr lang="pt-BR" dirty="0"/>
              <a:t>competências necessárias para administrar as áreas de Administração de Pessoal e Passivo Trabalhista em empresas de todos os portes</a:t>
            </a:r>
            <a:r>
              <a:rPr lang="pt-BR" dirty="0" smtClean="0"/>
              <a:t>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32940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062" y="908721"/>
            <a:ext cx="302088" cy="504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288" y="908721"/>
            <a:ext cx="302088" cy="504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936" y="908721"/>
            <a:ext cx="302088" cy="5040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32" y="908720"/>
            <a:ext cx="302088" cy="504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7504" y="1291982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C00000"/>
                </a:solidFill>
              </a:rPr>
              <a:t>Bases da Atividade de Administração de pessoal :</a:t>
            </a:r>
          </a:p>
          <a:p>
            <a:pPr algn="just"/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Realizar </a:t>
            </a:r>
            <a:r>
              <a:rPr lang="pt-BR" dirty="0"/>
              <a:t>as rotinas trabalhistas </a:t>
            </a:r>
            <a:r>
              <a:rPr lang="pt-BR" dirty="0" smtClean="0"/>
              <a:t>admissionais;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Realizar </a:t>
            </a:r>
            <a:r>
              <a:rPr lang="pt-BR" dirty="0"/>
              <a:t>as rotinas trabalhistas </a:t>
            </a:r>
            <a:r>
              <a:rPr lang="pt-BR" dirty="0" smtClean="0"/>
              <a:t>de </a:t>
            </a:r>
            <a:r>
              <a:rPr lang="pt-BR" dirty="0"/>
              <a:t>manutenção </a:t>
            </a:r>
            <a:r>
              <a:rPr lang="pt-BR" dirty="0" smtClean="0"/>
              <a:t>do empregado;</a:t>
            </a:r>
            <a:endParaRPr lang="pt-BR" dirty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Realizar as rotinas trabalhistas </a:t>
            </a:r>
            <a:r>
              <a:rPr lang="pt-BR" dirty="0" smtClean="0"/>
              <a:t>demissionais.</a:t>
            </a:r>
            <a:endParaRPr lang="pt-BR" dirty="0"/>
          </a:p>
          <a:p>
            <a:pPr algn="just"/>
            <a:endParaRPr lang="pt-BR" dirty="0" smtClean="0"/>
          </a:p>
          <a:p>
            <a:pPr algn="just"/>
            <a:r>
              <a:rPr lang="pt-BR" dirty="0" smtClean="0">
                <a:solidFill>
                  <a:schemeClr val="accent3">
                    <a:lumMod val="50000"/>
                  </a:schemeClr>
                </a:solidFill>
              </a:rPr>
              <a:t>Atividades complementares:</a:t>
            </a:r>
          </a:p>
          <a:p>
            <a:pPr algn="just"/>
            <a:endParaRPr lang="pt-BR" dirty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Compreender os cálculos trabalhistas;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Conhecer a carga tributária trabalhista;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Administrar os processos de obrigações acessórias trabalhistas</a:t>
            </a:r>
            <a:r>
              <a:rPr lang="pt-BR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Compreender </a:t>
            </a:r>
            <a:r>
              <a:rPr lang="pt-BR" dirty="0"/>
              <a:t>a diversidade de Gêneros e a inclusão social através das cotas</a:t>
            </a:r>
            <a:r>
              <a:rPr lang="pt-BR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Entender </a:t>
            </a:r>
            <a:r>
              <a:rPr lang="pt-BR" dirty="0"/>
              <a:t>a necessidade de reduzir o passivo trabalhista de uma organização.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00238"/>
            <a:ext cx="2718359" cy="23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98299" y="4615139"/>
            <a:ext cx="2304254" cy="13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13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ministÃ©rio de trabal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45158"/>
            <a:ext cx="1419378" cy="15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1589" y="2602922"/>
            <a:ext cx="7502739" cy="9810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GESTÃO DE ROTINAS E </a:t>
            </a:r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PASSIVOS </a:t>
            </a: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TRABALHISTAS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07504" y="2060848"/>
            <a:ext cx="5508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</a:t>
            </a:r>
            <a:r>
              <a:rPr lang="pt-BR" sz="20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Eco. Adm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pt-BR" sz="20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13" name="Picture 2" descr="http://servicosweb.cnpq.br/wspessoa/servletrecuperafoto?tipo=1&amp;id=K4755251Z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6963" y="98702"/>
            <a:ext cx="252095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47723"/>
            <a:ext cx="1347370" cy="957541"/>
          </a:xfrm>
          <a:prstGeom prst="rect">
            <a:avLst/>
          </a:prstGeom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80047"/>
            <a:ext cx="5832648" cy="23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874" y="3480047"/>
            <a:ext cx="1663624" cy="23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Conceitos: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7504" y="1556792"/>
            <a:ext cx="900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Quais as principais mudanças da Reforma Trabalhista?</a:t>
            </a:r>
          </a:p>
          <a:p>
            <a:r>
              <a:rPr lang="pt-BR" sz="1400" dirty="0" smtClean="0"/>
              <a:t>Publicado </a:t>
            </a:r>
            <a:r>
              <a:rPr lang="pt-BR" sz="1400" dirty="0"/>
              <a:t>por Ana Winter Advocacia e Assessoria </a:t>
            </a:r>
            <a:r>
              <a:rPr lang="pt-BR" sz="1400" dirty="0" smtClean="0"/>
              <a:t>Empresariala.</a:t>
            </a:r>
            <a:endParaRPr lang="pt-BR" sz="1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85100"/>
            <a:ext cx="6912768" cy="4476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27584" y="1131130"/>
            <a:ext cx="357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VAMOS LER E DEBATER O ARTIGO:</a:t>
            </a:r>
            <a:endParaRPr lang="pt-BR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5785" y="2276872"/>
            <a:ext cx="88287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Inúmeros </a:t>
            </a:r>
            <a:r>
              <a:rPr lang="pt-BR" dirty="0"/>
              <a:t>direitos trabalhistas foram profundamente alterados pela lei 13.467/17, a famosa “Reforma Trabalhista”. A nova lei que entrou em vigor no dia 11 de novembro de 2017 alterou mais de 100 pontos da CLT. </a:t>
            </a:r>
            <a:endParaRPr lang="pt-BR" dirty="0" smtClean="0"/>
          </a:p>
          <a:p>
            <a:pPr algn="just"/>
            <a:endParaRPr lang="pt-BR" sz="1200" dirty="0"/>
          </a:p>
          <a:p>
            <a:pPr algn="just"/>
            <a:r>
              <a:rPr lang="pt-BR" dirty="0" smtClean="0"/>
              <a:t>Todavia</a:t>
            </a:r>
            <a:r>
              <a:rPr lang="pt-BR" dirty="0"/>
              <a:t>, já houve alterações adotadas pela Medida Provisória 808, publicada pelo presidente Michel Temer no dia 14.11.2017.</a:t>
            </a:r>
          </a:p>
          <a:p>
            <a:pPr algn="just"/>
            <a:endParaRPr lang="pt-BR" sz="1200" dirty="0"/>
          </a:p>
          <a:p>
            <a:pPr algn="just"/>
            <a:r>
              <a:rPr lang="pt-BR" dirty="0"/>
              <a:t>Para os empresários, as mudanças são um avanço e modernizam as relações do trabalho no país. </a:t>
            </a:r>
            <a:endParaRPr lang="pt-BR" dirty="0" smtClean="0"/>
          </a:p>
          <a:p>
            <a:pPr algn="just"/>
            <a:endParaRPr lang="pt-BR" sz="1200" dirty="0"/>
          </a:p>
          <a:p>
            <a:pPr algn="just"/>
            <a:r>
              <a:rPr lang="pt-BR" dirty="0" smtClean="0"/>
              <a:t>Para </a:t>
            </a:r>
            <a:r>
              <a:rPr lang="pt-BR" dirty="0"/>
              <a:t>a Confederação Nacional da Indústria (CNI), a reforma valoriza a negociação coletiva e prestigia empresas e trabalhadores, que, poderão dialogar e encontrar soluções pactuadas para suas divergências.</a:t>
            </a:r>
          </a:p>
          <a:p>
            <a:pPr algn="just"/>
            <a:endParaRPr lang="pt-BR" sz="1200" dirty="0"/>
          </a:p>
          <a:p>
            <a:pPr algn="just"/>
            <a:r>
              <a:rPr lang="pt-BR" dirty="0"/>
              <a:t>Nesse viés, sintetizamos as principais mudanças compreendidas pela Reforma Trabalhista e alteradas pela Medida Provisória </a:t>
            </a:r>
            <a:r>
              <a:rPr lang="pt-BR" dirty="0" smtClean="0"/>
              <a:t>808: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40901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243226"/>
            <a:ext cx="3524105" cy="2375062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 de Tomada de Decisão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922590"/>
            <a:ext cx="4824536" cy="274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73204" y="1037290"/>
            <a:ext cx="676875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Quais as principais mudanças da Reforma Trabalhista?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5007" y="1412776"/>
            <a:ext cx="41409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 A DISPOSIÇÃO DO EMPREGADOR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BANCO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HORAS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JORNADA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12X36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FÉRIAS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INTERVALO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INTRAJORNADA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PERÍODO DE 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AMAMENTAÇÃO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535486" y="1412776"/>
            <a:ext cx="44290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TRABALHADOR AUTÔNOMO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TRABALHO INTERMITENTE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EXTINÇÃO DO CONTRATO DE TRABALHO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RESCISÃO POR ACORDO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INSALUBRIDADE DA GESTANTE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 DE QUITAÇÃO ANUAL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HOMOLOGAÇÃO DE ACORDO 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EXTRAJUDICIAL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Conceitos de Tomada de Decisão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495" y="1988840"/>
            <a:ext cx="89478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Quen criou a legislação trabalhista? </a:t>
            </a:r>
          </a:p>
          <a:p>
            <a:pPr marL="342900" indent="-342900">
              <a:buAutoNum type="arabicParenR"/>
            </a:pP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endParaRPr lang="pt-BR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endParaRPr lang="pt-BR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pontos da Reforma Trabalhista de 2017?</a:t>
            </a:r>
          </a:p>
          <a:p>
            <a:pPr marL="342900" indent="-342900">
              <a:buAutoNum type="arabicParenR"/>
            </a:pPr>
            <a:endParaRPr lang="pt-BR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Cite um ponto relevante para as seguintes décadas:</a:t>
            </a:r>
          </a:p>
          <a:p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800100" lvl="1" indent="-342900">
              <a:lnSpc>
                <a:spcPct val="150000"/>
              </a:lnSpc>
              <a:buAutoNum type="alphaL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</a:t>
            </a:r>
          </a:p>
          <a:p>
            <a:pPr marL="800100" lvl="1" indent="-342900">
              <a:lnSpc>
                <a:spcPct val="150000"/>
              </a:lnSpc>
              <a:buAutoNum type="alphaL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</a:t>
            </a:r>
          </a:p>
          <a:p>
            <a:pPr marL="800100" lvl="1" indent="-342900">
              <a:lnSpc>
                <a:spcPct val="150000"/>
              </a:lnSpc>
              <a:buAutoNum type="alphaL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</a:t>
            </a:r>
          </a:p>
          <a:p>
            <a:pPr marL="800100" lvl="1" indent="-342900">
              <a:lnSpc>
                <a:spcPct val="150000"/>
              </a:lnSpc>
              <a:buAutoNum type="alphaLcParenR"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</a:t>
            </a: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</p:txBody>
      </p:sp>
      <p:pic>
        <p:nvPicPr>
          <p:cNvPr id="11266" name="Picture 2" descr="Resultado de imagem para atividades sala de au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08" y="949005"/>
            <a:ext cx="1455857" cy="148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m para EXERCICIOS sala de a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" y="1055390"/>
            <a:ext cx="3493629" cy="7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</p:spTree>
    <p:extLst>
      <p:ext uri="{BB962C8B-B14F-4D97-AF65-F5344CB8AC3E}">
        <p14:creationId xmlns:p14="http://schemas.microsoft.com/office/powerpoint/2010/main" val="2063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429000"/>
            <a:ext cx="4536503" cy="24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496" y="2060848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</a:t>
            </a:r>
            <a:r>
              <a:rPr lang="pt-BR" sz="20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Eco. Adm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pt-BR" sz="20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92080" y="404664"/>
            <a:ext cx="37867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</a:t>
            </a:r>
            <a:r>
              <a:rPr lang="pt-BR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pt-BR" sz="8000" dirty="0">
              <a:solidFill>
                <a:srgbClr val="C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2488550"/>
            <a:ext cx="7308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 smtClean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</a:t>
            </a:r>
          </a:p>
          <a:p>
            <a:pPr algn="ctr">
              <a:defRPr/>
            </a:pPr>
            <a:r>
              <a:rPr lang="pt-BR" sz="2800" b="1" dirty="0" smtClean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GESTÃO </a:t>
            </a:r>
            <a:r>
              <a:rPr lang="pt-BR" sz="2800" b="1" dirty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2657"/>
            <a:ext cx="4545931" cy="23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10996"/>
            <a:ext cx="3312367" cy="26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65746" y="1045950"/>
            <a:ext cx="85782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dirty="0"/>
              <a:t>Rotinas Admissionais </a:t>
            </a:r>
            <a:endParaRPr lang="pt-B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dirty="0" smtClean="0"/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Palavras-chave: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dirty="0"/>
              <a:t>Admissão, Contrato, indeterminado e </a:t>
            </a:r>
            <a:r>
              <a:rPr lang="pt-BR" dirty="0" smtClean="0"/>
              <a:t>determinado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dirty="0"/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Compreender </a:t>
            </a:r>
            <a:r>
              <a:rPr lang="pt-BR" dirty="0"/>
              <a:t>os cuidados na rotina de admissão</a:t>
            </a:r>
            <a:r>
              <a:rPr lang="pt-BR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Identificar </a:t>
            </a:r>
            <a:r>
              <a:rPr lang="pt-BR" dirty="0"/>
              <a:t>quando utilizar o contrato de trabalho determinado e indeterminado e a duração e os limites máximo das jornadas de trabalho</a:t>
            </a:r>
            <a:r>
              <a:rPr lang="pt-BR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Entender </a:t>
            </a:r>
            <a:r>
              <a:rPr lang="pt-BR" dirty="0"/>
              <a:t>o processo de proventos e descontos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175580" y="1230547"/>
            <a:ext cx="942975" cy="5396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12" name="Picture 9" descr="http://blog.opovo.com.br/correiotrabalhista/wp-content/uploads/sites/18/2013/08/esocial-1374759873.png?c1c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268760"/>
            <a:ext cx="2952328" cy="2279816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6562" y="4784104"/>
            <a:ext cx="1900308" cy="176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84104"/>
            <a:ext cx="2075365" cy="181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61735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8784976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45224"/>
            <a:ext cx="62646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869160"/>
            <a:ext cx="1737157" cy="172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2051720" y="980728"/>
            <a:ext cx="4100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Admissão de Empregados: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980728"/>
            <a:ext cx="664134" cy="70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55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323" y="1587252"/>
            <a:ext cx="6390109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73650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87849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051720" y="980728"/>
            <a:ext cx="4100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Admissão de Empregados: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980728"/>
            <a:ext cx="936104" cy="99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89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1442647"/>
            <a:ext cx="8963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988840"/>
            <a:ext cx="14278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1728192" cy="185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051720" y="980728"/>
            <a:ext cx="4100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Admissão de Empregados: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916832"/>
            <a:ext cx="4320480" cy="167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6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72728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50" y="3141687"/>
            <a:ext cx="8452098" cy="345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051720" y="980728"/>
            <a:ext cx="4100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Admissão de Empregados: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8624" y="1268760"/>
            <a:ext cx="16078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49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87" y="1619835"/>
            <a:ext cx="8856984" cy="368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http://www.sintratelcampinaseregiao.org.br/wp-content/uploads/2012/09/homologa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996952"/>
            <a:ext cx="2354347" cy="1581910"/>
          </a:xfrm>
          <a:prstGeom prst="rect">
            <a:avLst/>
          </a:prstGeom>
          <a:noFill/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373216"/>
            <a:ext cx="2492127" cy="11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073977" y="1044025"/>
            <a:ext cx="3428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Contrato de Trabalho: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980728"/>
            <a:ext cx="936104" cy="99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5373216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373216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373216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00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ervicosweb.cnpq.br/wspessoa/servletrecuperafoto?tipo=1&amp;id=K4755251Z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1333" y="98703"/>
            <a:ext cx="2396580" cy="174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3"/>
          <p:cNvSpPr>
            <a:spLocks noChangeArrowheads="1"/>
          </p:cNvSpPr>
          <p:nvPr/>
        </p:nvSpPr>
        <p:spPr bwMode="auto">
          <a:xfrm>
            <a:off x="6012160" y="5517232"/>
            <a:ext cx="313184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</a:t>
            </a: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luizlobato0101@gmail.com</a:t>
            </a:r>
            <a:endParaRPr lang="pt-BR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5496" y="2484648"/>
            <a:ext cx="8964612" cy="1520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Atuação: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Diretor Executivo do SINAERJ – (</a:t>
            </a:r>
            <a:r>
              <a:rPr lang="pt-BR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SINDICATO DOS ADMINISTRADORES DO ESTADO DO RIO DE JANEIRO</a:t>
            </a:r>
            <a:r>
              <a:rPr lang="pt-BR" sz="1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Conselheiro do Observatório Social de Nova Iguaçu </a:t>
            </a:r>
            <a:r>
              <a:rPr lang="pt-BR" sz="1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t-BR" sz="16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OSNI -RJ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 do Conselho Municipal de Trabalho Emprego e Renda – Nova Iguaçu - PMNI</a:t>
            </a:r>
            <a:endParaRPr lang="pt-BR" sz="1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Diretor Executivo da Assertiva Inteligência Empresarial </a:t>
            </a:r>
            <a:r>
              <a:rPr lang="pt-BR" sz="16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95536" y="3933056"/>
            <a:ext cx="56163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Formação:</a:t>
            </a:r>
          </a:p>
          <a:p>
            <a:pPr>
              <a:buFontTx/>
              <a:buChar char="•"/>
              <a:defRPr/>
            </a:pP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Administrador e Economista – UFRRJ / UNESA</a:t>
            </a:r>
          </a:p>
          <a:p>
            <a:pPr>
              <a:buFontTx/>
              <a:buChar char="•"/>
              <a:defRPr/>
            </a:pP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Especialista em Auditoria e Perícia Contábil - UNESA</a:t>
            </a:r>
          </a:p>
          <a:p>
            <a:pPr>
              <a:buFontTx/>
              <a:buChar char="•"/>
              <a:defRPr/>
            </a:pP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Mestre em Planejamento Urbano e Educação – </a:t>
            </a:r>
            <a:r>
              <a:rPr lang="pt-BR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UFRJ</a:t>
            </a:r>
          </a:p>
          <a:p>
            <a:pPr>
              <a:buFontTx/>
              <a:buChar char="•"/>
              <a:defRPr/>
            </a:pPr>
            <a:r>
              <a:rPr lang="pt-BR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Mestrando Em Patrimônio Cultura e Sociedade - UFRRJ</a:t>
            </a:r>
            <a:endParaRPr lang="pt-BR" sz="1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Diversas Especializações nas áreas de: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Auditoria, </a:t>
            </a:r>
            <a:r>
              <a:rPr lang="pt-BR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Perícia</a:t>
            </a: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Contabilidade e </a:t>
            </a:r>
            <a:r>
              <a:rPr lang="pt-BR" sz="1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Educação. 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0" y="-26988"/>
            <a:ext cx="4859338" cy="70802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APRESENTAÇÃO</a:t>
            </a:r>
            <a:endParaRPr lang="pt-BR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1844824"/>
            <a:ext cx="55081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 CURRÍCULO DO PROFESSOR</a:t>
            </a:r>
          </a:p>
          <a:p>
            <a:pPr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Eco.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 Msc. Luiz Cláudio Brites Lobato</a:t>
            </a: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62" y="3933056"/>
            <a:ext cx="2040471" cy="14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644533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87" y="1619835"/>
            <a:ext cx="8856984" cy="368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ttp://www.sintratelcampinaseregiao.org.br/wp-content/uploads/2012/09/homologa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996952"/>
            <a:ext cx="2354347" cy="1581910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373216"/>
            <a:ext cx="2492127" cy="11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2073977" y="1044025"/>
            <a:ext cx="3428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Contrato de Trabalho: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980728"/>
            <a:ext cx="936104" cy="99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5373216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373216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373216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06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8497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5496" y="1052736"/>
            <a:ext cx="5745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Ocorrências no Contrato de Trabalho: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157192"/>
            <a:ext cx="69847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212976"/>
            <a:ext cx="20882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908720"/>
            <a:ext cx="720080" cy="76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229200"/>
            <a:ext cx="1492876" cy="119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16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3344"/>
            <a:ext cx="88569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52" y="2906613"/>
            <a:ext cx="6228548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996952"/>
            <a:ext cx="20882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41" y="6111577"/>
            <a:ext cx="862892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3"/>
          <p:cNvSpPr txBox="1">
            <a:spLocks/>
          </p:cNvSpPr>
          <p:nvPr/>
        </p:nvSpPr>
        <p:spPr>
          <a:xfrm>
            <a:off x="0" y="116632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GESTÃO DE RECURSOS HUMANOS</a:t>
            </a:r>
            <a:b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GST1141 - Rotinas de Administração de Pessoal.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5496" y="1052736"/>
            <a:ext cx="5745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Ocorrências no Contrato de Trabalho: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908720"/>
            <a:ext cx="720080" cy="76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4509120"/>
            <a:ext cx="1708900" cy="13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368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90303"/>
            <a:ext cx="8856984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74" y="2895575"/>
            <a:ext cx="8874914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326037"/>
            <a:ext cx="1944216" cy="120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5485" y="5229200"/>
            <a:ext cx="27051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35496" y="1052736"/>
            <a:ext cx="5745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Ocorrências no Contrato de Trabalho: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2595" y="908720"/>
            <a:ext cx="883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5229200"/>
            <a:ext cx="1708900" cy="13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24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08" y="1988841"/>
            <a:ext cx="879728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031521"/>
            <a:ext cx="2046300" cy="144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971600" y="1268760"/>
            <a:ext cx="5745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Ocorrências no Contrato de Trabalho: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720080" cy="76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95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5496" y="980728"/>
            <a:ext cx="3734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Salário X Remuneração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0625" y="908720"/>
            <a:ext cx="115587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2008" y="1466775"/>
            <a:ext cx="8964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a diferença entre salário e remuneração?</a:t>
            </a:r>
          </a:p>
          <a:p>
            <a:pPr algn="just" fontAlgn="base"/>
            <a:endParaRPr lang="pt-BR" b="1" dirty="0" smtClean="0"/>
          </a:p>
          <a:p>
            <a:pPr algn="just" fontAlgn="base"/>
            <a:r>
              <a:rPr lang="pt-BR" sz="2000" dirty="0" smtClean="0"/>
              <a:t>Pouca gente sabe, mas existe diferença entre o que é definido por lei dos termos </a:t>
            </a:r>
            <a:r>
              <a:rPr lang="pt-BR" sz="2000" b="1" dirty="0" smtClean="0"/>
              <a:t>salário </a:t>
            </a:r>
            <a:r>
              <a:rPr lang="pt-BR" sz="2000" dirty="0" smtClean="0"/>
              <a:t>e </a:t>
            </a:r>
            <a:r>
              <a:rPr lang="pt-BR" sz="2000" b="1" dirty="0" smtClean="0"/>
              <a:t>remuneração</a:t>
            </a:r>
            <a:r>
              <a:rPr lang="pt-BR" sz="2000" dirty="0" smtClean="0"/>
              <a:t>.</a:t>
            </a:r>
          </a:p>
          <a:p>
            <a:pPr algn="just" fontAlgn="base"/>
            <a:endParaRPr lang="pt-BR" sz="2000" b="1" dirty="0" smtClean="0"/>
          </a:p>
          <a:p>
            <a:pPr algn="just" fontAlgn="base">
              <a:buFont typeface="Wingdings" pitchFamily="2" charset="2"/>
              <a:buChar char="v"/>
            </a:pPr>
            <a:r>
              <a:rPr lang="pt-BR" sz="2000" b="1" dirty="0" smtClean="0"/>
              <a:t> Salário</a:t>
            </a:r>
            <a:r>
              <a:rPr lang="pt-BR" sz="2000" dirty="0" smtClean="0"/>
              <a:t> é o valor estipulado para retribuição pelo trabalho prestado e é pago diretamente para o trabalhador, não envolvendo terceiros.</a:t>
            </a:r>
          </a:p>
          <a:p>
            <a:pPr algn="just" fontAlgn="base"/>
            <a:endParaRPr lang="pt-BR" sz="2000" dirty="0" smtClean="0"/>
          </a:p>
          <a:p>
            <a:pPr algn="just" fontAlgn="base"/>
            <a:endParaRPr lang="pt-BR" sz="2000" dirty="0" smtClean="0"/>
          </a:p>
          <a:p>
            <a:pPr algn="just" fontAlgn="base">
              <a:buFont typeface="Wingdings" pitchFamily="2" charset="2"/>
              <a:buChar char="v"/>
            </a:pPr>
            <a:r>
              <a:rPr lang="pt-BR" sz="2000" b="1" dirty="0" smtClean="0"/>
              <a:t> Remuneração</a:t>
            </a:r>
            <a:r>
              <a:rPr lang="pt-BR" sz="2000" dirty="0" smtClean="0"/>
              <a:t>, segundo o Art. 457 da Consolidação das Leis Trabalhistas (CLT), é o total de bens fornecidos ao empregado pelo trabalho prestado, ou seja, o resultado da somatória do salário adicionado de comissões, porcentagens, horas extras, gratificações, gorjetas e abonos pagos pelo empregador.</a:t>
            </a:r>
          </a:p>
          <a:p>
            <a:pPr algn="just" fontAlgn="base"/>
            <a:endParaRPr lang="pt-BR" dirty="0" smtClean="0"/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008" y="5373216"/>
            <a:ext cx="1914164" cy="11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661248"/>
            <a:ext cx="141039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7786" y="5661248"/>
            <a:ext cx="141039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3530" y="5661248"/>
            <a:ext cx="141039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39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7504" y="1574790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000" dirty="0" smtClean="0"/>
              <a:t>O salário deve ser pago em períodos máximos de </a:t>
            </a:r>
            <a:r>
              <a:rPr lang="pt-BR" sz="2000" b="1" dirty="0" smtClean="0"/>
              <a:t>um mês</a:t>
            </a:r>
            <a:r>
              <a:rPr lang="pt-BR" sz="2000" dirty="0" smtClean="0"/>
              <a:t> e pode ser realizado em dinheiro, cheque, depósito bancário ou utilidades (nesse caso, pelo menos 30% do salário deverá ser pago em dinheiro).</a:t>
            </a:r>
          </a:p>
          <a:p>
            <a:pPr algn="just" fontAlgn="base"/>
            <a:endParaRPr lang="pt-BR" sz="2000" dirty="0" smtClean="0"/>
          </a:p>
          <a:p>
            <a:pPr algn="just" fontAlgn="base"/>
            <a:r>
              <a:rPr lang="pt-BR" sz="2000" dirty="0" smtClean="0"/>
              <a:t>A CLT fixa o </a:t>
            </a:r>
            <a:r>
              <a:rPr lang="pt-BR" sz="2000" b="1" dirty="0" smtClean="0"/>
              <a:t>quinto</a:t>
            </a:r>
            <a:r>
              <a:rPr lang="pt-BR" sz="2000" dirty="0" smtClean="0"/>
              <a:t> dia útil do mês subsequente ao do vencimento como o dia do pagamento. O salário pode ser estipulado com base no tempo que o empregado permaneceu à disposição do empregador ou pelo tempo no qual o serviço foi prestado. Também pode ser calculado em função da produção por unidade ou por tarefa.</a:t>
            </a:r>
            <a:endParaRPr lang="pt-BR" sz="2000" dirty="0"/>
          </a:p>
        </p:txBody>
      </p:sp>
      <p:sp>
        <p:nvSpPr>
          <p:cNvPr id="11" name="Retângulo 10"/>
          <p:cNvSpPr/>
          <p:nvPr/>
        </p:nvSpPr>
        <p:spPr>
          <a:xfrm>
            <a:off x="2232248" y="4293096"/>
            <a:ext cx="6911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fontAlgn="base">
              <a:buFont typeface="Wingdings" pitchFamily="2" charset="2"/>
              <a:buChar char="v"/>
            </a:pP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Salário Mínimo</a:t>
            </a:r>
          </a:p>
          <a:p>
            <a:pPr algn="just" fontAlgn="base"/>
            <a:endParaRPr lang="pt-BR" dirty="0" smtClean="0"/>
          </a:p>
          <a:p>
            <a:pPr algn="just" fontAlgn="base"/>
            <a:r>
              <a:rPr lang="pt-BR" dirty="0" smtClean="0"/>
              <a:t>Criado na Austrália no século XIX, o </a:t>
            </a:r>
            <a:r>
              <a:rPr lang="pt-BR" b="1" dirty="0" smtClean="0"/>
              <a:t>salário mínimo</a:t>
            </a:r>
            <a:r>
              <a:rPr lang="pt-BR" dirty="0" smtClean="0"/>
              <a:t> só foi chegar ao Brasil na década de 30, pelo presidente Getúlio Vargas. Nessa época, existiam 14 salários mínimos diferentes no país, de forma que na capital, Rio de Janeiro, o mínimo valia quase três vezes mais que no Nordeste. A unificação total do salário mínimo no Brasil só foi estabelecida em 1984.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37112"/>
            <a:ext cx="1744208" cy="98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35496" y="980728"/>
            <a:ext cx="3734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Salário X Remuneração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08720"/>
            <a:ext cx="792088" cy="8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45224"/>
            <a:ext cx="1698430" cy="11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68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1052736"/>
            <a:ext cx="5920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DSR - Descanso Semanal Remunerado: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251520" y="1702326"/>
          <a:ext cx="5832648" cy="430530"/>
        </p:xfrm>
        <a:graphic>
          <a:graphicData uri="http://schemas.openxmlformats.org/drawingml/2006/table">
            <a:tbl>
              <a:tblPr/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2200" b="1" u="sng" dirty="0" smtClean="0">
                          <a:solidFill>
                            <a:srgbClr val="CC3F5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Descanso Semanal Remunerado – DSR.</a:t>
                      </a:r>
                      <a:endParaRPr lang="pt-BR" sz="2200" b="1" u="sng" dirty="0">
                        <a:solidFill>
                          <a:srgbClr val="CC3F5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107504" y="2122978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O que é:</a:t>
            </a:r>
            <a:r>
              <a:rPr lang="pt-BR" dirty="0" smtClean="0"/>
              <a:t> 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Repouso semanal é uma medida sócio-recreativa que visa à recuperação física e mental do trabalhador. O repouso semanal é remunerado e pago pelo empregador.</a:t>
            </a:r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/>
              <a:t>Como funciona:</a:t>
            </a:r>
            <a:r>
              <a:rPr lang="pt-BR" dirty="0" smtClean="0"/>
              <a:t> 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Para cada período de 24 horas consecutivas, o trabalhador passa a ter direito ao repouso semanal remunerado que deve coincidir, preferencialmente, no todo ou em parte, com o domingo.</a:t>
            </a:r>
          </a:p>
          <a:p>
            <a:pPr algn="just"/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Quem tem direito:</a:t>
            </a:r>
          </a:p>
          <a:p>
            <a:pPr algn="just"/>
            <a:endParaRPr lang="pt-BR" b="1" dirty="0" smtClean="0"/>
          </a:p>
          <a:p>
            <a:pPr algn="just"/>
            <a:r>
              <a:rPr lang="pt-BR" dirty="0" smtClean="0"/>
              <a:t>Todo o trabalhador com carteira de trabalho assinada.</a:t>
            </a: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250" y="4797152"/>
            <a:ext cx="264022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http://www.premiumcontabil.com.br/images/img-repousoSemanalRemunera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124744"/>
            <a:ext cx="2193032" cy="1447402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84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2008" y="2294870"/>
            <a:ext cx="8892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Nos serviços que exigirem trabalho aos domingos (exceção feita aos elencos de teatro e congêneres), o descanso semanal deverá ser realizado em sistema de revezamento constante, fixada em escala mensalmente organizada e sujeita à fiscalização.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Para isso, é ainda necessária autorização prévia da autoridade trabalhista competente.</a:t>
            </a:r>
          </a:p>
          <a:p>
            <a:pPr algn="just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Se não houver remanejamento, e o trabalhador não tiver acesso a um dia semanal de repouso, este deve ser pago com o dobro do valor do dia normal, além do valor do repouso.</a:t>
            </a:r>
          </a:p>
          <a:p>
            <a:pPr algn="just"/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79512" y="1700808"/>
          <a:ext cx="5832648" cy="430530"/>
        </p:xfrm>
        <a:graphic>
          <a:graphicData uri="http://schemas.openxmlformats.org/drawingml/2006/table">
            <a:tbl>
              <a:tblPr/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2200" b="1" u="sng" dirty="0" smtClean="0">
                          <a:solidFill>
                            <a:srgbClr val="CC3F5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Descanso Semanal Remunerado – DSR.</a:t>
                      </a:r>
                      <a:endParaRPr lang="pt-BR" sz="2200" b="1" u="sng" dirty="0">
                        <a:solidFill>
                          <a:srgbClr val="CC3F5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3" descr="http://www.premiumcontabil.com.br/images/img-repousoSemanalRemunera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24744"/>
            <a:ext cx="1728192" cy="1140608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755576" y="1052736"/>
            <a:ext cx="5920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DSR - Descanso Semanal Remunerado: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70" y="4725144"/>
            <a:ext cx="253461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>
          <a:xfrm>
            <a:off x="2627784" y="4904000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Faltas injustificadas nos dias que antecedem ao repouso semanal não implica na perda do direito à ele.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Mas, neste caso perderá o direito à remuneração pelo dia de descanso semanal.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60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107505" y="2196147"/>
            <a:ext cx="903649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O Descanso Semanal Remunerada tem sua previsão legal sustentada no art. 1º a Lei 605/49.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</a:t>
            </a:r>
            <a:r>
              <a:rPr kumimoji="0" lang="pt-BR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Todo empregado tem direito ao repouso semanal remunerado de vinte e quatro horas consecutivas, preferentemente aos domingos e, nos limites das exigências técnicas das empresas, nos feriados civis e religiosos, de acordo com a tradição local".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	No inciso XV da CF/88.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 	" repouso semanal remunerado, preferencialmente aos domingos".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Na CLT 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Art. 67.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"</a:t>
            </a:r>
            <a:r>
              <a:rPr kumimoji="0" lang="pt-BR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Será assegurado a todo empregado um descanso semanal de 24 (vinte e quatro) horas consecutivas, o qual, salvo motivo de conveniência pública ou necessidade imperiosa do serviço, deverá coincidir com o domingo, no todo ou em parte</a:t>
            </a:r>
            <a:r>
              <a:rPr kumimoji="0" lang="pt-B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".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pt-BR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67544" y="1630318"/>
          <a:ext cx="5832648" cy="430530"/>
        </p:xfrm>
        <a:graphic>
          <a:graphicData uri="http://schemas.openxmlformats.org/drawingml/2006/table">
            <a:tbl>
              <a:tblPr/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2200" b="1" u="sng" dirty="0" smtClean="0">
                          <a:solidFill>
                            <a:srgbClr val="CC3F5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Descanso Semanal Remunerado – DSR.</a:t>
                      </a:r>
                      <a:endParaRPr lang="pt-BR" sz="2200" b="1" u="sng" dirty="0">
                        <a:solidFill>
                          <a:srgbClr val="CC3F5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755576" y="1052736"/>
            <a:ext cx="5920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DSR - Descanso Semanal Remunerado: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http://www.premiumcontabil.com.br/images/img-repousoSemanalRemune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529" y="980728"/>
            <a:ext cx="1854751" cy="1224136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Rotinas Admissionais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69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496" y="260648"/>
            <a:ext cx="64087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ACESSO AO MATERIAL DE APOIO À DISCIPLINA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25" y="1095375"/>
            <a:ext cx="4032250" cy="200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NO SAVA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AMBIENTE DE APOIO VIRTUAL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NA PASTA DO PROFESSOR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8900"/>
            <a:ext cx="45005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5373688"/>
            <a:ext cx="331152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ta para a direita 8"/>
          <p:cNvSpPr/>
          <p:nvPr/>
        </p:nvSpPr>
        <p:spPr>
          <a:xfrm>
            <a:off x="2195513" y="2060575"/>
            <a:ext cx="11525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Seta para baixo 9"/>
          <p:cNvSpPr/>
          <p:nvPr/>
        </p:nvSpPr>
        <p:spPr>
          <a:xfrm>
            <a:off x="900113" y="3068638"/>
            <a:ext cx="647700" cy="1008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24744"/>
            <a:ext cx="56292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429000"/>
            <a:ext cx="4536503" cy="24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496" y="2060848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</a:t>
            </a:r>
            <a:r>
              <a:rPr lang="pt-BR" sz="20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Eco. Adm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pt-BR" sz="20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92080" y="404664"/>
            <a:ext cx="37867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</a:t>
            </a:r>
            <a:r>
              <a:rPr lang="pt-BR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  <a:endParaRPr lang="pt-BR" sz="8000" dirty="0">
              <a:solidFill>
                <a:srgbClr val="C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2488550"/>
            <a:ext cx="7308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 smtClean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</a:t>
            </a:r>
          </a:p>
          <a:p>
            <a:pPr algn="ctr">
              <a:defRPr/>
            </a:pPr>
            <a:r>
              <a:rPr lang="pt-BR" sz="2800" b="1" dirty="0" smtClean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GESTÃO </a:t>
            </a:r>
            <a:r>
              <a:rPr lang="pt-BR" sz="2800" b="1" dirty="0">
                <a:solidFill>
                  <a:srgbClr val="264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2657"/>
            <a:ext cx="4545931" cy="23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8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65746" y="1045950"/>
            <a:ext cx="83665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</a:t>
            </a:r>
          </a:p>
          <a:p>
            <a:r>
              <a:rPr lang="pt-BR" dirty="0" smtClean="0"/>
              <a:t>Todas </a:t>
            </a:r>
            <a:r>
              <a:rPr lang="pt-BR" dirty="0"/>
              <a:t>as formas de salário e </a:t>
            </a:r>
            <a:r>
              <a:rPr lang="pt-BR" dirty="0" smtClean="0"/>
              <a:t>remuneração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dirty="0" smtClean="0"/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Palavras-chave: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dirty="0" smtClean="0"/>
              <a:t>Salário, Remuneração e Verbas Adicionais.</a:t>
            </a:r>
          </a:p>
          <a:p>
            <a:endParaRPr lang="pt-BR" sz="20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Identificar a diferença de salário x remuneração de empregados</a:t>
            </a:r>
            <a:r>
              <a:rPr lang="pt-BR" dirty="0" smtClean="0"/>
              <a:t>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Formas </a:t>
            </a:r>
            <a:r>
              <a:rPr lang="pt-BR" dirty="0"/>
              <a:t>de </a:t>
            </a:r>
            <a:r>
              <a:rPr lang="pt-BR" dirty="0" smtClean="0"/>
              <a:t>salário: </a:t>
            </a:r>
            <a:r>
              <a:rPr lang="pt-BR" dirty="0"/>
              <a:t>salário base, salário in natura, salário complessivo, salário de contribuição, salário família, salario Maternidade, salário variável, misto. </a:t>
            </a:r>
            <a:endParaRPr lang="pt-BR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Prazo </a:t>
            </a:r>
            <a:r>
              <a:rPr lang="pt-BR" dirty="0"/>
              <a:t>para pagamento do salário</a:t>
            </a:r>
            <a:r>
              <a:rPr lang="pt-BR" dirty="0" smtClean="0"/>
              <a:t>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O </a:t>
            </a:r>
            <a:r>
              <a:rPr lang="pt-BR" dirty="0"/>
              <a:t>processo de pagamento e cálculo do Adicional de Insalubridade, Periculosidade e Noturno. </a:t>
            </a:r>
            <a:endParaRPr lang="pt-BR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Conceito </a:t>
            </a:r>
            <a:r>
              <a:rPr lang="pt-BR" dirty="0"/>
              <a:t>jurídico de salário, formas de salário? fixo? variável? misto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028897"/>
            <a:ext cx="2416093" cy="19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175580" y="1230547"/>
            <a:ext cx="942975" cy="5396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12" name="Picture 9" descr="http://blog.opovo.com.br/correiotrabalhista/wp-content/uploads/sites/18/2013/08/esocial-1374759873.png?c1c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116946"/>
            <a:ext cx="1944216" cy="150134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5125518"/>
            <a:ext cx="1656183" cy="14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3487" y="5160395"/>
            <a:ext cx="1508473" cy="1374823"/>
          </a:xfrm>
          <a:prstGeom prst="rect">
            <a:avLst/>
          </a:prstGeom>
          <a:noFill/>
        </p:spPr>
      </p:pic>
      <p:pic>
        <p:nvPicPr>
          <p:cNvPr id="17" name="Picture 3" descr="http://www.sintratelcampinaseregiao.org.br/wp-content/uploads/2012/09/homologa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222448"/>
            <a:ext cx="1953788" cy="131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43608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Folha de Pagamento e suas Implicações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2699042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partir desta necessidade básica que é estabelecida a relação entre o empregador e o empregado, celebrada por meio de um contrato de trabalho.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Contrato de Trabalho passa a existir a partir do momento em que é formalizada a relação entre empregador e empregado, por meio de um documento oficial contendo cláusulas de deveres e direitos para ambos. Uma vez firmado o contrato de trabalho, o empregado faz jus ao salário em contrapartida ao trabalho desempenhado.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Mensalmente e, especialmente no Brasil, as empresas precisam pagar os seus funcionários e uma série de implicações surge em meio a esta demanda.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É certo que muitas empresas não contratam seus funcionários apenas como mensalistas, outras contratam por horas de trabalho, outras empresas remuneram por dia, e assim sucessivamente. </a:t>
            </a:r>
            <a:endParaRPr lang="pt-BR" dirty="0"/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337" y="979158"/>
            <a:ext cx="1423868" cy="1297714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179512" y="1700808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As empresas, de forma geral, necessitam da mão de obra de seus colaboradores para que possam ser executadas tarefas diárias e o negócio possa ser operacionalizado.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90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43608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Folha de Pagamento e suas Implicações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2555026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Para que a empresa possa efetuar o pagamento do salário ao seu quadro funcional, é necessário que seja processada uma rotina de cálculos referente à “Folha de Pagamentos”.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 rotina é responsável por efetuar cálculos de vencimentos e descontos dos colaboradores, além de evidenciar de tributos incidentes no processo. A folha de pagamentos é obrigatória para fins trabalhistas e previdenciários e a sua ausência (ou existência de erros e inconsistências) é passível de penalidades.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Neste contexto, para que ocorra o fechamento da rotina de folha, é necessário formalizar um processo de fechamento.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Neste processo, o primeiro passo já ocorreu – que é a realização do contrato, já os próximos passos estão relacionados a uma série de documentações e providências a serem tomadas para conclusão do fechamento. 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51520" y="184482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No tocante à forma de pagamento, muitas companhias efetuam pagamentos semanais, outras apenas fazem o pagamento dos adiantamentos salariais.</a:t>
            </a:r>
          </a:p>
        </p:txBody>
      </p:sp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337" y="979158"/>
            <a:ext cx="1423868" cy="1297714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4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9" y="908720"/>
            <a:ext cx="1163836" cy="863837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1043608" y="134076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Entendendo Salários e Conceitos Complementares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9512" y="1857013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salário pode ser mensurado de formas distintas: por horas de trabalho, por dia, por semana, por mês – caracterizando proporções relacionadas a unidades de tempo.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Além desta medida, também pode ser mensurado com base em unidades produzidas ou por tarefa realizada. Há uma gama de verbas que incidem na ‘folha de pagamentos’.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Nesta seção, serão abordadas algumas delas, sua forma de cálculo e o impacto destas verbas nos impostos.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metodologia mais comum de se calcular salários é a relacionada por tempo e, geralmente, mensal. Existem outros países em que as empresas remuneram seus empregados semanalmente, como o caso dos EUA (Estados Unidos).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Antes de se dar início ao cálculo de salários e apresentar as rotinas de fechamento de folha, é importante frisar que existem algumas diferenças conceituais, especialmente relacionadas a ‘salário’ e ‘remuneração’.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48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9" y="908720"/>
            <a:ext cx="1163836" cy="863837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1043608" y="134076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Entendendo Salários e Conceitos Complementares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7504" y="1796623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Entende-se como salário toda a contraprestação efetivamente devida ao empregado pelo trabalho ora desempenhado. Já a remuneração se refere a qualquer outra forma de pagamento como benefícios, adicionais, etc.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Portanto, pode-se dizer que todo salário é uma remuneração, contudo, nem toda remuneração é salário.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Além do salário, o empregado também pode receber outras remunerações atreladas ao desempenho de tarefas específicas, performance, ou a título benefícios. Em meio a estas remunerações, merecem destaque ‘as comissões’ e também as ‘horas extras’.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pagamento de comissões está vinculado ao cumprimento, em geral, de metas de vendas – geralmente vendas líquidas recebidas. As comissões são calculadas e adicionadas do descanso semanal remunerado – DSR.</a:t>
            </a:r>
            <a:endParaRPr lang="pt-BR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51520" y="5949280"/>
          <a:ext cx="8712968" cy="430530"/>
        </p:xfrm>
        <a:graphic>
          <a:graphicData uri="http://schemas.openxmlformats.org/drawingml/2006/table">
            <a:tbl>
              <a:tblPr/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200" b="1" u="sng" dirty="0" smtClean="0">
                          <a:solidFill>
                            <a:srgbClr val="CC3F5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O Descanso Semanal Remunerado já foi visto anteriormente.</a:t>
                      </a:r>
                      <a:endParaRPr lang="pt-BR" sz="2200" b="1" u="sng" dirty="0">
                        <a:solidFill>
                          <a:srgbClr val="CC3F5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76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43608" y="134076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Entendendo Salários e Conceitos Complementares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7504" y="4221088"/>
            <a:ext cx="89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As horas extras, por sua vez, representam a mão de obra suplementar ou extraordinária relacionada ao excedente de trabalho contratado.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É importante destacar que não se faz necessária a realização do trabalho, apenas a disponibilidade do empregado para o empregador já configura a hora extra.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Em meio ao grupo de remunerações existe uma verba conhecida como salário família. </a:t>
            </a:r>
          </a:p>
        </p:txBody>
      </p: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908720"/>
            <a:ext cx="1811909" cy="1344858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179512" y="2276872"/>
            <a:ext cx="878497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Esta verba é extremamente importante no cálculo dos salários, uma vez que a mesma representa uma remuneração do empregado ainda que ele não esteja trabalhando. Por exemplo, quando uma empresa contrata um funcionário por um salário de $10.000 reais mensais, ela o remunera, inclusive, nos momentos em que ele estiver em descanso, por isso o termo ‘descanso semanal remunerado’. Esta verba possui efeitos sobre as comissões e também sobre as horas extras.	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467544" y="1700808"/>
          <a:ext cx="4680520" cy="430530"/>
        </p:xfrm>
        <a:graphic>
          <a:graphicData uri="http://schemas.openxmlformats.org/drawingml/2006/table">
            <a:tbl>
              <a:tblPr/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200" b="1" u="sng" dirty="0" smtClean="0">
                          <a:solidFill>
                            <a:srgbClr val="CC3F5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Descanso Semanal Remunerado.</a:t>
                      </a:r>
                      <a:endParaRPr lang="pt-BR" sz="2200" b="1" u="sng" dirty="0">
                        <a:solidFill>
                          <a:srgbClr val="CC3F5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36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43608" y="134076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Entendendo Salários e Conceitos Complementares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7504" y="1700808"/>
            <a:ext cx="892899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salário família é um benefício concedido pelo governo brasileiro desde a década de 60 para aqueles trabalhadores que possuem salários dentro de um valor limite estabelecido por lei, que varia conforme o número de filhos. É importante destacar que o trabalhador recebe o benefício até que os filhos completem 14 anos, conforme previsão legal.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dirty="0" smtClean="0"/>
              <a:t>Esta verba é paga pelo empregador juntamente com o salário e é deduzida na guia de INSS do mesmo exercício. Pode-se notar, neste caso, que o governo não desembolsa, efetivamente o benefício, apenas deixa de receber o valor correspondente na guia de arrecadação.</a:t>
            </a:r>
          </a:p>
          <a:p>
            <a:pPr algn="just"/>
            <a:endParaRPr lang="pt-BR" sz="1000" dirty="0" smtClean="0"/>
          </a:p>
          <a:p>
            <a:pPr algn="just"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tabela atualizada para pagamento de salário família:</a:t>
            </a:r>
            <a:endParaRPr lang="pt-BR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9" y="908720"/>
            <a:ext cx="1163836" cy="863837"/>
          </a:xfrm>
          <a:prstGeom prst="rect">
            <a:avLst/>
          </a:prstGeom>
          <a:noFill/>
        </p:spPr>
      </p:pic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107504" y="4293095"/>
          <a:ext cx="8856984" cy="2277351"/>
        </p:xfrm>
        <a:graphic>
          <a:graphicData uri="http://schemas.openxmlformats.org/drawingml/2006/table">
            <a:tbl>
              <a:tblPr/>
              <a:tblGrid>
                <a:gridCol w="402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4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7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VIGÊNCIA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REMUNERAÇÃO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SALÁRIO FAMÍLIA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4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 Partir de 01/01/2018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R$ 877,67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R$ 45,00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4" tooltip="Portaria Interministerial MPS/MF 19/2014"/>
                        </a:rPr>
                        <a:t>(Portaria Interministerial MTPS/MF 15/2018)</a:t>
                      </a:r>
                      <a:endParaRPr lang="pt-BR" sz="1600" b="1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R$ 877,68 a R$ 1.319,18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R$ 31,71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 Partir de 01/01/2017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R$ 859,88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R$ 44,09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 tooltip="Portaria Interministerial MPS/MF 19/2014"/>
                        </a:rPr>
                        <a:t>(Portaria Interministerial MTPS/MF 8/2017)</a:t>
                      </a:r>
                      <a:endParaRPr lang="pt-BR" sz="1600" b="1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R$ 859,89 a R$ 1.292,43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R$ 31,07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 Partir de 01/01/2016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R$ 806,80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R$ 41,37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sng" strike="noStrike">
                          <a:solidFill>
                            <a:srgbClr val="0000FF"/>
                          </a:solidFill>
                          <a:latin typeface="Calibri"/>
                          <a:hlinkClick r:id="rId6" tooltip="Portaria Interministerial MPS/MF 19/2014"/>
                        </a:rPr>
                        <a:t>(Portaria Interministerial MTPS/MF 1/2016)</a:t>
                      </a:r>
                      <a:endParaRPr lang="pt-BR" sz="1600" b="1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R$ 806,81 a R$ 1.212,64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R$ 29,16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 Partir de 01/01/2015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R$ 725,02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R$ 37,18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sng" strike="noStrike">
                          <a:solidFill>
                            <a:srgbClr val="0000FF"/>
                          </a:solidFill>
                          <a:latin typeface="Calibri"/>
                          <a:hlinkClick r:id="rId7" tooltip="Portaria Interministerial MPS/MF 2/2012"/>
                        </a:rPr>
                        <a:t>(Portaria Interministerial MPS/MF 13/2015)</a:t>
                      </a:r>
                      <a:endParaRPr lang="pt-BR" sz="1600" b="1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R$ 725,03 a R$ 1.089,72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R$ 26,20</a:t>
                      </a:r>
                    </a:p>
                  </a:txBody>
                  <a:tcPr marL="9199" marR="9199" marT="9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36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27584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Remuneração Fixa e Variável</a:t>
            </a:r>
          </a:p>
        </p:txBody>
      </p:sp>
      <p:sp>
        <p:nvSpPr>
          <p:cNvPr id="8" name="Retângulo 7"/>
          <p:cNvSpPr/>
          <p:nvPr/>
        </p:nvSpPr>
        <p:spPr>
          <a:xfrm>
            <a:off x="179512" y="1918573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Ainda em relação aos conceitos de remuneração, coexistem conceitos relacionados à remuneração fixa e remuneração variável. </a:t>
            </a:r>
          </a:p>
        </p:txBody>
      </p:sp>
      <p:pic>
        <p:nvPicPr>
          <p:cNvPr id="9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9" y="908720"/>
            <a:ext cx="1163836" cy="863837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437112"/>
            <a:ext cx="1872208" cy="188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9254"/>
            <a:ext cx="1882523" cy="182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67544" y="4759984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remuneração variável, como sugerido pela própria nomenclatura, é aquela que depende de outro fato gerador para ocorrer, como por exemplo: pagamentos por performance, gratificações, participação nos lucros, comissões, bônus, entre outros.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2771800" y="3009726"/>
            <a:ext cx="610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Entende-se por remuneração fixa todos os pagamentos efetuados em favor do trabalhador relacionados ao contrato de trabalho, como salário fixo e benefícios concedidos.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05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99592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Entidades Públicas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9512" y="4000996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Mensalmente, as empresas efetuam o cálculo de suas ‘folhas de pagamento’ que compreendem uma rotina que vai muito além da geração de remessas de pagamentos. Após a realização de cálculos de salários e geração de informações dos valores líquidos para serem destinados aos colaboradores, os responsáveis pelo departamento pessoal geram uma série de obrigações associadas a cálculo de tributos, conciliações, geração de guias vinculadas ao Estado e União e, posteriormente, reportam estas informações por meio de sistemas internos que são interligados a softwares que coletam, validam e enviam informações a todos os órgãos responsáveis.</a:t>
            </a:r>
          </a:p>
        </p:txBody>
      </p:sp>
      <p:pic>
        <p:nvPicPr>
          <p:cNvPr id="8194" name="Picture 2" descr="Resultado de imagem para fg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636912"/>
            <a:ext cx="1872208" cy="1310546"/>
          </a:xfrm>
          <a:prstGeom prst="rect">
            <a:avLst/>
          </a:prstGeom>
          <a:noFill/>
        </p:spPr>
      </p:pic>
      <p:pic>
        <p:nvPicPr>
          <p:cNvPr id="8196" name="Picture 4" descr="Resultado de imagem para in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175795"/>
            <a:ext cx="1944216" cy="605133"/>
          </a:xfrm>
          <a:prstGeom prst="rect">
            <a:avLst/>
          </a:prstGeom>
          <a:noFill/>
        </p:spPr>
      </p:pic>
      <p:pic>
        <p:nvPicPr>
          <p:cNvPr id="8198" name="Picture 6" descr="Resultado de imagem para irr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980728"/>
            <a:ext cx="1753799" cy="1106738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79512" y="1772816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processo que envolve o fechamento de ‘folha de pagamentos’ está associado às rotinas estabelecidas pela legislação brasileira.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Em verdade, por conta de uma série de tributos incidirem sobre a folha, há entidades públicas, órgãos e instituições governamentais responsáveis pela fiscalização e recebimento das informações geradas pelo departamento pessoal.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98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96" y="260648"/>
            <a:ext cx="64087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ACESSO AO MATERIAL DE APOIO À DISCIPLINA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496" y="1034629"/>
            <a:ext cx="9108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NO MEU </a:t>
            </a:r>
            <a:r>
              <a:rPr lang="pt-BR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SITE: 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  <a:cs typeface="Arial" pitchFamily="34" charset="0"/>
                <a:hlinkClick r:id="rId2"/>
              </a:rPr>
              <a:t>WWW.LUIZLOBATO0101.WIX.COM/QUASEMILALUNOS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endParaRPr lang="pt-BR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56793"/>
            <a:ext cx="8928991" cy="43924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725144"/>
            <a:ext cx="7280151" cy="1695450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699792" y="6402814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ARQUIVOS DE USO EM SALA DE AULA E ATIVIDADES DIVERSAS</a:t>
            </a:r>
            <a:endParaRPr lang="pt-B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Seta para a direita listrada 7"/>
          <p:cNvSpPr/>
          <p:nvPr/>
        </p:nvSpPr>
        <p:spPr>
          <a:xfrm rot="18351972">
            <a:off x="432915" y="4662959"/>
            <a:ext cx="3016861" cy="29201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Seta para a direita listrada 9"/>
          <p:cNvSpPr/>
          <p:nvPr/>
        </p:nvSpPr>
        <p:spPr>
          <a:xfrm rot="18243073">
            <a:off x="6779403" y="6136734"/>
            <a:ext cx="343809" cy="122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Seta para a direita listrada 11"/>
          <p:cNvSpPr/>
          <p:nvPr/>
        </p:nvSpPr>
        <p:spPr>
          <a:xfrm rot="18243073">
            <a:off x="7787515" y="6136734"/>
            <a:ext cx="343809" cy="122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" name="Seta para a direita listrada 13"/>
          <p:cNvSpPr/>
          <p:nvPr/>
        </p:nvSpPr>
        <p:spPr>
          <a:xfrm rot="18243073">
            <a:off x="5771290" y="6136734"/>
            <a:ext cx="343809" cy="122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" name="Seta para a direita listrada 14"/>
          <p:cNvSpPr/>
          <p:nvPr/>
        </p:nvSpPr>
        <p:spPr>
          <a:xfrm rot="13474748">
            <a:off x="4853610" y="6124304"/>
            <a:ext cx="343809" cy="122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" name="Seta para a direita listrada 15"/>
          <p:cNvSpPr/>
          <p:nvPr/>
        </p:nvSpPr>
        <p:spPr>
          <a:xfrm rot="13474748">
            <a:off x="3701482" y="6196313"/>
            <a:ext cx="343809" cy="122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" name="Seta para a direita listrada 16"/>
          <p:cNvSpPr/>
          <p:nvPr/>
        </p:nvSpPr>
        <p:spPr>
          <a:xfrm rot="13474748">
            <a:off x="2693370" y="6124305"/>
            <a:ext cx="343809" cy="122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-36512" y="6021288"/>
            <a:ext cx="176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ABA MATERIAIS DE GRADUAÇÃO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99592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Entidades Públicas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7504" y="1829137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Brasil possui um conjunto de sistemas e procedimentos específicos que pesam sobre as atribuições burocráticas dos responsáveis pelo departamento pessoal.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Apesar das rotinas serem exaustivas, pode-se dizer que o sistema funciona e ampara, especialmente o trabalhador.</a:t>
            </a:r>
          </a:p>
        </p:txBody>
      </p:sp>
      <p:pic>
        <p:nvPicPr>
          <p:cNvPr id="8194" name="Picture 2" descr="Resultado de imagem para fg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636912"/>
            <a:ext cx="1872208" cy="1310546"/>
          </a:xfrm>
          <a:prstGeom prst="rect">
            <a:avLst/>
          </a:prstGeom>
          <a:noFill/>
        </p:spPr>
      </p:pic>
      <p:pic>
        <p:nvPicPr>
          <p:cNvPr id="8196" name="Picture 4" descr="Resultado de imagem para in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175795"/>
            <a:ext cx="1944216" cy="605133"/>
          </a:xfrm>
          <a:prstGeom prst="rect">
            <a:avLst/>
          </a:prstGeom>
          <a:noFill/>
        </p:spPr>
      </p:pic>
      <p:pic>
        <p:nvPicPr>
          <p:cNvPr id="8198" name="Picture 6" descr="Resultado de imagem para irr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980728"/>
            <a:ext cx="1753799" cy="1106738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07505" y="3801814"/>
            <a:ext cx="89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Os principais tributos envolvidos neste processo são:</a:t>
            </a:r>
          </a:p>
          <a:p>
            <a:pPr algn="just"/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tx2"/>
                </a:solidFill>
              </a:rPr>
              <a:t>O INSS, de responsabilidade do Estado, </a:t>
            </a:r>
          </a:p>
          <a:p>
            <a:pPr algn="just">
              <a:buFont typeface="Wingdings" pitchFamily="2" charset="2"/>
              <a:buChar char="ü"/>
            </a:pPr>
            <a:endParaRPr lang="pt-BR" b="1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tx2"/>
                </a:solidFill>
              </a:rPr>
              <a:t>O FGTS – Fundo de Garantia por Tempo de Serviço, gerido pela Caixa Econômica Federal,</a:t>
            </a:r>
          </a:p>
          <a:p>
            <a:pPr algn="just"/>
            <a:r>
              <a:rPr lang="pt-BR" b="1" dirty="0" smtClean="0">
                <a:solidFill>
                  <a:schemeClr val="tx2"/>
                </a:solidFill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tx2"/>
                </a:solidFill>
              </a:rPr>
              <a:t>O IRRF – Imposto de Renda Retido em Fonte, de responsabilidade da União. 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11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14034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FGTS e as Obrigações Acessórias Relacionadas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79512" y="1916832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FGTS – Fundo de Garantia por Tempo de Serviço, foi criado pelo Lei 5.107, de 13 Setembro (Brasil, 1966), e hoje é regido por força da Lei 8.036, de 11 de maio (Brasil, 1990), e suas alterações.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percentual aplicado ao FGTS corresponde a 8% e deve ser recolhido todo o dia 07 de cada mês por meio da GFIP - Guia de Recolhimento do FGTS e de Informações à Previdência Social (INSS).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base de cálculo do FGTS é toda a remuneração percebida pelo empregado, listadas conf. Art. 457 e 458 da CLT (Brasil, 1943).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Para recolher o FGTS, o empregador inicialmente alimenta um sistema denominado SEFIP - Sistema Empresa de Recolhimento do FGTS e Informações à Previdência Social.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Após as validações das informações inseridas neste sistema, a transmissão das mesmas é realizada por um sistema denominado Conectividade Social.</a:t>
            </a:r>
            <a:endParaRPr lang="pt-BR" dirty="0"/>
          </a:p>
        </p:txBody>
      </p:sp>
      <p:pic>
        <p:nvPicPr>
          <p:cNvPr id="9" name="Picture 2" descr="Resultado de imagem para fg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63892"/>
            <a:ext cx="2304256" cy="1612980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38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14034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FGTS e as Obrigações Acessórias Relacionadas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79512" y="191683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Após o envio, o sistema Conectividade emite protocolos e a guia de recolhimento do FGTS e o SEFIP emite relatórios complementares como relação de trabalhadores, guias de INSS e outros relatórios de fechamento.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SEFIP é o programa que deve ser baixado no site da Caixa Econômica Federal (CEF–www.cef.gov.br) conhecido como “Conectividade Social”.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sistema Conectividade Social – </a:t>
            </a:r>
            <a:r>
              <a:rPr lang="pt-BR" dirty="0" err="1" smtClean="0"/>
              <a:t>Sefip</a:t>
            </a:r>
            <a:r>
              <a:rPr lang="pt-BR" dirty="0" smtClean="0"/>
              <a:t> tem muitas vantagens, é seguro e integrado com a Previdência Social, a Caixa Econômica Federal e com a Receita Federal, além de gerar a guia do GPS e FGTS.</a:t>
            </a:r>
            <a:endParaRPr lang="pt-BR" dirty="0"/>
          </a:p>
        </p:txBody>
      </p:sp>
      <p:pic>
        <p:nvPicPr>
          <p:cNvPr id="9" name="Picture 2" descr="Resultado de imagem para fg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63892"/>
            <a:ext cx="2304256" cy="1612980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107504" y="5662989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Para saber mais sobre o FGTS e gerido pela Caixa Econômica Federal, acesso o portal da Caixa:</a:t>
            </a:r>
          </a:p>
          <a:p>
            <a:r>
              <a:rPr lang="pt-BR" b="1" dirty="0" smtClean="0">
                <a:solidFill>
                  <a:schemeClr val="tx2"/>
                </a:solidFill>
              </a:rPr>
              <a:t>	http://www.caixa.gov.br</a:t>
            </a:r>
            <a:endParaRPr lang="pt-BR" b="1" dirty="0">
              <a:solidFill>
                <a:schemeClr val="tx2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5314950" cy="45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Resultado de imagem para caix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70980"/>
            <a:ext cx="3312368" cy="756167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90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3314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INSS e a GPS</a:t>
            </a:r>
          </a:p>
        </p:txBody>
      </p:sp>
      <p:pic>
        <p:nvPicPr>
          <p:cNvPr id="9" name="Picture 4" descr="Resultado de imagem para in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052736"/>
            <a:ext cx="2544879" cy="792088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179512" y="1916832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INSS (Instituto Nacional Seguro Social) é uma autarquia do governo federal responsável pela administração e gestão da previdência social.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Este instituto possui as atribuições de prover o benefício da aposentadoria, pensão por morte, auxílio doença para os trabalhadores que contribuem com a previdência.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previdência social é responsável, mediante as contribuições mensais dos assegurados, por cuidar do presente e futuro do trabalhador.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As contribuições ao INSS asseguram ao empregado a qualquer tempo (durante o trabalho ou não) que o mesmo seja amparado em caso de acidente, maternidade ou na aposentadoria.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O imposto associado ao INSS se apresenta de duas formas principais nas relações trabalhistas no Brasil: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89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3314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INSS e a GPS</a:t>
            </a:r>
          </a:p>
        </p:txBody>
      </p:sp>
      <p:pic>
        <p:nvPicPr>
          <p:cNvPr id="9" name="Picture 4" descr="Resultado de imagem para in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052736"/>
            <a:ext cx="2544879" cy="792088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107504" y="1772816"/>
            <a:ext cx="89289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dirty="0" smtClean="0"/>
              <a:t>A parcela que é descontada do funcionário no momento de remuneração do mesmo, que ocorre como uma forma de retenção na fonte; </a:t>
            </a:r>
          </a:p>
          <a:p>
            <a:pPr algn="just"/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A parcela de contribuição realizada pela entidade empregadora, sobre o percentual fixo1 de 20% sobre o total da folha de pagamento, além de prestadores de serviços que porventura tenham fornecido serviços à entidade ao longo do período de apuração, conforme prevê a Lei nº 8.212, de 24 de julho de 1991.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 última parcela, comumente denominada patronal, é dispensada, como forma de incentivo, para algumas empresas a depender de suas opções tributárias e atividades em que estão inseridas. O INSS é pago por meio de uma guia denominada GPS (Guia de Pagamento da Previdência Social).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Ministério da Previdência administra a previdência social por meio políticas, sempre visando a melhoria dos segurados, os empregados contribuintes.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Art. 201 da Constituição Federal (Brasil, 1988) prevê o Regime Geral de Previdência Social. 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</p:txBody>
      </p:sp>
      <p:sp>
        <p:nvSpPr>
          <p:cNvPr id="12" name="Retângulo 11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25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Resultado de imagem para in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052736"/>
            <a:ext cx="2544879" cy="792088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467544" y="6381328"/>
            <a:ext cx="8532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b="1" dirty="0" smtClean="0">
                <a:solidFill>
                  <a:srgbClr val="C00000"/>
                </a:solidFill>
              </a:rPr>
              <a:t>Tabela de Contribuição INSS dos segurados empregados, empregado doméstico e trabalhador avulso. Fonte: INSS </a:t>
            </a:r>
            <a:endParaRPr lang="pt-BR" sz="1400" b="1" dirty="0">
              <a:solidFill>
                <a:srgbClr val="C0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11560" y="1340768"/>
            <a:ext cx="3453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Tabelas de Contribuições do INSS: </a:t>
            </a:r>
            <a:endParaRPr lang="pt-BR" b="1" dirty="0">
              <a:solidFill>
                <a:schemeClr val="tx2"/>
              </a:solidFill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323528" y="1700808"/>
          <a:ext cx="6048672" cy="1368152"/>
        </p:xfrm>
        <a:graphic>
          <a:graphicData uri="http://schemas.openxmlformats.org/drawingml/2006/table">
            <a:tbl>
              <a:tblPr/>
              <a:tblGrid>
                <a:gridCol w="425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3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Salário de Contribuição (R$)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Alíquota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Até R$ 1.693,72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De R$ 1.693,73 a R$ 2.822,90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9%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3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De R$ 2.822,91 até R$ 5.645,80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1115616" y="3068960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1600" b="1" dirty="0" smtClean="0"/>
              <a:t>Tabela para Empregado, Empregado Doméstico e Trabalhador Avulso 2018</a:t>
            </a:r>
            <a:endParaRPr lang="pt-BR" sz="1600" dirty="0"/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72008" y="3501008"/>
          <a:ext cx="8964488" cy="2494996"/>
        </p:xfrm>
        <a:graphic>
          <a:graphicData uri="http://schemas.openxmlformats.org/drawingml/2006/table">
            <a:tbl>
              <a:tblPr/>
              <a:tblGrid>
                <a:gridCol w="225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5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Salário de </a:t>
                      </a:r>
                      <a:r>
                        <a:rPr lang="pt-BR" sz="1400" b="1" i="0" u="none" strike="noStrike" dirty="0" smtClean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Contribuição</a:t>
                      </a:r>
                      <a:endParaRPr lang="pt-BR" sz="1400" b="1" i="0" u="none" strike="noStrike" dirty="0">
                        <a:solidFill>
                          <a:srgbClr val="666B85"/>
                        </a:solidFill>
                        <a:effectLst/>
                        <a:latin typeface="Arial"/>
                      </a:endParaRP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Alíquota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Valor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R$ 954,00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5% (não dá direito a Aposentadoria por Tempo de Contribuição e Certidão de Tempo de Contribuição)*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R$ 47,70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5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R$ 954,00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11% (não dá direito a Aposentadoria por Tempo de Contribuição e Certidão de Tempo de Contribuição)**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R$ 104,94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55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R$ 954,00 até R$ 5.645,80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20%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Entre R$ 190,80 (salário mínimo) e </a:t>
                      </a:r>
                      <a:endParaRPr lang="pt-BR" sz="1400" b="1" i="0" u="none" strike="noStrike" dirty="0" smtClean="0">
                        <a:solidFill>
                          <a:srgbClr val="666B85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R</a:t>
                      </a:r>
                      <a:r>
                        <a:rPr lang="pt-BR" sz="1400" b="1" i="0" u="none" strike="noStrike" dirty="0">
                          <a:solidFill>
                            <a:srgbClr val="666B85"/>
                          </a:solidFill>
                          <a:effectLst/>
                          <a:latin typeface="Arial"/>
                        </a:rPr>
                        <a:t>$ 1.129,16 (teto)</a:t>
                      </a:r>
                    </a:p>
                  </a:txBody>
                  <a:tcPr marL="165586" marR="9199" marT="9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Retângulo 19"/>
          <p:cNvSpPr/>
          <p:nvPr/>
        </p:nvSpPr>
        <p:spPr>
          <a:xfrm>
            <a:off x="1043608" y="6021288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1600" b="1" dirty="0" smtClean="0"/>
              <a:t>Tabela para Contribuinte Individual e Facultativo 2018</a:t>
            </a:r>
            <a:endParaRPr lang="pt-BR" sz="1600" dirty="0"/>
          </a:p>
        </p:txBody>
      </p:sp>
      <p:pic>
        <p:nvPicPr>
          <p:cNvPr id="21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926704"/>
            <a:ext cx="1358280" cy="1358280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1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62646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908720"/>
            <a:ext cx="19133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107504" y="1916832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EXEMPLO 1: Calculando INSS, considere um salário de R$ 2.974,00.</a:t>
            </a:r>
          </a:p>
          <a:p>
            <a:r>
              <a:rPr lang="pt-BR" dirty="0" smtClean="0"/>
              <a:t>Conforme a tabela o empregado está na faixa dos 11%.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07504" y="4005064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EXEMPLO 2: Calculando INSS, considere um salário de R$ 6.325,00.</a:t>
            </a:r>
          </a:p>
          <a:p>
            <a:pPr algn="just"/>
            <a:r>
              <a:rPr lang="pt-BR" dirty="0" smtClean="0"/>
              <a:t>Conforme a tabela o empregado está na faixa dos 11%. Porém, o montante de salário ultrapassa o limite do teto, portanto, o empregado paga somente o teto.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520280" y="6361583"/>
            <a:ext cx="6732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i="1" dirty="0" smtClean="0"/>
              <a:t>Nestes exemplos não estão sendo considerados efeitos de outros tributos além do INSS.</a:t>
            </a:r>
            <a:endParaRPr lang="pt-BR" sz="1400" b="1" dirty="0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323528" y="2636912"/>
          <a:ext cx="6840760" cy="1226820"/>
        </p:xfrm>
        <a:graphic>
          <a:graphicData uri="http://schemas.openxmlformats.org/drawingml/2006/table">
            <a:tbl>
              <a:tblPr/>
              <a:tblGrid>
                <a:gridCol w="35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3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SÁLARIO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2.974,00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64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Aliquota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de INSS (tabela)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INSS a recolher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LÍQUIDO A RECEBER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2123728" y="5013176"/>
          <a:ext cx="6840760" cy="1226820"/>
        </p:xfrm>
        <a:graphic>
          <a:graphicData uri="http://schemas.openxmlformats.org/drawingml/2006/table">
            <a:tbl>
              <a:tblPr/>
              <a:tblGrid>
                <a:gridCol w="35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3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SÁLARIO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6.325,00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64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Aliquota de INSS (tabela)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INSS a recolher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LÍQUIDO A RECEBER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4755" name="Picture 3" descr="Resultado de imagem para calculad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204864"/>
            <a:ext cx="1646312" cy="1646312"/>
          </a:xfrm>
          <a:prstGeom prst="rect">
            <a:avLst/>
          </a:prstGeom>
          <a:noFill/>
        </p:spPr>
      </p:pic>
      <p:pic>
        <p:nvPicPr>
          <p:cNvPr id="17" name="Picture 3" descr="Resultado de imagem para calculad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941168"/>
            <a:ext cx="1646312" cy="1646312"/>
          </a:xfrm>
          <a:prstGeom prst="rect">
            <a:avLst/>
          </a:prstGeom>
          <a:noFill/>
        </p:spPr>
      </p:pic>
      <p:sp>
        <p:nvSpPr>
          <p:cNvPr id="18" name="Retângulo 17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63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62646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908720"/>
            <a:ext cx="19133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2520280" y="6361583"/>
            <a:ext cx="6732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i="1" dirty="0" smtClean="0"/>
              <a:t>Nestes exemplos não estão sendo considerados efeitos de outros tributos além do INSS.</a:t>
            </a:r>
            <a:endParaRPr lang="pt-BR" sz="1400" b="1" dirty="0"/>
          </a:p>
        </p:txBody>
      </p:sp>
      <p:sp>
        <p:nvSpPr>
          <p:cNvPr id="17" name="Retângulo 16"/>
          <p:cNvSpPr/>
          <p:nvPr/>
        </p:nvSpPr>
        <p:spPr>
          <a:xfrm>
            <a:off x="107504" y="177281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EXEMPLO 3: Calculando INSS, considere um salário de R$ 5.600,00 e um montante de horas extras no total de $150,00. </a:t>
            </a:r>
          </a:p>
          <a:p>
            <a:pPr algn="just"/>
            <a:r>
              <a:rPr lang="pt-BR" dirty="0" smtClean="0"/>
              <a:t>Conforme a tabela o empregado está na faixa dos 11%. Porém, ao somar as horas extras o montante de salário ultrapassa o limite do teto, portanto, o empregado paga somente o teto.</a:t>
            </a:r>
            <a:endParaRPr lang="pt-BR" dirty="0"/>
          </a:p>
        </p:txBody>
      </p:sp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251520" y="2924944"/>
          <a:ext cx="7128792" cy="1584177"/>
        </p:xfrm>
        <a:graphic>
          <a:graphicData uri="http://schemas.openxmlformats.org/drawingml/2006/table">
            <a:tbl>
              <a:tblPr/>
              <a:tblGrid>
                <a:gridCol w="431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6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8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SÁLARIO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5.600,00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49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Horas extras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Alíquota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INSS (tabela)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INSS a recolher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LÍQUIDO A RECEBER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179512" y="4509120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EXEMPLO 4: Calculando INSS, considere um salário de R$ 1.798,00.</a:t>
            </a:r>
          </a:p>
          <a:p>
            <a:r>
              <a:rPr lang="pt-BR" dirty="0" smtClean="0"/>
              <a:t>Conforme a tabela o empregado está na faixa dos 11%.</a:t>
            </a:r>
          </a:p>
        </p:txBody>
      </p:sp>
      <p:graphicFrame>
        <p:nvGraphicFramePr>
          <p:cNvPr id="20" name="Tabela 19"/>
          <p:cNvGraphicFramePr>
            <a:graphicFrameLocks noGrp="1"/>
          </p:cNvGraphicFramePr>
          <p:nvPr/>
        </p:nvGraphicFramePr>
        <p:xfrm>
          <a:off x="2123728" y="5154508"/>
          <a:ext cx="6840760" cy="1226820"/>
        </p:xfrm>
        <a:graphic>
          <a:graphicData uri="http://schemas.openxmlformats.org/drawingml/2006/table">
            <a:tbl>
              <a:tblPr/>
              <a:tblGrid>
                <a:gridCol w="35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3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SÁLARIO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1.798,00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64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Alíquota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INSS (tabela)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INSS a recolher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20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LÍQUIDO A RECEBER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" name="Picture 3" descr="Resultado de imagem para calculad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2192" y="2924944"/>
            <a:ext cx="1646312" cy="1646312"/>
          </a:xfrm>
          <a:prstGeom prst="rect">
            <a:avLst/>
          </a:prstGeom>
          <a:noFill/>
        </p:spPr>
      </p:pic>
      <p:pic>
        <p:nvPicPr>
          <p:cNvPr id="22" name="Picture 3" descr="Resultado de imagem para calculad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085184"/>
            <a:ext cx="1502296" cy="1502296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87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27584" y="1331476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IRRF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Resultado de imagem para ir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908721"/>
            <a:ext cx="1224137" cy="707734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179512" y="1628800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IRRF (Imposto de Renda Retido na Fonte)como próprio nome sugere, tributa a renda do trabalhador diretamente na fonte. O desconto é efetuado na ‘folha de pagamentos’ e recolhido ao Governo Federal por meio do DARF(Documento de Arrecadação Fiscal).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cálculo do IRRF obedece a algumas regras e a base de cálculo para o IRRF, conforme tabela abaixo, é obtida da seguinte forma:</a:t>
            </a:r>
            <a:endParaRPr lang="pt-BR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79512" y="3885023"/>
          <a:ext cx="3600400" cy="2640321"/>
        </p:xfrm>
        <a:graphic>
          <a:graphicData uri="http://schemas.openxmlformats.org/drawingml/2006/table">
            <a:tbl>
              <a:tblPr/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(+) RENDIMENTO DO PERÍODO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Contribuição paga ao INSS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Valor de desconto ref. aos dependentes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Pensão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Recolhimento ref. Previdência Privada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(=) Base de Cálculo IRRF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 Aplicação Aliquota IR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(–) Parcela a reduzir (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tabela)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(=) IRRF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3923928" y="3636834"/>
          <a:ext cx="5029200" cy="2600478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4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6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BASE DE </a:t>
                      </a:r>
                      <a:r>
                        <a:rPr lang="pt-BR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CÁLCULO</a:t>
                      </a:r>
                    </a:p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(R$)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F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ALÍQUOTA</a:t>
                      </a:r>
                    </a:p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F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PARCELA A </a:t>
                      </a:r>
                      <a:r>
                        <a:rPr lang="pt-BR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DEDUZIR</a:t>
                      </a:r>
                    </a:p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(R$)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F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6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Até 1.903,98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0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De 1.903,99 até 2.826,65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142,80</a:t>
                      </a:r>
                      <a:endParaRPr lang="pt-BR" sz="16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0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De 2.826,66 até 3.751,05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354,80</a:t>
                      </a:r>
                      <a:endParaRPr lang="pt-BR" sz="16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0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De 3.751,06 até 4.664,68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22,5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636,13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26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Acima de 4.664,68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27,5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</a:rPr>
                        <a:t>869,36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3969041" y="6300028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C00000"/>
                </a:solidFill>
              </a:rPr>
              <a:t>OBS.: A dedução mensal por dependente é de R$ 199,07.</a:t>
            </a:r>
            <a:endParaRPr lang="pt-BR" sz="1600" b="1" dirty="0">
              <a:solidFill>
                <a:srgbClr val="C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336930" y="3212976"/>
            <a:ext cx="1899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TABELA IRRF 2018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51520" y="3429000"/>
            <a:ext cx="3356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FÓRMULA DE CÁLCULO DO IRRF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18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19" name="Retângulo 1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8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27584" y="1331476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IRRF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7504" y="1749003"/>
            <a:ext cx="892899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remuneração líquida das deduções deve ser identificada na tabela conforme a classificação da renda, que será associada à alíquota correspondente. 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dirty="0" smtClean="0"/>
              <a:t>Em seguida, deve ser aplicado o percentual o imposto e subtraído o valor a deduzir. Os valores de descontos da formação da base de cálculo permitidos pela legislação podem ser encontrados nos. Art. 43 e Art. 74, Art.77 e 78 do RIR 99 – Regulamento do Imposto de Renda (Brasil, 1999).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dirty="0" smtClean="0"/>
              <a:t>A seguir são abordados exemplos com maiores detalhamentos sobre os cálculos envolvendo IRRF.</a:t>
            </a:r>
            <a:endParaRPr lang="pt-BR" dirty="0"/>
          </a:p>
        </p:txBody>
      </p:sp>
      <p:pic>
        <p:nvPicPr>
          <p:cNvPr id="12" name="Picture 6" descr="Resultado de imagem para ir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908721"/>
            <a:ext cx="1224137" cy="707734"/>
          </a:xfrm>
          <a:prstGeom prst="rect">
            <a:avLst/>
          </a:prstGeom>
          <a:noFill/>
        </p:spPr>
      </p:pic>
      <p:pic>
        <p:nvPicPr>
          <p:cNvPr id="14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116469" y="4293096"/>
            <a:ext cx="38794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rgbClr val="C00000"/>
                </a:solidFill>
              </a:rPr>
              <a:t>EXEMPLO:</a:t>
            </a:r>
          </a:p>
          <a:p>
            <a:pPr algn="just"/>
            <a:endParaRPr lang="pt-BR" sz="1600" b="1" dirty="0" smtClean="0">
              <a:solidFill>
                <a:srgbClr val="C00000"/>
              </a:solidFill>
            </a:endParaRPr>
          </a:p>
          <a:p>
            <a:pPr algn="just"/>
            <a:r>
              <a:rPr lang="pt-BR" sz="1600" b="1" dirty="0" smtClean="0">
                <a:solidFill>
                  <a:srgbClr val="C00000"/>
                </a:solidFill>
              </a:rPr>
              <a:t>Trabalhador com salário de $4.600,00, Pensão Alimentícia de 15% e opção de Previdência Privada de 6%. Como ficaria o valor a recolher de IRRF? </a:t>
            </a:r>
          </a:p>
          <a:p>
            <a:pPr algn="just"/>
            <a:endParaRPr lang="pt-BR" sz="1600" b="1" dirty="0" smtClean="0">
              <a:solidFill>
                <a:srgbClr val="C00000"/>
              </a:solidFill>
            </a:endParaRPr>
          </a:p>
          <a:p>
            <a:pPr algn="just"/>
            <a:r>
              <a:rPr lang="pt-BR" sz="1600" b="1" dirty="0" smtClean="0">
                <a:solidFill>
                  <a:srgbClr val="C00000"/>
                </a:solidFill>
              </a:rPr>
              <a:t>( Base tabela de 2014 – livro </a:t>
            </a:r>
            <a:r>
              <a:rPr lang="pt-BR" sz="1600" b="1" dirty="0" err="1" smtClean="0">
                <a:solidFill>
                  <a:srgbClr val="C00000"/>
                </a:solidFill>
              </a:rPr>
              <a:t>pg</a:t>
            </a:r>
            <a:r>
              <a:rPr lang="pt-BR" sz="1600" b="1" dirty="0" smtClean="0">
                <a:solidFill>
                  <a:srgbClr val="C00000"/>
                </a:solidFill>
              </a:rPr>
              <a:t> 19).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0460" y="4221088"/>
            <a:ext cx="4852020" cy="230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15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Procedimentos Acadêmicos 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7502" y="2420888"/>
            <a:ext cx="90364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</a:t>
            </a:r>
            <a:r>
              <a:rPr lang="pt-BR" dirty="0"/>
              <a:t>processo de avaliação será composto de três etapas, Avaliação 1 (AV1), Avaliação 2 (AV2) e Avaliação 3 (AV3</a:t>
            </a:r>
            <a:r>
              <a:rPr lang="pt-BR" dirty="0" smtClean="0"/>
              <a:t>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/>
              <a:t>Avaliação 1 (AV1</a:t>
            </a:r>
            <a:r>
              <a:rPr lang="pt-BR" dirty="0" smtClean="0"/>
              <a:t>): Prova teórica valendo 80% do valor do grau final e Atividades </a:t>
            </a:r>
            <a:r>
              <a:rPr lang="pt-BR" dirty="0"/>
              <a:t>acadêmicas de </a:t>
            </a:r>
            <a:r>
              <a:rPr lang="pt-BR" dirty="0" smtClean="0"/>
              <a:t>ensino valendo até </a:t>
            </a:r>
            <a:r>
              <a:rPr lang="pt-BR" dirty="0"/>
              <a:t>20% da composição do grau final. A AV1 contemplará o conteúdo da disciplina até a sua realização, incluindo o das atividades </a:t>
            </a:r>
            <a:r>
              <a:rPr lang="pt-BR" dirty="0" smtClean="0"/>
              <a:t>estruturadas com o grau final de 10,0. </a:t>
            </a:r>
            <a:endParaRPr lang="pt-BR" dirty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Avaliação </a:t>
            </a:r>
            <a:r>
              <a:rPr lang="pt-BR" dirty="0"/>
              <a:t>2 (AV2) e Avaliação 3 (AV3</a:t>
            </a:r>
            <a:r>
              <a:rPr lang="pt-BR" dirty="0" smtClean="0"/>
              <a:t>): As </a:t>
            </a:r>
            <a:r>
              <a:rPr lang="pt-BR" dirty="0"/>
              <a:t>AV2 e AV3 abrangerão todo o conteúdo da disciplina, incluindo o das atividades estruturadas.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aprovação na disciplina o aluno deverá: </a:t>
            </a:r>
            <a:endParaRPr lang="pt-BR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dirty="0" smtClean="0"/>
              <a:t>1</a:t>
            </a:r>
            <a:r>
              <a:rPr lang="pt-BR" dirty="0"/>
              <a:t>. Atingir resultado igual ou superior a 6,0, calculado a partir da média aritmética entre os graus das avaliações, sendo consideradas apenas as duas maiores notas </a:t>
            </a:r>
            <a:r>
              <a:rPr lang="pt-BR" dirty="0" smtClean="0"/>
              <a:t>obtidas. </a:t>
            </a:r>
            <a:r>
              <a:rPr lang="pt-BR" dirty="0"/>
              <a:t>A média </a:t>
            </a:r>
            <a:r>
              <a:rPr lang="pt-BR" dirty="0" smtClean="0"/>
              <a:t>será </a:t>
            </a:r>
            <a:r>
              <a:rPr lang="pt-BR" dirty="0"/>
              <a:t>o grau final do aluno na disciplina. </a:t>
            </a:r>
            <a:endParaRPr lang="pt-BR" dirty="0" smtClean="0"/>
          </a:p>
          <a:p>
            <a:pPr algn="just"/>
            <a:r>
              <a:rPr lang="pt-BR" dirty="0" smtClean="0"/>
              <a:t>2</a:t>
            </a:r>
            <a:r>
              <a:rPr lang="pt-BR" dirty="0"/>
              <a:t>. Obter grau igual ou superior a 4,0 em, pelo menos, duas das três avaliações.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98521"/>
            <a:ext cx="5076825" cy="4476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85100"/>
            <a:ext cx="5076825" cy="4476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2" y="1502930"/>
            <a:ext cx="6768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Frequentar, no mínimo, 75% das aulas ministradas.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3568" y="1071590"/>
            <a:ext cx="2856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/>
              <a:t>Limites de Presenças:</a:t>
            </a:r>
            <a:endParaRPr lang="pt-BR" sz="2400" dirty="0"/>
          </a:p>
        </p:txBody>
      </p:sp>
      <p:sp>
        <p:nvSpPr>
          <p:cNvPr id="11" name="Retângulo 10"/>
          <p:cNvSpPr/>
          <p:nvPr/>
        </p:nvSpPr>
        <p:spPr>
          <a:xfrm>
            <a:off x="607992" y="1982046"/>
            <a:ext cx="3766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Procedimentos de </a:t>
            </a:r>
            <a:r>
              <a:rPr lang="pt-BR" sz="2400" dirty="0" smtClean="0"/>
              <a:t>Avaliação:</a:t>
            </a:r>
            <a:endParaRPr lang="pt-BR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99" y="1071590"/>
            <a:ext cx="815973" cy="136151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1605977"/>
            <a:ext cx="488388" cy="81491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065" y="1340768"/>
            <a:ext cx="667327" cy="11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085184"/>
            <a:ext cx="1358280" cy="1358280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62646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908720"/>
            <a:ext cx="19133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179512" y="3686894"/>
          <a:ext cx="7272808" cy="2838450"/>
        </p:xfrm>
        <a:graphic>
          <a:graphicData uri="http://schemas.openxmlformats.org/drawingml/2006/table">
            <a:tbl>
              <a:tblPr/>
              <a:tblGrid>
                <a:gridCol w="4581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CÁLCULO DO IRRF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R$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(+) RENDIMENTO DO PERÍODO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Contribuição paga ao INSS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Valor de desconto ref. aos dependentes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Pensão Judicial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Recolhimento ref. Previdência Privada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(=) Base de Cálculo IRRF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 Aplicação Aliquota IR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(–) Parcela a reduzir (tabela)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(=) IRRF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179512" y="1916832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EXEMPLO 1: trabalhador com salário de R$ 7.600,00, Pensão Alimentícia de 15% e opção de Previdência Privada de 6%. Como ficaria o valor a recolher de IRRF?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EXEMPLO 2: trabalhador com salário de R$ 2.900,00, Pensão Alimentícia de 25% e opção por Previdência Privada de 6%. Como ficaria o valor a recolher de IRRF?</a:t>
            </a:r>
            <a:endParaRPr lang="pt-BR" dirty="0"/>
          </a:p>
        </p:txBody>
      </p:sp>
      <p:pic>
        <p:nvPicPr>
          <p:cNvPr id="20" name="Picture 2" descr="Imagem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4337" y="3715462"/>
            <a:ext cx="1423868" cy="1297714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81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27584" y="1331476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O Departamento Pessoal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3" y="836712"/>
            <a:ext cx="1379861" cy="792088"/>
          </a:xfrm>
          <a:prstGeom prst="rect">
            <a:avLst/>
          </a:prstGeom>
          <a:noFill/>
        </p:spPr>
      </p:pic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107504" y="1844824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departamento pessoal é o setor da companhia ou escritório contábil responsável pelas: contratações, demissões, registros, prestar informações ao fisco, elaboração da folha de pagamento, prestação de informações aos empregadores e aos empregados.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Há pouco tempo atrás, somente as grandes empresas possuíam o departamento pessoal, todavia, este cenário mudou e mesmo as médias e pequenas empresas estão cientes da necessidade deste departamento.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profissional que atua nesta área precisa ter um leque de conhecimentos: contábil, fiscal, financeiro e noções de direito trabalhista. Um departamento eficaz evita problemas as empresas e processos trabalhistas.</a:t>
            </a:r>
            <a:endParaRPr lang="pt-BR" dirty="0"/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1250" y="4653137"/>
            <a:ext cx="3213238" cy="1979356"/>
          </a:xfrm>
          <a:prstGeom prst="rect">
            <a:avLst/>
          </a:prstGeom>
          <a:noFill/>
        </p:spPr>
      </p:pic>
      <p:pic>
        <p:nvPicPr>
          <p:cNvPr id="1028" name="Picture 4" descr="Resultado de imagem para DEPARTAMENTO DE PESSO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001006"/>
            <a:ext cx="4896544" cy="1512168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82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3" y="836712"/>
            <a:ext cx="1379861" cy="792088"/>
          </a:xfrm>
          <a:prstGeom prst="rect">
            <a:avLst/>
          </a:prstGeom>
          <a:noFill/>
        </p:spPr>
      </p:pic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899592" y="134076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Cálculos Diversos no Contracheque ou Holerite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79512" y="1859340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Todo empregado, ao receber seu contracheque mensal ou holerite, pode observar a diferença entre seu salário bruto e o salário líquido. Essa diferença corresponde aos descontos e aos impostos.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Consolidação das Leis do Trabalho – CLT, prevê os descontos possíveis, amparados por lei e aqueles que o empregador não pode descontar, ou tem limites ao desconto.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3645024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Vejamos alguns dos descontos: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9512" y="40770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INSS – Instituto Nacional do Seguro Social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IRRF – Imposto de Renda Retido na Fonte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Contribuição Sindical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Contribuição Assistencial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Contribuição Confederativa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Vale Transporte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Vale Alimentação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Pensão Alimentícia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44008" y="4077072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Empréstimo Consignado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Faltas e Atrasos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Previdência Privada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Adiantamento de Salário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Assistência Medica e Odontológica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Farmácia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Caso de Dano ao patrimônio da empresa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Multas de transito, entre outros descontos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8" name="Meio-quadro 17"/>
          <p:cNvSpPr/>
          <p:nvPr/>
        </p:nvSpPr>
        <p:spPr>
          <a:xfrm rot="10800000">
            <a:off x="4410054" y="5085184"/>
            <a:ext cx="216024" cy="1440160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Meio-quadro 18"/>
          <p:cNvSpPr/>
          <p:nvPr/>
        </p:nvSpPr>
        <p:spPr>
          <a:xfrm>
            <a:off x="4491027" y="3933056"/>
            <a:ext cx="216024" cy="1512168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41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3" y="836712"/>
            <a:ext cx="1379861" cy="792088"/>
          </a:xfrm>
          <a:prstGeom prst="rect">
            <a:avLst/>
          </a:prstGeom>
          <a:noFill/>
        </p:spPr>
      </p:pic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899592" y="134076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Holerite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7504" y="1707773"/>
            <a:ext cx="892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Holerite é o documento que demonstra os proventos, os descontos, e os impostos incidentes sobre a folha de pagamento.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Trata-se de uma formalização da composição do pagamento realizado pela prestação dos serviços, em um contrato entre empregador e empregado.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Em linhas gerais, a empresa efetua o pagamento ao funcionário e disponibiliza o holerite. No passado, muitos pagamentos eram realizados em espécie e o holerite era entregue junto do montante em dinheiro.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Com passar dos anos e a própria evolução dos meios de pagamento, as empresas passaram a pagar via cheque e, na atualidade, realizam pagamentos via remessa bancária.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via do holerite, muito conhecida por ser um formulário na cor verde, era frequentemente utilizada pelas empresas. Hoje, porém, muitas companhias já não disponibilizam este documento fisicamente, colocando-o à disposição em </a:t>
            </a:r>
            <a:r>
              <a:rPr lang="pt-BR" dirty="0" err="1" smtClean="0"/>
              <a:t>websites</a:t>
            </a:r>
            <a:r>
              <a:rPr lang="pt-BR" dirty="0" smtClean="0"/>
              <a:t> corporativos com ‘</a:t>
            </a:r>
            <a:r>
              <a:rPr lang="pt-BR" dirty="0" err="1" smtClean="0"/>
              <a:t>login</a:t>
            </a:r>
            <a:r>
              <a:rPr lang="pt-BR" dirty="0" smtClean="0"/>
              <a:t>’ e ‘senha’.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21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esultado de imagem para modelo de holer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29" y="1916832"/>
            <a:ext cx="8897667" cy="4708935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3" y="836712"/>
            <a:ext cx="1379861" cy="792088"/>
          </a:xfrm>
          <a:prstGeom prst="rect">
            <a:avLst/>
          </a:prstGeom>
          <a:noFill/>
        </p:spPr>
      </p:pic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1728192" y="1556792"/>
            <a:ext cx="4788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</a:rPr>
              <a:t>Modelo de Holerite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99592" y="134076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Holerite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23528" y="3861048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tx2"/>
                </a:solidFill>
              </a:rPr>
              <a:t>Constam no holerite informações importantes como:</a:t>
            </a:r>
          </a:p>
          <a:p>
            <a:pPr algn="just"/>
            <a:r>
              <a:rPr lang="pt-BR" sz="1600" dirty="0" smtClean="0">
                <a:solidFill>
                  <a:srgbClr val="C00000"/>
                </a:solidFill>
              </a:rPr>
              <a:t>dados da empresa e/ou empregador, salário bruto, data de admissão, cargo, função, CBO – Classificação Brasileira de Ocupação, proventos, descontos, e o salário líquido. Os proventos geralmente ficam no lado esquerdo do holerite e os descontos, por sua vez, do lado direito.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28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3" y="836712"/>
            <a:ext cx="1379861" cy="792088"/>
          </a:xfrm>
          <a:prstGeom prst="rect">
            <a:avLst/>
          </a:prstGeom>
          <a:noFill/>
        </p:spPr>
      </p:pic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899592" y="134076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Holerite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691680" y="1700808"/>
            <a:ext cx="698477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700" dirty="0" smtClean="0"/>
              <a:t>O termo holerite deriva de Herman Hollerith, o nome de um inventor e empresário norte-americano. 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sz="1700" dirty="0" smtClean="0"/>
              <a:t>Herman Hollerith inventou um sistema de registro de informações em cartões perfurados, que revolucionou o processamento de grandes quantidades de dados.</a:t>
            </a:r>
          </a:p>
          <a:p>
            <a:pPr algn="just"/>
            <a:endParaRPr lang="pt-BR" dirty="0" smtClean="0"/>
          </a:p>
        </p:txBody>
      </p:sp>
      <p:pic>
        <p:nvPicPr>
          <p:cNvPr id="84994" name="Picture 2" descr="Resultado de imagem para Herman Holleri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005064"/>
            <a:ext cx="3610131" cy="2592288"/>
          </a:xfrm>
          <a:prstGeom prst="rect">
            <a:avLst/>
          </a:prstGeom>
          <a:noFill/>
        </p:spPr>
      </p:pic>
      <p:pic>
        <p:nvPicPr>
          <p:cNvPr id="84996" name="Picture 4" descr="Resultado de imagem para Herman Holleri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068960"/>
            <a:ext cx="3024335" cy="1944216"/>
          </a:xfrm>
          <a:prstGeom prst="rect">
            <a:avLst/>
          </a:prstGeom>
          <a:noFill/>
        </p:spPr>
      </p:pic>
      <p:pic>
        <p:nvPicPr>
          <p:cNvPr id="84998" name="Picture 6" descr="Resultado de imagem para Herman Hollerit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5" y="1628800"/>
            <a:ext cx="1714997" cy="2160240"/>
          </a:xfrm>
          <a:prstGeom prst="rect">
            <a:avLst/>
          </a:prstGeom>
          <a:noFill/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214865" y="3874654"/>
            <a:ext cx="3549526" cy="1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1403648" y="3327375"/>
            <a:ext cx="1853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pt-BR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1860-1929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lang="pt-BR" sz="2400" dirty="0">
              <a:solidFill>
                <a:schemeClr val="tx2"/>
              </a:solidFill>
            </a:endParaRPr>
          </a:p>
        </p:txBody>
      </p:sp>
      <p:pic>
        <p:nvPicPr>
          <p:cNvPr id="85001" name="Picture 9" descr="Imagem relacionad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5085184"/>
            <a:ext cx="3024336" cy="1537069"/>
          </a:xfrm>
          <a:prstGeom prst="rect">
            <a:avLst/>
          </a:prstGeom>
          <a:noFill/>
        </p:spPr>
      </p:pic>
      <p:sp>
        <p:nvSpPr>
          <p:cNvPr id="85003" name="AutoShape 11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7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99592" y="134076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Pensão Judicial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980728"/>
            <a:ext cx="1019484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179512" y="174087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pensão judicial é uma obrigação tanto do pai quanto da mãe. Em um processo de divórcio, na sua maioria a guarda dos filhos é da mãe, mas atualmente a opção pela guarda compartilhada, ou seja, dividida entre o pai e mãe tem crescido nos últimos anos.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2008" y="2996952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pensão judicial tem suas bases na legislação, Artigo 327 do Código Civil (Brasil,1916), o Artigo 13 da Lei do Divórcio (Brasil,1977), e o Artigo 21 do Estatuto da Criança e do Adolescente (Brasil,1990). A Lei 5.478 (Brasil, 1968) dispõe sobre a ação de alimentos e outros direcionamentos.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criança beneficiária da pensão judicial tem o direito a recebê-la até completar a maioridade civil, ou seja aos 18 anos.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Este prazo poderá ser prorrogado caso o beneficiário estiver cursando ensino superior.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percentual que será descontado em folha de pagamento é determinado no processo judicial pelo juiz. </a:t>
            </a:r>
            <a:endParaRPr lang="pt-BR" dirty="0"/>
          </a:p>
        </p:txBody>
      </p:sp>
      <p:pic>
        <p:nvPicPr>
          <p:cNvPr id="16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96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Resultado de imagem para calculad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908720"/>
            <a:ext cx="710208" cy="71020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899592" y="134076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Pensão Judicial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7504" y="177281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Para efetuar o desconto da pensão judicial em meio aos vencimentos do empregado, não é necessária autorização do empregado, uma vez que o desconto é involuntário e possui amparo pelo Art. 462 da CLT (Brasil, 1943).</a:t>
            </a:r>
            <a:endParaRPr lang="pt-B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980728"/>
            <a:ext cx="1019484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107504" y="2780928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Veja o exemplo abaixo de cálculo de pensão judicial, supondo um desconto de 22% conforme a sentença do juiz: </a:t>
            </a:r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62679" y="5473271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Sob o aspecto fiscal, pode-se notar na tabela acima que a pensão judicial é totalmente dedutível para o cálculo do IRRF – Imposto de Renda Retido Fonte, em se tratando de uma decisão judicial, como prevê o Art. 1.124-A da Lei 5.869 – Código de Processo Civil (Brasil, 1973). </a:t>
            </a:r>
            <a:endParaRPr lang="pt-BR" dirty="0"/>
          </a:p>
        </p:txBody>
      </p:sp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429000"/>
            <a:ext cx="3672408" cy="152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426804"/>
            <a:ext cx="4591819" cy="180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/>
          <p:cNvSpPr/>
          <p:nvPr/>
        </p:nvSpPr>
        <p:spPr>
          <a:xfrm>
            <a:off x="181878" y="5065439"/>
            <a:ext cx="3786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/>
              <a:t>Cálculo de Pensão Judicial. Fonte: Pg. 23 do livro. </a:t>
            </a:r>
            <a:endParaRPr lang="pt-BR" sz="1400" dirty="0"/>
          </a:p>
        </p:txBody>
      </p:sp>
      <p:sp>
        <p:nvSpPr>
          <p:cNvPr id="19" name="Retângulo 1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65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27584" y="1331476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Previdência Privada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908720"/>
            <a:ext cx="899368" cy="85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864096" cy="864096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07504" y="1857013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previdência privada é uma ‘aposentadoria’ similar à previdência social.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titular deste plano de benefício pode efetuar recolhimentos por conta própria ou por meio de um benefício concedido por uma empresa (que pode ser recolhido integralmente ou parcialmente pela mesma).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 modalidade de previdência não está ligada à previdência social, e é fiscalizada pela Superintendência de Seguros Privados (</a:t>
            </a:r>
            <a:r>
              <a:rPr lang="pt-BR" dirty="0" err="1" smtClean="0"/>
              <a:t>Susep</a:t>
            </a:r>
            <a:r>
              <a:rPr lang="pt-BR" dirty="0" smtClean="0"/>
              <a:t>), órgão do governo federal.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valor a ser recolhido vai depender das características contratadas no plano.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previdência privada tem caráter complementar à previdência social convencional.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Em geral, o empregador contribui com um percentual e o empregado com outro percentual, sendo um benefício que empresas do setor público ou privado oferecem aos seus empregados.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67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27584" y="1331476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Previdência Privada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908720"/>
            <a:ext cx="899368" cy="85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Resultado de imagem para calculad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864096" cy="864096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07504" y="1718806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Basicamente, existem dois tipos de modalidade:</a:t>
            </a:r>
            <a:endParaRPr lang="pt-BR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6" y="2185764"/>
            <a:ext cx="8892480" cy="275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107504" y="501317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importante destacar que existem dois tipos de previdência complementar (ou previdência privada): a aberta e a fechada.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previdência complementar aberta é aquela comumente recolhida por qualquer pessoa física ou jurídica, geralmente oferecida por instituições financeiras.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53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 DISCIPLINA...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4098" name="Picture 2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1160463"/>
            <a:ext cx="57150" cy="28575"/>
          </a:xfrm>
          <a:prstGeom prst="rect">
            <a:avLst/>
          </a:prstGeom>
          <a:noFill/>
        </p:spPr>
      </p:pic>
      <p:pic>
        <p:nvPicPr>
          <p:cNvPr id="4099" name="Picture 3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477838"/>
            <a:ext cx="57150" cy="28575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267841" y="1302434"/>
            <a:ext cx="862463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Contextualização:</a:t>
            </a:r>
          </a:p>
          <a:p>
            <a:pPr algn="just">
              <a:buFont typeface="Wingdings" pitchFamily="2" charset="2"/>
              <a:buChar char="ü"/>
            </a:pPr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Os conflitos trabalhistas gerados ao longo de décadas gerou a necessidade de se organizar o trabalho. </a:t>
            </a:r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Diante </a:t>
            </a:r>
            <a:r>
              <a:rPr lang="pt-BR" dirty="0"/>
              <a:t>deste conflito a normalização do trabalho sempre foi administrada pelo Estado, visando diminuir a hipossuficiência do empregado em relação ao empregador. </a:t>
            </a:r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Esta </a:t>
            </a:r>
            <a:r>
              <a:rPr lang="pt-BR" dirty="0"/>
              <a:t>relação vem sofrendo transformações durante todos estes anos, globalização, crises econômicas, desenvolvimento tecnológico e a necessidade de uma competição saudável as empresas tem necessidades de recursos humanos cada vez com maior potencial e tendo regras protetoras para ambos os lados, uma vez que as obrigações trabalhistas são vias de mão dupla (direitos e deveres para empregador e empregado). </a:t>
            </a:r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No Brasil a Legislação Trabalhista tradicional e rígida surgiu na Década de 1930, através do então Presidente da República do Brasil - Getúlio Vargas.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Década de 1940: Entrou em vigor o Decreto Lei 5452 - 1943, que aprovou a Consolidação das Leis do Trabalho (CLT), que reuniu todas as normas trabalhistas até o momento. Tendo aprovado uma Reforma em Novembro de 2017, flexibilizou a relação capital x trabalho, com a tentativa cada vez maior de afastar o Estado desta relação. </a:t>
            </a:r>
            <a:endParaRPr lang="pt-BR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763" y="908720"/>
            <a:ext cx="488388" cy="81491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587" y="908720"/>
            <a:ext cx="488388" cy="81491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175" y="908720"/>
            <a:ext cx="488388" cy="8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27584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Assistência Médica </a:t>
            </a:r>
          </a:p>
        </p:txBody>
      </p:sp>
      <p:pic>
        <p:nvPicPr>
          <p:cNvPr id="9" name="Picture 3" descr="Resultado de imagem para calculad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908720"/>
            <a:ext cx="864096" cy="864096"/>
          </a:xfrm>
          <a:prstGeom prst="rect">
            <a:avLst/>
          </a:prstGeom>
          <a:noFill/>
        </p:spPr>
      </p:pic>
      <p:pic>
        <p:nvPicPr>
          <p:cNvPr id="9218" name="Picture 2" descr="Resultado de imagem para assistencia med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508" y="836712"/>
            <a:ext cx="1259632" cy="1259632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179512" y="2377911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Basicamente, um contrato de prestação de serviço médico hospitalar entre a pessoa jurídica do empregador e a empresa prestadora do serviço médico é firmado e oferecido aos empregados.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legislação do imposto de renda permite que seja deduzido da base de cálculo da companhia o pagamento deste benefício em sua totalidade, desde que o mesmo seja concedido indistintamente a todos os empregados.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desconto parcial do benefício em folha de pagamento é uma pratica usual e aceita pelo fisco. Entretanto, algumas empresas também optam por não proceder os descontos em folha.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É imperativo destacar que mesmo que a empresa realize os descontos deste benefício em folha, ele não é dedutível da base cálculo de INSS e IRRF do empregado, sendo apenas descontado dos vencimentos do funcionário. 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24337" y="1702549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assistência medica é um benefício destinado aos empregados que pode ser estendido aos seus dependentes.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96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11560" y="1052736"/>
            <a:ext cx="434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Gerais sobre Folha de Pagamento</a:t>
            </a:r>
            <a:endParaRPr lang="pt-B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27584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Assistência Médica </a:t>
            </a:r>
          </a:p>
        </p:txBody>
      </p:sp>
      <p:pic>
        <p:nvPicPr>
          <p:cNvPr id="9" name="Picture 3" descr="Resultado de imagem para calculad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908720"/>
            <a:ext cx="864096" cy="864096"/>
          </a:xfrm>
          <a:prstGeom prst="rect">
            <a:avLst/>
          </a:prstGeom>
          <a:noFill/>
        </p:spPr>
      </p:pic>
      <p:pic>
        <p:nvPicPr>
          <p:cNvPr id="10" name="Picture 2" descr="Resultado de imagem para assistencia med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508" y="836712"/>
            <a:ext cx="1259632" cy="1259632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79512" y="2017871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Entretanto, na Declaração de Imposto de Renda de Pessoa Física anual, o funcionário precisa informar à Receita Federal os valores descontados em folha relacionados à ‘assistência média’.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Nesta declaração de ajuste anual, os valores já pagos referentes à com assistência médica são deduzidos do saldo remanescente de imposto de renda a pagar. As informações prestadas pelo empregado são confrontadas por aquelas informadas pela empresa por ocasião de envio da DIRF (Declaração de Imposto de Renda Retido na Fonte).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 declaração, por sua vez, é entregue anualmente pelas empresas, contendo o informe de rendimentos do quadro funcional.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informe de rendimentos é o documento hábil para o empregado fazer uso dos valores pagas a título de assistência medica e abater do IRPF – Imposto de Renda Pessoa Física que pagamos anualmente.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18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6336704" cy="43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052736"/>
            <a:ext cx="20574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79512" y="1917987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1 - Cite três descontos que podem aparecer no holerite. Explique.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2 - O que são as siglas IRRF, GPS, FGTS?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3 - O benefício de assistência medica é um desconto permitido para cálculo de IRRF?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4 - O que é DSR?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5 - Analise a frase a seguir e faça correções, caso esteja incorreta: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“O salário família é um benefício concedido ao trabalhador afastado, por um período de 30 dias, calculado com base no número de filhos menores de 14 anos”.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6 - Qual a diferença entre remuneração fixa e remuneração variável?</a:t>
            </a:r>
          </a:p>
          <a:p>
            <a:pPr algn="just"/>
            <a:endParaRPr lang="pt-BR" dirty="0" smtClean="0"/>
          </a:p>
        </p:txBody>
      </p:sp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33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1439" y="663528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9552" cy="5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6336704" cy="43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052736"/>
            <a:ext cx="20574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79512" y="1700808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7 - Qual a diferença entre PGBL e VGBL? Explique.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8 - Considerando o Sr. Astrobaldo, um colaborador que recebe salário mensal de R$4.600,00, qual seria o valor a ser descontado em ‘folha’ referente ao IRRF (o colaborador possui um dependente).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9 - Considerando que o Sr. </a:t>
            </a:r>
            <a:r>
              <a:rPr lang="pt-BR" dirty="0" err="1" smtClean="0"/>
              <a:t>Estrovencildo</a:t>
            </a:r>
            <a:r>
              <a:rPr lang="pt-BR" dirty="0" smtClean="0"/>
              <a:t> tenha um salário mensal de R$1.500,00, qual seria o valor apropriado a ser descontado em ‘folha’ referente ao INSS do empregado?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10 - Descontos em ‘folha’ relacionados à Assistência Médica pode abater a base de cálculo de IRRF?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11 - A assistente de departamento social realizou o cálculo de folha e descontou dos funcionário 8% a título de FGTS. Este procedimento foi correto? Explique.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Salário X Remuneração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87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79388" y="333375"/>
            <a:ext cx="4464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</a:rPr>
              <a:t>AGUARDEM . . . </a:t>
            </a:r>
            <a:endParaRPr lang="pt-B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11469"/>
            <a:ext cx="6701426" cy="40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79388" y="1125538"/>
            <a:ext cx="8785225" cy="3168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Estou construindo mais aulas , aguardem que assim que terminar mais aulas irei postar o material.</a:t>
            </a:r>
          </a:p>
          <a:p>
            <a:pPr algn="just"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Em quanto isso podem ficar a vontade para ler o material didático, pois ele é a fonte das aulas desenvolvidas até o presente momento.</a:t>
            </a:r>
          </a:p>
          <a:p>
            <a:pPr algn="just"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  <a:p>
            <a:pPr algn="r">
              <a:defRPr/>
            </a:pPr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Mãos à obra! ! ! !</a:t>
            </a:r>
            <a:endParaRPr lang="pt-BR" sz="3200" dirty="0">
              <a:solidFill>
                <a:srgbClr val="C0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0" y="4688436"/>
            <a:ext cx="2179445" cy="15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43212" y="1268760"/>
            <a:ext cx="6300788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26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26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6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950" y="44624"/>
            <a:ext cx="89281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36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“Tenham sempre Força, Sabedoria e Beleza na condução de suas ações cotidianas”.</a:t>
            </a:r>
          </a:p>
        </p:txBody>
      </p:sp>
      <p:pic>
        <p:nvPicPr>
          <p:cNvPr id="4" name="Picture 2" descr="http://servicosweb.cnpq.br/wspessoa/servletrecuperafoto?tipo=1&amp;id=K4755251Z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42" y="3015208"/>
            <a:ext cx="33829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5796136" y="1769221"/>
            <a:ext cx="313184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</a:t>
            </a: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luizlobato0101@gmail.com</a:t>
            </a:r>
            <a:endParaRPr lang="pt-BR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56991"/>
            <a:ext cx="2829997" cy="20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 DISCIPLINA...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4098" name="Picture 2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1160463"/>
            <a:ext cx="57150" cy="28575"/>
          </a:xfrm>
          <a:prstGeom prst="rect">
            <a:avLst/>
          </a:prstGeom>
          <a:noFill/>
        </p:spPr>
      </p:pic>
      <p:pic>
        <p:nvPicPr>
          <p:cNvPr id="4099" name="Picture 3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477838"/>
            <a:ext cx="57150" cy="28575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23825" y="1136065"/>
            <a:ext cx="9020175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Ementa:</a:t>
            </a:r>
          </a:p>
          <a:p>
            <a:pPr algn="just">
              <a:buFont typeface="Wingdings" pitchFamily="2" charset="2"/>
              <a:buChar char="ü"/>
            </a:pPr>
            <a:endParaRPr lang="pt-BR" sz="1200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Direito do Trabalho: conceito, fundamentos, características e aplicações: Rotinas e Passivos Trabalhistas. </a:t>
            </a:r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Rotinas </a:t>
            </a:r>
            <a:r>
              <a:rPr lang="pt-BR" dirty="0"/>
              <a:t>Folha de Pagamento - Admissão de empregados, Férias, 13º salário, Rescisão de Contrato de Trabalho, Obrigações Acessórias (GPS, RAIS, CAGED, Seguro Desemprego, SEFIP, GRRF) e o eSocial. </a:t>
            </a:r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Contrato </a:t>
            </a:r>
            <a:r>
              <a:rPr lang="pt-BR" dirty="0"/>
              <a:t>de trabalho por prazos determinados, indeterminados e intermitentes e sua espécies. </a:t>
            </a:r>
            <a:endParaRPr lang="pt-BR" dirty="0" smtClean="0"/>
          </a:p>
          <a:p>
            <a:pPr algn="just">
              <a:buFont typeface="Wingdings" pitchFamily="2" charset="2"/>
              <a:buChar char="ü"/>
            </a:pPr>
            <a:endParaRPr lang="pt-BR" dirty="0"/>
          </a:p>
          <a:p>
            <a:pPr algn="just"/>
            <a:r>
              <a:rPr lang="pt-B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Gerais:</a:t>
            </a:r>
            <a:endParaRPr lang="pt-BR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/>
              <a:t> </a:t>
            </a:r>
            <a:r>
              <a:rPr lang="pt-BR" dirty="0"/>
              <a:t>A disciplina desenvolverá as competências requeridas para que o aluno atue, de forma que tenham habilidades para o exercício das rotinas trabalhistas, envolvendo o empregado e a organização. Dar ao aluno condições de conhecer e aplicar todas as rotinas, com conhecimentos técnicos e práticos, envolvendo desde desde a contratação do empregado até o seu desligamento da organização.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471" y="894859"/>
            <a:ext cx="483017" cy="8059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10" y="925066"/>
            <a:ext cx="431554" cy="72008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866" y="925066"/>
            <a:ext cx="451303" cy="7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7795564" y="1196184"/>
            <a:ext cx="1187747" cy="15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618288"/>
            <a:ext cx="35464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defRPr/>
            </a:pP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1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4098" name="Picture 2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1160463"/>
            <a:ext cx="57150" cy="28575"/>
          </a:xfrm>
          <a:prstGeom prst="rect">
            <a:avLst/>
          </a:prstGeom>
          <a:noFill/>
        </p:spPr>
      </p:pic>
      <p:pic>
        <p:nvPicPr>
          <p:cNvPr id="4099" name="Picture 3" descr="http://portaldoaluno.webaula.com.br/Customizacoes/imagens/arrow_ope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477838"/>
            <a:ext cx="57150" cy="28575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44923" y="1081187"/>
            <a:ext cx="90364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específicos:</a:t>
            </a:r>
          </a:p>
          <a:p>
            <a:pPr algn="just"/>
            <a:endParaRPr lang="pt-BR" sz="1000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Analisar as normas regulamentadoras mínimas do direito do trabalho na atualidade</a:t>
            </a:r>
            <a:r>
              <a:rPr lang="pt-BR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Compreender </a:t>
            </a:r>
            <a:r>
              <a:rPr lang="pt-BR" dirty="0"/>
              <a:t>as diferenças de tutela em cargos e ou profissões diferenciadas e </a:t>
            </a:r>
            <a:r>
              <a:rPr lang="pt-BR" dirty="0" smtClean="0"/>
              <a:t>consequência </a:t>
            </a:r>
            <a:r>
              <a:rPr lang="pt-BR" dirty="0"/>
              <a:t>de tratamento jurídico. 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Atualizar </a:t>
            </a:r>
            <a:r>
              <a:rPr lang="pt-BR" dirty="0"/>
              <a:t>as hipóteses de limitação ao exercício do direito tutelar do trabalho, material e processualmente, inclusive quanto aos danos materiais e morais de assédios no ambiente do trabalho. 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Realizar </a:t>
            </a:r>
            <a:r>
              <a:rPr lang="pt-BR" dirty="0"/>
              <a:t>as rotinas trabalhistas (processos admissionais, demissionais, férias e 13º salário</a:t>
            </a:r>
            <a:r>
              <a:rPr lang="pt-BR" dirty="0" smtClean="0"/>
              <a:t>).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Compreender </a:t>
            </a:r>
            <a:r>
              <a:rPr lang="pt-BR" dirty="0"/>
              <a:t>os cãlculos trabalhistas e carga tributária. 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Administrar </a:t>
            </a:r>
            <a:r>
              <a:rPr lang="pt-BR" dirty="0"/>
              <a:t>os processos de obrigações acessórias trabalhistas, Realizar as rotinas trabalhistas (admissionais, manutenção e demissionais). 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Compreender </a:t>
            </a:r>
            <a:r>
              <a:rPr lang="pt-BR" dirty="0"/>
              <a:t>os cálculos trabalhistas. 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/>
              <a:t>Conhecer </a:t>
            </a:r>
            <a:r>
              <a:rPr lang="pt-BR" dirty="0"/>
              <a:t>a carga tributária trabalhista.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394941"/>
            <a:ext cx="6049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 DISCIPLINA...</a:t>
            </a:r>
            <a:endParaRPr lang="pt-B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35332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GST1533 - GESTÃO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ROTINAS E PASSIVOS TRABALHISTAS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517" y="836712"/>
            <a:ext cx="617855" cy="103093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375" y="958467"/>
            <a:ext cx="416380" cy="69476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378" y="933593"/>
            <a:ext cx="47471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resentação_estácio_2016_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Apresentação_estácio_2016_</Template>
  <TotalTime>1459</TotalTime>
  <Words>9045</Words>
  <Application>Microsoft Office PowerPoint</Application>
  <PresentationFormat>Apresentação na tela (4:3)</PresentationFormat>
  <Paragraphs>965</Paragraphs>
  <Slides>75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3" baseType="lpstr">
      <vt:lpstr>MS PGothic</vt:lpstr>
      <vt:lpstr>Arial</vt:lpstr>
      <vt:lpstr>Broadway</vt:lpstr>
      <vt:lpstr>Calibri</vt:lpstr>
      <vt:lpstr>Courier New</vt:lpstr>
      <vt:lpstr>Times New Roman</vt:lpstr>
      <vt:lpstr>Wingdings</vt:lpstr>
      <vt:lpstr>Apresentação_estácio_2016_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ESTACIOUSER</dc:creator>
  <cp:lastModifiedBy>Cliente</cp:lastModifiedBy>
  <cp:revision>85</cp:revision>
  <dcterms:created xsi:type="dcterms:W3CDTF">2015-11-30T17:28:00Z</dcterms:created>
  <dcterms:modified xsi:type="dcterms:W3CDTF">2019-02-18T13:24:48Z</dcterms:modified>
</cp:coreProperties>
</file>