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9" r:id="rId3"/>
    <p:sldId id="256" r:id="rId4"/>
    <p:sldId id="258" r:id="rId5"/>
    <p:sldId id="259" r:id="rId6"/>
    <p:sldId id="260" r:id="rId7"/>
    <p:sldId id="364" r:id="rId8"/>
    <p:sldId id="261" r:id="rId9"/>
    <p:sldId id="366" r:id="rId10"/>
    <p:sldId id="367" r:id="rId11"/>
    <p:sldId id="368" r:id="rId12"/>
    <p:sldId id="369" r:id="rId13"/>
    <p:sldId id="370" r:id="rId14"/>
    <p:sldId id="371" r:id="rId15"/>
    <p:sldId id="372" r:id="rId16"/>
    <p:sldId id="373" r:id="rId17"/>
    <p:sldId id="374" r:id="rId18"/>
    <p:sldId id="375" r:id="rId19"/>
    <p:sldId id="376" r:id="rId20"/>
    <p:sldId id="377" r:id="rId21"/>
    <p:sldId id="378" r:id="rId22"/>
    <p:sldId id="267" r:id="rId2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12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E0572A0E-EEC5-4D5B-9DFC-4423F620AE3B}" type="datetimeFigureOut">
              <a:rPr lang="pt-BR" smtClean="0"/>
              <a:pPr/>
              <a:t>21/02/2016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507F0D1-B7D9-433E-818C-406303C22C2C}"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0572A0E-EEC5-4D5B-9DFC-4423F620AE3B}" type="datetimeFigureOut">
              <a:rPr lang="pt-BR" smtClean="0"/>
              <a:pPr/>
              <a:t>21/02/2016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507F0D1-B7D9-433E-818C-406303C22C2C}"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0572A0E-EEC5-4D5B-9DFC-4423F620AE3B}" type="datetimeFigureOut">
              <a:rPr lang="pt-BR" smtClean="0"/>
              <a:pPr/>
              <a:t>21/02/2016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507F0D1-B7D9-433E-818C-406303C22C2C}"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0572A0E-EEC5-4D5B-9DFC-4423F620AE3B}" type="datetimeFigureOut">
              <a:rPr lang="pt-BR" smtClean="0"/>
              <a:pPr/>
              <a:t>21/02/2016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507F0D1-B7D9-433E-818C-406303C22C2C}"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E0572A0E-EEC5-4D5B-9DFC-4423F620AE3B}" type="datetimeFigureOut">
              <a:rPr lang="pt-BR" smtClean="0"/>
              <a:pPr/>
              <a:t>21/02/2016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507F0D1-B7D9-433E-818C-406303C22C2C}"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E0572A0E-EEC5-4D5B-9DFC-4423F620AE3B}" type="datetimeFigureOut">
              <a:rPr lang="pt-BR" smtClean="0"/>
              <a:pPr/>
              <a:t>21/02/2016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507F0D1-B7D9-433E-818C-406303C22C2C}"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E0572A0E-EEC5-4D5B-9DFC-4423F620AE3B}" type="datetimeFigureOut">
              <a:rPr lang="pt-BR" smtClean="0"/>
              <a:pPr/>
              <a:t>21/02/2016</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4507F0D1-B7D9-433E-818C-406303C22C2C}"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E0572A0E-EEC5-4D5B-9DFC-4423F620AE3B}" type="datetimeFigureOut">
              <a:rPr lang="pt-BR" smtClean="0"/>
              <a:pPr/>
              <a:t>21/02/2016</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4507F0D1-B7D9-433E-818C-406303C22C2C}"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0572A0E-EEC5-4D5B-9DFC-4423F620AE3B}" type="datetimeFigureOut">
              <a:rPr lang="pt-BR" smtClean="0"/>
              <a:pPr/>
              <a:t>21/02/2016</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4507F0D1-B7D9-433E-818C-406303C22C2C}"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E0572A0E-EEC5-4D5B-9DFC-4423F620AE3B}" type="datetimeFigureOut">
              <a:rPr lang="pt-BR" smtClean="0"/>
              <a:pPr/>
              <a:t>21/02/2016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507F0D1-B7D9-433E-818C-406303C22C2C}"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E0572A0E-EEC5-4D5B-9DFC-4423F620AE3B}" type="datetimeFigureOut">
              <a:rPr lang="pt-BR" smtClean="0"/>
              <a:pPr/>
              <a:t>21/02/2016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507F0D1-B7D9-433E-818C-406303C22C2C}"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572A0E-EEC5-4D5B-9DFC-4423F620AE3B}" type="datetimeFigureOut">
              <a:rPr lang="pt-BR" smtClean="0"/>
              <a:pPr/>
              <a:t>21/02/2016</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07F0D1-B7D9-433E-818C-406303C22C2C}"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4202"/>
            <a:ext cx="9144000" cy="6853237"/>
          </a:xfrm>
          <a:prstGeom prst="rect">
            <a:avLst/>
          </a:prstGeom>
          <a:noFill/>
          <a:ln w="12699" cap="flat" cmpd="sng">
            <a:noFill/>
            <a:prstDash val="solid"/>
            <a:miter lim="800000"/>
            <a:headEnd/>
            <a:tailEnd/>
          </a:ln>
        </p:spPr>
      </p:pic>
      <p:sp>
        <p:nvSpPr>
          <p:cNvPr id="3" name="Título 1"/>
          <p:cNvSpPr txBox="1">
            <a:spLocks/>
          </p:cNvSpPr>
          <p:nvPr/>
        </p:nvSpPr>
        <p:spPr bwMode="auto">
          <a:xfrm>
            <a:off x="323850" y="4221163"/>
            <a:ext cx="8027988" cy="1143000"/>
          </a:xfrm>
          <a:prstGeom prst="rect">
            <a:avLst/>
          </a:prstGeom>
          <a:noFill/>
          <a:ln w="9525">
            <a:noFill/>
            <a:miter lim="800000"/>
            <a:headEnd/>
            <a:tailEnd/>
          </a:ln>
        </p:spPr>
        <p:txBody>
          <a:bodyPr anchor="ctr">
            <a:noAutofit/>
          </a:bodyPr>
          <a:lstStyle/>
          <a:p>
            <a:pPr algn="ctr" fontAlgn="auto">
              <a:spcAft>
                <a:spcPts val="0"/>
              </a:spcAft>
              <a:buClrTx/>
              <a:buSzTx/>
              <a:buFontTx/>
              <a:buNone/>
              <a:defRPr/>
            </a:pPr>
            <a:r>
              <a:rPr lang="pt-BR" sz="4400" b="1" dirty="0" smtClean="0">
                <a:solidFill>
                  <a:schemeClr val="bg1"/>
                </a:solidFill>
                <a:effectLst>
                  <a:outerShdw blurRad="38100" dist="38100" dir="2700000" algn="tl">
                    <a:srgbClr val="000000">
                      <a:alpha val="43137"/>
                    </a:srgbClr>
                  </a:outerShdw>
                </a:effectLst>
                <a:latin typeface="+mj-lt"/>
                <a:ea typeface="+mj-ea"/>
                <a:cs typeface="+mj-cs"/>
              </a:rPr>
              <a:t>GST0121 </a:t>
            </a:r>
            <a:endParaRPr lang="pt-BR" sz="4400" b="1" dirty="0">
              <a:solidFill>
                <a:schemeClr val="bg1"/>
              </a:solidFill>
              <a:effectLst>
                <a:outerShdw blurRad="38100" dist="38100" dir="2700000" algn="tl">
                  <a:srgbClr val="000000">
                    <a:alpha val="43137"/>
                  </a:srgbClr>
                </a:outerShdw>
              </a:effectLst>
              <a:latin typeface="+mj-lt"/>
              <a:ea typeface="+mj-ea"/>
              <a:cs typeface="+mj-cs"/>
            </a:endParaRPr>
          </a:p>
          <a:p>
            <a:pPr algn="ctr" fontAlgn="auto">
              <a:spcAft>
                <a:spcPts val="0"/>
              </a:spcAft>
              <a:buClrTx/>
              <a:buSzTx/>
              <a:buFontTx/>
              <a:buNone/>
              <a:defRPr/>
            </a:pPr>
            <a:r>
              <a:rPr lang="pt-BR" sz="4400" b="1" dirty="0" smtClean="0">
                <a:solidFill>
                  <a:schemeClr val="bg1"/>
                </a:solidFill>
                <a:effectLst>
                  <a:outerShdw blurRad="38100" dist="38100" dir="2700000" algn="tl">
                    <a:srgbClr val="000000">
                      <a:alpha val="43137"/>
                    </a:srgbClr>
                  </a:outerShdw>
                </a:effectLst>
                <a:latin typeface="+mj-lt"/>
                <a:ea typeface="+mj-ea"/>
                <a:cs typeface="+mj-cs"/>
              </a:rPr>
              <a:t>Formação de Preços</a:t>
            </a:r>
            <a:endParaRPr lang="pt-BR" sz="4400" b="1" dirty="0">
              <a:solidFill>
                <a:schemeClr val="bg1"/>
              </a:solidFill>
              <a:effectLst>
                <a:outerShdw blurRad="38100" dist="38100" dir="2700000" algn="tl">
                  <a:srgbClr val="000000">
                    <a:alpha val="43137"/>
                  </a:srgbClr>
                </a:outerShdw>
              </a:effectLst>
              <a:latin typeface="+mj-lt"/>
              <a:ea typeface="+mj-ea"/>
              <a:cs typeface="+mj-cs"/>
            </a:endParaRPr>
          </a:p>
        </p:txBody>
      </p:sp>
      <p:sp>
        <p:nvSpPr>
          <p:cNvPr id="5" name="Retângulo 4"/>
          <p:cNvSpPr/>
          <p:nvPr/>
        </p:nvSpPr>
        <p:spPr>
          <a:xfrm>
            <a:off x="71438" y="6197600"/>
            <a:ext cx="9037637" cy="615950"/>
          </a:xfrm>
          <a:prstGeom prst="rect">
            <a:avLst/>
          </a:prstGeom>
        </p:spPr>
        <p:txBody>
          <a:bodyPr>
            <a:spAutoFit/>
          </a:bodyPr>
          <a:lstStyle/>
          <a:p>
            <a:pPr algn="ctr">
              <a:spcBef>
                <a:spcPct val="20000"/>
              </a:spcBef>
              <a:buClr>
                <a:srgbClr val="2B4475"/>
              </a:buClr>
              <a:buFontTx/>
              <a:buNone/>
              <a:defRPr/>
            </a:pPr>
            <a:r>
              <a:rPr lang="pt-BR" sz="3400" b="1" kern="0" dirty="0">
                <a:solidFill>
                  <a:srgbClr val="2B4475"/>
                </a:solidFill>
                <a:effectLst>
                  <a:outerShdw blurRad="38100" dist="38100" dir="2700000" algn="tl">
                    <a:srgbClr val="000000">
                      <a:alpha val="43137"/>
                    </a:srgbClr>
                  </a:outerShdw>
                </a:effectLst>
              </a:rPr>
              <a:t>Prof. Adm. </a:t>
            </a:r>
            <a:r>
              <a:rPr lang="pt-BR" sz="3400" b="1" i="1" kern="0" dirty="0">
                <a:solidFill>
                  <a:srgbClr val="2B4475"/>
                </a:solidFill>
                <a:effectLst>
                  <a:outerShdw blurRad="38100" dist="38100" dir="2700000" algn="tl">
                    <a:srgbClr val="000000">
                      <a:alpha val="43137"/>
                    </a:srgbClr>
                  </a:outerShdw>
                </a:effectLst>
              </a:rPr>
              <a:t>Msc</a:t>
            </a:r>
            <a:r>
              <a:rPr lang="pt-BR" sz="3400" b="1" kern="0" dirty="0">
                <a:solidFill>
                  <a:srgbClr val="2B4475"/>
                </a:solidFill>
                <a:effectLst>
                  <a:outerShdw blurRad="38100" dist="38100" dir="2700000" algn="tl">
                    <a:srgbClr val="000000">
                      <a:alpha val="43137"/>
                    </a:srgbClr>
                  </a:outerShdw>
                </a:effectLst>
              </a:rPr>
              <a:t>. Luiz Cláudio Brites Lobato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899592" y="344269"/>
            <a:ext cx="6048672" cy="492443"/>
          </a:xfrm>
          <a:prstGeom prst="rect">
            <a:avLst/>
          </a:prstGeom>
        </p:spPr>
        <p:txBody>
          <a:bodyPr wrap="square">
            <a:spAutoFit/>
          </a:bodyPr>
          <a:lstStyle/>
          <a:p>
            <a:pPr algn="ctr"/>
            <a:r>
              <a:rPr lang="pt-BR" sz="2600" b="1" dirty="0" smtClean="0">
                <a:solidFill>
                  <a:schemeClr val="bg1"/>
                </a:solidFill>
              </a:rPr>
              <a:t>Custos para Tomada de Decisão.</a:t>
            </a:r>
            <a:endParaRPr lang="pt-BR" sz="2600" b="1" dirty="0">
              <a:solidFill>
                <a:schemeClr val="bg1"/>
              </a:solidFill>
            </a:endParaRPr>
          </a:p>
        </p:txBody>
      </p:sp>
      <p:sp>
        <p:nvSpPr>
          <p:cNvPr id="5" name="Retângulo 4"/>
          <p:cNvSpPr/>
          <p:nvPr/>
        </p:nvSpPr>
        <p:spPr>
          <a:xfrm>
            <a:off x="0" y="1196752"/>
            <a:ext cx="6660232" cy="461665"/>
          </a:xfrm>
          <a:prstGeom prst="rect">
            <a:avLst/>
          </a:prstGeom>
        </p:spPr>
        <p:txBody>
          <a:bodyPr wrap="square">
            <a:spAutoFit/>
          </a:bodyPr>
          <a:lstStyle/>
          <a:p>
            <a:r>
              <a:rPr lang="pt-BR" sz="2400" b="1" dirty="0" smtClean="0">
                <a:solidFill>
                  <a:srgbClr val="C00000"/>
                </a:solidFill>
                <a:effectLst>
                  <a:outerShdw blurRad="38100" dist="38100" dir="2700000" algn="tl">
                    <a:srgbClr val="000000">
                      <a:alpha val="43137"/>
                    </a:srgbClr>
                  </a:outerShdw>
                </a:effectLst>
              </a:rPr>
              <a:t>Introdução à contabilidade de custos</a:t>
            </a:r>
          </a:p>
        </p:txBody>
      </p:sp>
      <p:sp>
        <p:nvSpPr>
          <p:cNvPr id="6" name="Retângulo 5"/>
          <p:cNvSpPr/>
          <p:nvPr/>
        </p:nvSpPr>
        <p:spPr>
          <a:xfrm>
            <a:off x="107504" y="1690930"/>
            <a:ext cx="8928992" cy="1754326"/>
          </a:xfrm>
          <a:prstGeom prst="rect">
            <a:avLst/>
          </a:prstGeom>
        </p:spPr>
        <p:txBody>
          <a:bodyPr wrap="square">
            <a:spAutoFit/>
          </a:bodyPr>
          <a:lstStyle/>
          <a:p>
            <a:pPr algn="just"/>
            <a:r>
              <a:rPr lang="pt-BR" dirty="0" smtClean="0"/>
              <a:t>Como exemplo podemos citar o seguinte: Vamos imaginar que a papelaria Stuart compra e revende livros de editoras. Em fevereiro do ano passado, ela apresentou um estoque inicial de R$ 20.000,00 em livros e comprou mais R$ 30.000,00 em mercadorias. Os livros são vendidos para escolas do ensino fundamental, sendo que, após as vendas de fevereiro deste ano, a Stuart apurou um estoque final de R$ 15.000,00. Qual o CMV da empresa no final de fevereiro deste ano?</a:t>
            </a:r>
          </a:p>
        </p:txBody>
      </p:sp>
      <p:sp>
        <p:nvSpPr>
          <p:cNvPr id="7" name="Retângulo 6"/>
          <p:cNvSpPr/>
          <p:nvPr/>
        </p:nvSpPr>
        <p:spPr>
          <a:xfrm>
            <a:off x="3779912" y="3573016"/>
            <a:ext cx="4968552" cy="1938992"/>
          </a:xfrm>
          <a:prstGeom prst="rect">
            <a:avLst/>
          </a:prstGeom>
          <a:ln w="25400">
            <a:solidFill>
              <a:schemeClr val="accent3">
                <a:lumMod val="50000"/>
              </a:schemeClr>
            </a:solidFill>
          </a:ln>
        </p:spPr>
        <p:txBody>
          <a:bodyPr wrap="square">
            <a:spAutoFit/>
          </a:bodyPr>
          <a:lstStyle/>
          <a:p>
            <a:r>
              <a:rPr lang="pt-BR" sz="2800" b="1" dirty="0" smtClean="0">
                <a:solidFill>
                  <a:srgbClr val="C00000"/>
                </a:solidFill>
                <a:effectLst>
                  <a:outerShdw blurRad="38100" dist="38100" dir="2700000" algn="tl">
                    <a:srgbClr val="000000">
                      <a:alpha val="43137"/>
                    </a:srgbClr>
                  </a:outerShdw>
                </a:effectLst>
              </a:rPr>
              <a:t>Como, CMV = EI + Compras – EF</a:t>
            </a:r>
          </a:p>
          <a:p>
            <a:endParaRPr lang="pt-BR" dirty="0" smtClean="0"/>
          </a:p>
          <a:p>
            <a:r>
              <a:rPr lang="pt-BR" dirty="0" smtClean="0"/>
              <a:t>A operação ficaria:</a:t>
            </a:r>
          </a:p>
          <a:p>
            <a:r>
              <a:rPr lang="pt-BR" dirty="0" smtClean="0">
                <a:solidFill>
                  <a:schemeClr val="accent1">
                    <a:lumMod val="50000"/>
                  </a:schemeClr>
                </a:solidFill>
                <a:effectLst>
                  <a:outerShdw blurRad="38100" dist="38100" dir="2700000" algn="tl">
                    <a:srgbClr val="000000">
                      <a:alpha val="43137"/>
                    </a:srgbClr>
                  </a:outerShdw>
                </a:effectLst>
              </a:rPr>
              <a:t>CMV = 20.000,00 + 30.000,00 – 15.000,00</a:t>
            </a:r>
          </a:p>
          <a:p>
            <a:endParaRPr lang="pt-BR" dirty="0" smtClean="0"/>
          </a:p>
          <a:p>
            <a:r>
              <a:rPr lang="pt-BR" sz="2000" b="1" u="sng" dirty="0" smtClean="0">
                <a:solidFill>
                  <a:schemeClr val="accent1">
                    <a:lumMod val="75000"/>
                  </a:schemeClr>
                </a:solidFill>
                <a:effectLst>
                  <a:outerShdw blurRad="38100" dist="38100" dir="2700000" algn="tl">
                    <a:srgbClr val="000000">
                      <a:alpha val="43137"/>
                    </a:srgbClr>
                  </a:outerShdw>
                </a:effectLst>
              </a:rPr>
              <a:t>CMV = $ 35.000,00</a:t>
            </a:r>
            <a:endParaRPr lang="pt-BR" sz="2000" b="1" u="sng" dirty="0">
              <a:solidFill>
                <a:schemeClr val="accent1">
                  <a:lumMod val="75000"/>
                </a:schemeClr>
              </a:solidFill>
              <a:effectLst>
                <a:outerShdw blurRad="38100" dist="38100" dir="2700000" algn="tl">
                  <a:srgbClr val="000000">
                    <a:alpha val="43137"/>
                  </a:srgbClr>
                </a:outerShdw>
              </a:effectLst>
            </a:endParaRPr>
          </a:p>
        </p:txBody>
      </p:sp>
      <p:sp>
        <p:nvSpPr>
          <p:cNvPr id="8" name="Retângulo 7"/>
          <p:cNvSpPr/>
          <p:nvPr/>
        </p:nvSpPr>
        <p:spPr>
          <a:xfrm>
            <a:off x="989856" y="3573016"/>
            <a:ext cx="1997968" cy="1200329"/>
          </a:xfrm>
          <a:prstGeom prst="rect">
            <a:avLst/>
          </a:prstGeom>
          <a:ln w="25400">
            <a:solidFill>
              <a:schemeClr val="tx2"/>
            </a:solidFill>
          </a:ln>
        </p:spPr>
        <p:txBody>
          <a:bodyPr wrap="square">
            <a:spAutoFit/>
          </a:bodyPr>
          <a:lstStyle/>
          <a:p>
            <a:r>
              <a:rPr lang="pt-BR" dirty="0" smtClean="0">
                <a:solidFill>
                  <a:schemeClr val="tx2">
                    <a:lumMod val="75000"/>
                  </a:schemeClr>
                </a:solidFill>
                <a:effectLst>
                  <a:outerShdw blurRad="38100" dist="38100" dir="2700000" algn="tl">
                    <a:srgbClr val="000000">
                      <a:alpha val="43137"/>
                    </a:srgbClr>
                  </a:outerShdw>
                </a:effectLst>
              </a:rPr>
              <a:t>Assim teríamos:</a:t>
            </a:r>
          </a:p>
          <a:p>
            <a:r>
              <a:rPr lang="pt-BR" dirty="0" smtClean="0">
                <a:solidFill>
                  <a:schemeClr val="tx2">
                    <a:lumMod val="75000"/>
                  </a:schemeClr>
                </a:solidFill>
                <a:effectLst>
                  <a:outerShdw blurRad="38100" dist="38100" dir="2700000" algn="tl">
                    <a:srgbClr val="000000">
                      <a:alpha val="43137"/>
                    </a:srgbClr>
                  </a:outerShdw>
                </a:effectLst>
              </a:rPr>
              <a:t>Ei =          20.000,00</a:t>
            </a:r>
          </a:p>
          <a:p>
            <a:r>
              <a:rPr lang="pt-BR" dirty="0" smtClean="0">
                <a:solidFill>
                  <a:schemeClr val="tx2">
                    <a:lumMod val="75000"/>
                  </a:schemeClr>
                </a:solidFill>
                <a:effectLst>
                  <a:outerShdw blurRad="38100" dist="38100" dir="2700000" algn="tl">
                    <a:srgbClr val="000000">
                      <a:alpha val="43137"/>
                    </a:srgbClr>
                  </a:outerShdw>
                </a:effectLst>
              </a:rPr>
              <a:t>C =           30.000,00</a:t>
            </a:r>
          </a:p>
          <a:p>
            <a:r>
              <a:rPr lang="pt-BR" dirty="0" err="1" smtClean="0">
                <a:solidFill>
                  <a:schemeClr val="tx2">
                    <a:lumMod val="75000"/>
                  </a:schemeClr>
                </a:solidFill>
                <a:effectLst>
                  <a:outerShdw blurRad="38100" dist="38100" dir="2700000" algn="tl">
                    <a:srgbClr val="000000">
                      <a:alpha val="43137"/>
                    </a:srgbClr>
                  </a:outerShdw>
                </a:effectLst>
              </a:rPr>
              <a:t>Ef</a:t>
            </a:r>
            <a:r>
              <a:rPr lang="pt-BR" dirty="0" smtClean="0">
                <a:solidFill>
                  <a:schemeClr val="tx2">
                    <a:lumMod val="75000"/>
                  </a:schemeClr>
                </a:solidFill>
                <a:effectLst>
                  <a:outerShdw blurRad="38100" dist="38100" dir="2700000" algn="tl">
                    <a:srgbClr val="000000">
                      <a:alpha val="43137"/>
                    </a:srgbClr>
                  </a:outerShdw>
                </a:effectLst>
              </a:rPr>
              <a:t> =          15.000,00</a:t>
            </a:r>
          </a:p>
        </p:txBody>
      </p:sp>
      <p:pic>
        <p:nvPicPr>
          <p:cNvPr id="102402" name="Picture 2" descr="http://drsolucoes.dr.com.br/wp-content/uploads/2014/08/fin-1.png"/>
          <p:cNvPicPr>
            <a:picLocks noChangeAspect="1" noChangeArrowheads="1"/>
          </p:cNvPicPr>
          <p:nvPr/>
        </p:nvPicPr>
        <p:blipFill>
          <a:blip r:embed="rId3" cstate="print"/>
          <a:srcRect/>
          <a:stretch>
            <a:fillRect/>
          </a:stretch>
        </p:blipFill>
        <p:spPr bwMode="auto">
          <a:xfrm>
            <a:off x="467543" y="5085184"/>
            <a:ext cx="2212105" cy="165618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899592" y="344269"/>
            <a:ext cx="6048672" cy="492443"/>
          </a:xfrm>
          <a:prstGeom prst="rect">
            <a:avLst/>
          </a:prstGeom>
        </p:spPr>
        <p:txBody>
          <a:bodyPr wrap="square">
            <a:spAutoFit/>
          </a:bodyPr>
          <a:lstStyle/>
          <a:p>
            <a:pPr algn="ctr"/>
            <a:r>
              <a:rPr lang="pt-BR" sz="2600" b="1" dirty="0" smtClean="0">
                <a:solidFill>
                  <a:schemeClr val="bg1"/>
                </a:solidFill>
              </a:rPr>
              <a:t>Custos para Tomada de Decisão.</a:t>
            </a:r>
            <a:endParaRPr lang="pt-BR" sz="2600" b="1" dirty="0">
              <a:solidFill>
                <a:schemeClr val="bg1"/>
              </a:solidFill>
            </a:endParaRPr>
          </a:p>
        </p:txBody>
      </p:sp>
      <p:sp>
        <p:nvSpPr>
          <p:cNvPr id="5" name="Retângulo 4"/>
          <p:cNvSpPr/>
          <p:nvPr/>
        </p:nvSpPr>
        <p:spPr>
          <a:xfrm>
            <a:off x="0" y="1196752"/>
            <a:ext cx="6660232" cy="461665"/>
          </a:xfrm>
          <a:prstGeom prst="rect">
            <a:avLst/>
          </a:prstGeom>
        </p:spPr>
        <p:txBody>
          <a:bodyPr wrap="square">
            <a:spAutoFit/>
          </a:bodyPr>
          <a:lstStyle/>
          <a:p>
            <a:r>
              <a:rPr lang="pt-BR" sz="2400" b="1" dirty="0" smtClean="0">
                <a:solidFill>
                  <a:srgbClr val="C00000"/>
                </a:solidFill>
                <a:effectLst>
                  <a:outerShdw blurRad="38100" dist="38100" dir="2700000" algn="tl">
                    <a:srgbClr val="000000">
                      <a:alpha val="43137"/>
                    </a:srgbClr>
                  </a:outerShdw>
                </a:effectLst>
              </a:rPr>
              <a:t>Introdução à contabilidade de custos</a:t>
            </a:r>
          </a:p>
        </p:txBody>
      </p:sp>
      <p:sp>
        <p:nvSpPr>
          <p:cNvPr id="6" name="Retângulo 5"/>
          <p:cNvSpPr/>
          <p:nvPr/>
        </p:nvSpPr>
        <p:spPr>
          <a:xfrm>
            <a:off x="378296" y="1700808"/>
            <a:ext cx="6858000" cy="369332"/>
          </a:xfrm>
          <a:prstGeom prst="rect">
            <a:avLst/>
          </a:prstGeom>
        </p:spPr>
        <p:txBody>
          <a:bodyPr wrap="square">
            <a:spAutoFit/>
          </a:bodyPr>
          <a:lstStyle/>
          <a:p>
            <a:r>
              <a:rPr lang="pt-BR" b="1" dirty="0" smtClean="0">
                <a:solidFill>
                  <a:schemeClr val="accent6">
                    <a:lumMod val="50000"/>
                  </a:schemeClr>
                </a:solidFill>
                <a:effectLst>
                  <a:outerShdw blurRad="38100" dist="38100" dir="2700000" algn="tl">
                    <a:srgbClr val="000000">
                      <a:alpha val="43137"/>
                    </a:srgbClr>
                  </a:outerShdw>
                </a:effectLst>
              </a:rPr>
              <a:t>Definições de gastos: Custos, Despesas, Investimentos e Perdas</a:t>
            </a:r>
          </a:p>
        </p:txBody>
      </p:sp>
      <p:sp>
        <p:nvSpPr>
          <p:cNvPr id="7" name="Retângulo 6"/>
          <p:cNvSpPr/>
          <p:nvPr/>
        </p:nvSpPr>
        <p:spPr>
          <a:xfrm>
            <a:off x="35496" y="2132856"/>
            <a:ext cx="9036496" cy="646331"/>
          </a:xfrm>
          <a:prstGeom prst="rect">
            <a:avLst/>
          </a:prstGeom>
        </p:spPr>
        <p:txBody>
          <a:bodyPr wrap="square">
            <a:spAutoFit/>
          </a:bodyPr>
          <a:lstStyle/>
          <a:p>
            <a:pPr algn="just"/>
            <a:r>
              <a:rPr lang="pt-BR" dirty="0" smtClean="0"/>
              <a:t>A observação desses custos e despesas para a formação do preço de um produto são fundamentais e devem ser avaliados continuamente. </a:t>
            </a:r>
            <a:endParaRPr lang="pt-BR" dirty="0"/>
          </a:p>
        </p:txBody>
      </p:sp>
      <p:pic>
        <p:nvPicPr>
          <p:cNvPr id="101377" name="Picture 1"/>
          <p:cNvPicPr>
            <a:picLocks noChangeAspect="1" noChangeArrowheads="1"/>
          </p:cNvPicPr>
          <p:nvPr/>
        </p:nvPicPr>
        <p:blipFill>
          <a:blip r:embed="rId3" cstate="print">
            <a:duotone>
              <a:prstClr val="black"/>
              <a:schemeClr val="accent1">
                <a:tint val="45000"/>
                <a:satMod val="400000"/>
              </a:schemeClr>
            </a:duotone>
            <a:lum bright="-5000" contrast="44000"/>
          </a:blip>
          <a:srcRect/>
          <a:stretch>
            <a:fillRect/>
          </a:stretch>
        </p:blipFill>
        <p:spPr bwMode="auto">
          <a:xfrm>
            <a:off x="755576" y="2924945"/>
            <a:ext cx="7274964" cy="2016224"/>
          </a:xfrm>
          <a:prstGeom prst="rect">
            <a:avLst/>
          </a:prstGeom>
          <a:noFill/>
          <a:ln w="9525">
            <a:noFill/>
            <a:miter lim="800000"/>
            <a:headEnd/>
            <a:tailEnd/>
          </a:ln>
        </p:spPr>
      </p:pic>
      <p:pic>
        <p:nvPicPr>
          <p:cNvPr id="101378" name="Picture 2"/>
          <p:cNvPicPr>
            <a:picLocks noChangeAspect="1" noChangeArrowheads="1"/>
          </p:cNvPicPr>
          <p:nvPr/>
        </p:nvPicPr>
        <p:blipFill>
          <a:blip r:embed="rId4" cstate="print">
            <a:duotone>
              <a:prstClr val="black"/>
              <a:schemeClr val="accent5">
                <a:tint val="45000"/>
                <a:satMod val="400000"/>
              </a:schemeClr>
            </a:duotone>
          </a:blip>
          <a:srcRect/>
          <a:stretch>
            <a:fillRect/>
          </a:stretch>
        </p:blipFill>
        <p:spPr bwMode="auto">
          <a:xfrm>
            <a:off x="251520" y="5229200"/>
            <a:ext cx="8568951" cy="12999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899592" y="344269"/>
            <a:ext cx="6048672" cy="492443"/>
          </a:xfrm>
          <a:prstGeom prst="rect">
            <a:avLst/>
          </a:prstGeom>
        </p:spPr>
        <p:txBody>
          <a:bodyPr wrap="square">
            <a:spAutoFit/>
          </a:bodyPr>
          <a:lstStyle/>
          <a:p>
            <a:pPr algn="ctr"/>
            <a:r>
              <a:rPr lang="pt-BR" sz="2600" b="1" dirty="0" smtClean="0">
                <a:solidFill>
                  <a:schemeClr val="bg1"/>
                </a:solidFill>
              </a:rPr>
              <a:t>Custos para Tomada de Decisão.</a:t>
            </a:r>
            <a:endParaRPr lang="pt-BR" sz="2600" b="1" dirty="0">
              <a:solidFill>
                <a:schemeClr val="bg1"/>
              </a:solidFill>
            </a:endParaRPr>
          </a:p>
        </p:txBody>
      </p:sp>
      <p:sp>
        <p:nvSpPr>
          <p:cNvPr id="5" name="Retângulo 4"/>
          <p:cNvSpPr/>
          <p:nvPr/>
        </p:nvSpPr>
        <p:spPr>
          <a:xfrm>
            <a:off x="0" y="1196752"/>
            <a:ext cx="6660232" cy="461665"/>
          </a:xfrm>
          <a:prstGeom prst="rect">
            <a:avLst/>
          </a:prstGeom>
        </p:spPr>
        <p:txBody>
          <a:bodyPr wrap="square">
            <a:spAutoFit/>
          </a:bodyPr>
          <a:lstStyle/>
          <a:p>
            <a:r>
              <a:rPr lang="pt-BR" sz="2400" b="1" dirty="0" smtClean="0">
                <a:solidFill>
                  <a:srgbClr val="C00000"/>
                </a:solidFill>
                <a:effectLst>
                  <a:outerShdw blurRad="38100" dist="38100" dir="2700000" algn="tl">
                    <a:srgbClr val="000000">
                      <a:alpha val="43137"/>
                    </a:srgbClr>
                  </a:outerShdw>
                </a:effectLst>
              </a:rPr>
              <a:t>Introdução à contabilidade de custos</a:t>
            </a:r>
          </a:p>
        </p:txBody>
      </p:sp>
      <p:pic>
        <p:nvPicPr>
          <p:cNvPr id="100353" name="Picture 1"/>
          <p:cNvPicPr>
            <a:picLocks noChangeAspect="1" noChangeArrowheads="1"/>
          </p:cNvPicPr>
          <p:nvPr/>
        </p:nvPicPr>
        <p:blipFill>
          <a:blip r:embed="rId3" cstate="print">
            <a:duotone>
              <a:prstClr val="black"/>
              <a:schemeClr val="accent6">
                <a:tint val="45000"/>
                <a:satMod val="400000"/>
              </a:schemeClr>
            </a:duotone>
            <a:lum bright="4000" contrast="59000"/>
          </a:blip>
          <a:srcRect/>
          <a:stretch>
            <a:fillRect/>
          </a:stretch>
        </p:blipFill>
        <p:spPr bwMode="auto">
          <a:xfrm>
            <a:off x="467544" y="2211512"/>
            <a:ext cx="7704856" cy="2585640"/>
          </a:xfrm>
          <a:prstGeom prst="rect">
            <a:avLst/>
          </a:prstGeom>
          <a:noFill/>
          <a:ln w="9525">
            <a:noFill/>
            <a:miter lim="800000"/>
            <a:headEnd/>
            <a:tailEnd/>
          </a:ln>
        </p:spPr>
      </p:pic>
      <p:sp>
        <p:nvSpPr>
          <p:cNvPr id="6" name="Retângulo 5"/>
          <p:cNvSpPr/>
          <p:nvPr/>
        </p:nvSpPr>
        <p:spPr>
          <a:xfrm>
            <a:off x="378296" y="1700808"/>
            <a:ext cx="6858000" cy="369332"/>
          </a:xfrm>
          <a:prstGeom prst="rect">
            <a:avLst/>
          </a:prstGeom>
        </p:spPr>
        <p:txBody>
          <a:bodyPr wrap="square">
            <a:spAutoFit/>
          </a:bodyPr>
          <a:lstStyle/>
          <a:p>
            <a:r>
              <a:rPr lang="pt-BR" b="1" dirty="0" smtClean="0">
                <a:solidFill>
                  <a:schemeClr val="accent6">
                    <a:lumMod val="50000"/>
                  </a:schemeClr>
                </a:solidFill>
                <a:effectLst>
                  <a:outerShdw blurRad="38100" dist="38100" dir="2700000" algn="tl">
                    <a:srgbClr val="000000">
                      <a:alpha val="43137"/>
                    </a:srgbClr>
                  </a:outerShdw>
                </a:effectLst>
              </a:rPr>
              <a:t>Definições de gastos: Custos, Despesas, Investimentos e Perdas</a:t>
            </a:r>
          </a:p>
        </p:txBody>
      </p:sp>
      <p:sp>
        <p:nvSpPr>
          <p:cNvPr id="7" name="Retângulo 6"/>
          <p:cNvSpPr/>
          <p:nvPr/>
        </p:nvSpPr>
        <p:spPr>
          <a:xfrm>
            <a:off x="467544" y="5036983"/>
            <a:ext cx="7704856" cy="1200329"/>
          </a:xfrm>
          <a:prstGeom prst="rect">
            <a:avLst/>
          </a:prstGeom>
        </p:spPr>
        <p:txBody>
          <a:bodyPr wrap="square">
            <a:spAutoFit/>
          </a:bodyPr>
          <a:lstStyle/>
          <a:p>
            <a:r>
              <a:rPr lang="pt-BR" dirty="0" smtClean="0"/>
              <a:t>Em relação aos produtos e serviços prestados, os custos envolvidos denominam-se Custos Operacionais e podemos dividi-los em Custos Operacionais Variáveis e Custos Operacionais Fixos, sendo os variáveis ainda divididos em custos em Diretos e Indiretos, MARTINS (2010).</a:t>
            </a:r>
            <a:endParaRPr lang="pt-B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899592" y="344269"/>
            <a:ext cx="6048672" cy="492443"/>
          </a:xfrm>
          <a:prstGeom prst="rect">
            <a:avLst/>
          </a:prstGeom>
        </p:spPr>
        <p:txBody>
          <a:bodyPr wrap="square">
            <a:spAutoFit/>
          </a:bodyPr>
          <a:lstStyle/>
          <a:p>
            <a:pPr algn="ctr"/>
            <a:r>
              <a:rPr lang="pt-BR" sz="2600" b="1" dirty="0" smtClean="0">
                <a:solidFill>
                  <a:schemeClr val="bg1"/>
                </a:solidFill>
              </a:rPr>
              <a:t>Custos para Tomada de Decisão.</a:t>
            </a:r>
            <a:endParaRPr lang="pt-BR" sz="2600" b="1" dirty="0">
              <a:solidFill>
                <a:schemeClr val="bg1"/>
              </a:solidFill>
            </a:endParaRPr>
          </a:p>
        </p:txBody>
      </p:sp>
      <p:sp>
        <p:nvSpPr>
          <p:cNvPr id="5" name="Retângulo 4"/>
          <p:cNvSpPr/>
          <p:nvPr/>
        </p:nvSpPr>
        <p:spPr>
          <a:xfrm>
            <a:off x="0" y="1196752"/>
            <a:ext cx="6660232" cy="461665"/>
          </a:xfrm>
          <a:prstGeom prst="rect">
            <a:avLst/>
          </a:prstGeom>
        </p:spPr>
        <p:txBody>
          <a:bodyPr wrap="square">
            <a:spAutoFit/>
          </a:bodyPr>
          <a:lstStyle/>
          <a:p>
            <a:r>
              <a:rPr lang="pt-BR" sz="2400" b="1" dirty="0" smtClean="0">
                <a:solidFill>
                  <a:srgbClr val="C00000"/>
                </a:solidFill>
                <a:effectLst>
                  <a:outerShdw blurRad="38100" dist="38100" dir="2700000" algn="tl">
                    <a:srgbClr val="000000">
                      <a:alpha val="43137"/>
                    </a:srgbClr>
                  </a:outerShdw>
                </a:effectLst>
              </a:rPr>
              <a:t>Introdução à contabilidade de custos</a:t>
            </a:r>
          </a:p>
        </p:txBody>
      </p:sp>
      <p:pic>
        <p:nvPicPr>
          <p:cNvPr id="99329" name="Picture 1"/>
          <p:cNvPicPr>
            <a:picLocks noChangeAspect="1" noChangeArrowheads="1"/>
          </p:cNvPicPr>
          <p:nvPr/>
        </p:nvPicPr>
        <p:blipFill>
          <a:blip r:embed="rId3" cstate="print"/>
          <a:srcRect/>
          <a:stretch>
            <a:fillRect/>
          </a:stretch>
        </p:blipFill>
        <p:spPr bwMode="auto">
          <a:xfrm>
            <a:off x="179512" y="1700808"/>
            <a:ext cx="5760640" cy="1584176"/>
          </a:xfrm>
          <a:prstGeom prst="rect">
            <a:avLst/>
          </a:prstGeom>
          <a:noFill/>
          <a:ln w="9525">
            <a:noFill/>
            <a:miter lim="800000"/>
            <a:headEnd/>
            <a:tailEnd/>
          </a:ln>
        </p:spPr>
      </p:pic>
      <p:pic>
        <p:nvPicPr>
          <p:cNvPr id="99330" name="Picture 2"/>
          <p:cNvPicPr>
            <a:picLocks noChangeAspect="1" noChangeArrowheads="1"/>
          </p:cNvPicPr>
          <p:nvPr/>
        </p:nvPicPr>
        <p:blipFill>
          <a:blip r:embed="rId4" cstate="print"/>
          <a:srcRect/>
          <a:stretch>
            <a:fillRect/>
          </a:stretch>
        </p:blipFill>
        <p:spPr bwMode="auto">
          <a:xfrm>
            <a:off x="2771800" y="3501008"/>
            <a:ext cx="6086475" cy="3218309"/>
          </a:xfrm>
          <a:prstGeom prst="rect">
            <a:avLst/>
          </a:prstGeom>
          <a:noFill/>
          <a:ln w="9525">
            <a:noFill/>
            <a:miter lim="800000"/>
            <a:headEnd/>
            <a:tailEnd/>
          </a:ln>
        </p:spPr>
      </p:pic>
      <p:pic>
        <p:nvPicPr>
          <p:cNvPr id="99331" name="Picture 3"/>
          <p:cNvPicPr>
            <a:picLocks noChangeAspect="1" noChangeArrowheads="1"/>
          </p:cNvPicPr>
          <p:nvPr/>
        </p:nvPicPr>
        <p:blipFill>
          <a:blip r:embed="rId5" cstate="print"/>
          <a:srcRect/>
          <a:stretch>
            <a:fillRect/>
          </a:stretch>
        </p:blipFill>
        <p:spPr bwMode="auto">
          <a:xfrm>
            <a:off x="6135940" y="1449455"/>
            <a:ext cx="2756540" cy="1763521"/>
          </a:xfrm>
          <a:prstGeom prst="rect">
            <a:avLst/>
          </a:prstGeom>
          <a:noFill/>
          <a:ln w="9525">
            <a:noFill/>
            <a:miter lim="800000"/>
            <a:headEnd/>
            <a:tailEnd/>
          </a:ln>
        </p:spPr>
      </p:pic>
      <p:pic>
        <p:nvPicPr>
          <p:cNvPr id="99332" name="Picture 4"/>
          <p:cNvPicPr>
            <a:picLocks noChangeAspect="1" noChangeArrowheads="1"/>
          </p:cNvPicPr>
          <p:nvPr/>
        </p:nvPicPr>
        <p:blipFill>
          <a:blip r:embed="rId6" cstate="print"/>
          <a:srcRect/>
          <a:stretch>
            <a:fillRect/>
          </a:stretch>
        </p:blipFill>
        <p:spPr bwMode="auto">
          <a:xfrm>
            <a:off x="251520" y="3717032"/>
            <a:ext cx="2396480" cy="2733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899592" y="344269"/>
            <a:ext cx="6048672" cy="492443"/>
          </a:xfrm>
          <a:prstGeom prst="rect">
            <a:avLst/>
          </a:prstGeom>
        </p:spPr>
        <p:txBody>
          <a:bodyPr wrap="square">
            <a:spAutoFit/>
          </a:bodyPr>
          <a:lstStyle/>
          <a:p>
            <a:pPr algn="ctr"/>
            <a:r>
              <a:rPr lang="pt-BR" sz="2600" b="1" dirty="0" smtClean="0">
                <a:solidFill>
                  <a:schemeClr val="bg1"/>
                </a:solidFill>
              </a:rPr>
              <a:t>Custos para Tomada de Decisão.</a:t>
            </a:r>
            <a:endParaRPr lang="pt-BR" sz="2600" b="1" dirty="0">
              <a:solidFill>
                <a:schemeClr val="bg1"/>
              </a:solidFill>
            </a:endParaRPr>
          </a:p>
        </p:txBody>
      </p:sp>
      <p:sp>
        <p:nvSpPr>
          <p:cNvPr id="5" name="Retângulo 4"/>
          <p:cNvSpPr/>
          <p:nvPr/>
        </p:nvSpPr>
        <p:spPr>
          <a:xfrm>
            <a:off x="0" y="1196752"/>
            <a:ext cx="6660232" cy="461665"/>
          </a:xfrm>
          <a:prstGeom prst="rect">
            <a:avLst/>
          </a:prstGeom>
        </p:spPr>
        <p:txBody>
          <a:bodyPr wrap="square">
            <a:spAutoFit/>
          </a:bodyPr>
          <a:lstStyle/>
          <a:p>
            <a:r>
              <a:rPr lang="pt-BR" sz="2400" b="1" dirty="0" smtClean="0">
                <a:solidFill>
                  <a:srgbClr val="C00000"/>
                </a:solidFill>
                <a:effectLst>
                  <a:outerShdw blurRad="38100" dist="38100" dir="2700000" algn="tl">
                    <a:srgbClr val="000000">
                      <a:alpha val="43137"/>
                    </a:srgbClr>
                  </a:outerShdw>
                </a:effectLst>
              </a:rPr>
              <a:t>Introdução à contabilidade de custos</a:t>
            </a:r>
          </a:p>
        </p:txBody>
      </p:sp>
      <p:sp>
        <p:nvSpPr>
          <p:cNvPr id="6" name="Retângulo 5"/>
          <p:cNvSpPr/>
          <p:nvPr/>
        </p:nvSpPr>
        <p:spPr>
          <a:xfrm>
            <a:off x="611560" y="1700808"/>
            <a:ext cx="6534472" cy="369332"/>
          </a:xfrm>
          <a:prstGeom prst="rect">
            <a:avLst/>
          </a:prstGeom>
        </p:spPr>
        <p:txBody>
          <a:bodyPr wrap="square">
            <a:spAutoFit/>
          </a:bodyPr>
          <a:lstStyle/>
          <a:p>
            <a:r>
              <a:rPr lang="pt-BR" b="1" dirty="0" smtClean="0">
                <a:solidFill>
                  <a:schemeClr val="accent6">
                    <a:lumMod val="50000"/>
                  </a:schemeClr>
                </a:solidFill>
                <a:effectLst>
                  <a:outerShdw blurRad="38100" dist="38100" dir="2700000" algn="tl">
                    <a:srgbClr val="000000">
                      <a:alpha val="43137"/>
                    </a:srgbClr>
                  </a:outerShdw>
                </a:effectLst>
              </a:rPr>
              <a:t>Esquema dos custos e suas inter relações. Fonte: FALCONI (2009).</a:t>
            </a:r>
            <a:endParaRPr lang="pt-BR" b="1" dirty="0">
              <a:solidFill>
                <a:schemeClr val="accent6">
                  <a:lumMod val="50000"/>
                </a:schemeClr>
              </a:solidFill>
              <a:effectLst>
                <a:outerShdw blurRad="38100" dist="38100" dir="2700000" algn="tl">
                  <a:srgbClr val="000000">
                    <a:alpha val="43137"/>
                  </a:srgbClr>
                </a:outerShdw>
              </a:effectLst>
            </a:endParaRPr>
          </a:p>
        </p:txBody>
      </p:sp>
      <p:pic>
        <p:nvPicPr>
          <p:cNvPr id="98305" name="Picture 1"/>
          <p:cNvPicPr>
            <a:picLocks noChangeAspect="1" noChangeArrowheads="1"/>
          </p:cNvPicPr>
          <p:nvPr/>
        </p:nvPicPr>
        <p:blipFill>
          <a:blip r:embed="rId3" cstate="print"/>
          <a:srcRect/>
          <a:stretch>
            <a:fillRect/>
          </a:stretch>
        </p:blipFill>
        <p:spPr bwMode="auto">
          <a:xfrm>
            <a:off x="1190624" y="2218603"/>
            <a:ext cx="7485832" cy="4162725"/>
          </a:xfrm>
          <a:prstGeom prst="rect">
            <a:avLst/>
          </a:prstGeom>
          <a:noFill/>
          <a:ln w="9525">
            <a:noFill/>
            <a:miter lim="800000"/>
            <a:headEnd/>
            <a:tailEnd/>
          </a:ln>
        </p:spPr>
      </p:pic>
      <p:pic>
        <p:nvPicPr>
          <p:cNvPr id="98306" name="Picture 2"/>
          <p:cNvPicPr>
            <a:picLocks noChangeAspect="1" noChangeArrowheads="1"/>
          </p:cNvPicPr>
          <p:nvPr/>
        </p:nvPicPr>
        <p:blipFill>
          <a:blip r:embed="rId4" cstate="print"/>
          <a:srcRect/>
          <a:stretch>
            <a:fillRect/>
          </a:stretch>
        </p:blipFill>
        <p:spPr bwMode="auto">
          <a:xfrm>
            <a:off x="467544" y="5229200"/>
            <a:ext cx="1822236" cy="12308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899592" y="344269"/>
            <a:ext cx="6048672" cy="492443"/>
          </a:xfrm>
          <a:prstGeom prst="rect">
            <a:avLst/>
          </a:prstGeom>
        </p:spPr>
        <p:txBody>
          <a:bodyPr wrap="square">
            <a:spAutoFit/>
          </a:bodyPr>
          <a:lstStyle/>
          <a:p>
            <a:pPr algn="ctr"/>
            <a:r>
              <a:rPr lang="pt-BR" sz="2600" b="1" dirty="0" smtClean="0">
                <a:solidFill>
                  <a:schemeClr val="bg1"/>
                </a:solidFill>
              </a:rPr>
              <a:t>Custos para Tomada de Decisão.</a:t>
            </a:r>
            <a:endParaRPr lang="pt-BR" sz="2600" b="1" dirty="0">
              <a:solidFill>
                <a:schemeClr val="bg1"/>
              </a:solidFill>
            </a:endParaRPr>
          </a:p>
        </p:txBody>
      </p:sp>
      <p:sp>
        <p:nvSpPr>
          <p:cNvPr id="5" name="Retângulo 4"/>
          <p:cNvSpPr/>
          <p:nvPr/>
        </p:nvSpPr>
        <p:spPr>
          <a:xfrm>
            <a:off x="0" y="1196752"/>
            <a:ext cx="6660232" cy="461665"/>
          </a:xfrm>
          <a:prstGeom prst="rect">
            <a:avLst/>
          </a:prstGeom>
        </p:spPr>
        <p:txBody>
          <a:bodyPr wrap="square">
            <a:spAutoFit/>
          </a:bodyPr>
          <a:lstStyle/>
          <a:p>
            <a:r>
              <a:rPr lang="pt-BR" sz="2400" b="1" dirty="0" smtClean="0">
                <a:solidFill>
                  <a:srgbClr val="C00000"/>
                </a:solidFill>
                <a:effectLst>
                  <a:outerShdw blurRad="38100" dist="38100" dir="2700000" algn="tl">
                    <a:srgbClr val="000000">
                      <a:alpha val="43137"/>
                    </a:srgbClr>
                  </a:outerShdw>
                </a:effectLst>
              </a:rPr>
              <a:t>Introdução à contabilidade de custos</a:t>
            </a:r>
          </a:p>
        </p:txBody>
      </p:sp>
      <p:sp>
        <p:nvSpPr>
          <p:cNvPr id="6" name="Retângulo 5"/>
          <p:cNvSpPr/>
          <p:nvPr/>
        </p:nvSpPr>
        <p:spPr>
          <a:xfrm>
            <a:off x="107504" y="1628800"/>
            <a:ext cx="8928992" cy="369332"/>
          </a:xfrm>
          <a:prstGeom prst="rect">
            <a:avLst/>
          </a:prstGeom>
        </p:spPr>
        <p:txBody>
          <a:bodyPr wrap="square">
            <a:spAutoFit/>
          </a:bodyPr>
          <a:lstStyle/>
          <a:p>
            <a:r>
              <a:rPr lang="pt-BR" dirty="0" smtClean="0"/>
              <a:t>Diagrama de classificação dos gastos de uma empresa. Fonte :www.spell.org.br </a:t>
            </a:r>
            <a:endParaRPr lang="pt-BR" dirty="0"/>
          </a:p>
        </p:txBody>
      </p:sp>
      <p:pic>
        <p:nvPicPr>
          <p:cNvPr id="97281" name="Picture 1"/>
          <p:cNvPicPr>
            <a:picLocks noChangeAspect="1" noChangeArrowheads="1"/>
          </p:cNvPicPr>
          <p:nvPr/>
        </p:nvPicPr>
        <p:blipFill>
          <a:blip r:embed="rId3" cstate="print"/>
          <a:srcRect/>
          <a:stretch>
            <a:fillRect/>
          </a:stretch>
        </p:blipFill>
        <p:spPr bwMode="auto">
          <a:xfrm>
            <a:off x="827584" y="1988840"/>
            <a:ext cx="7920880" cy="4792960"/>
          </a:xfrm>
          <a:prstGeom prst="rect">
            <a:avLst/>
          </a:prstGeom>
          <a:noFill/>
          <a:ln w="9525">
            <a:noFill/>
            <a:miter lim="800000"/>
            <a:headEnd/>
            <a:tailEnd/>
          </a:ln>
        </p:spPr>
      </p:pic>
      <p:pic>
        <p:nvPicPr>
          <p:cNvPr id="97283" name="Picture 3" descr="http://1.bp.blogspot.com/_FQdbjZesvp4/S5mN5KFJcLI/AAAAAAAAABk/VaMFi0k-T_8/s320/moedas.jpg"/>
          <p:cNvPicPr>
            <a:picLocks noChangeAspect="1" noChangeArrowheads="1"/>
          </p:cNvPicPr>
          <p:nvPr/>
        </p:nvPicPr>
        <p:blipFill>
          <a:blip r:embed="rId4" cstate="print"/>
          <a:srcRect/>
          <a:stretch>
            <a:fillRect/>
          </a:stretch>
        </p:blipFill>
        <p:spPr bwMode="auto">
          <a:xfrm>
            <a:off x="107505" y="5382469"/>
            <a:ext cx="1679848" cy="141277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899592" y="344269"/>
            <a:ext cx="6048672" cy="492443"/>
          </a:xfrm>
          <a:prstGeom prst="rect">
            <a:avLst/>
          </a:prstGeom>
        </p:spPr>
        <p:txBody>
          <a:bodyPr wrap="square">
            <a:spAutoFit/>
          </a:bodyPr>
          <a:lstStyle/>
          <a:p>
            <a:pPr algn="ctr"/>
            <a:r>
              <a:rPr lang="pt-BR" sz="2600" b="1" dirty="0" smtClean="0">
                <a:solidFill>
                  <a:schemeClr val="bg1"/>
                </a:solidFill>
              </a:rPr>
              <a:t>Custos para Tomada de Decisão.</a:t>
            </a:r>
            <a:endParaRPr lang="pt-BR" sz="2600" b="1" dirty="0">
              <a:solidFill>
                <a:schemeClr val="bg1"/>
              </a:solidFill>
            </a:endParaRPr>
          </a:p>
        </p:txBody>
      </p:sp>
      <p:sp>
        <p:nvSpPr>
          <p:cNvPr id="6" name="Retângulo 5"/>
          <p:cNvSpPr/>
          <p:nvPr/>
        </p:nvSpPr>
        <p:spPr>
          <a:xfrm>
            <a:off x="72008" y="1124744"/>
            <a:ext cx="4572000" cy="461665"/>
          </a:xfrm>
          <a:prstGeom prst="rect">
            <a:avLst/>
          </a:prstGeom>
        </p:spPr>
        <p:txBody>
          <a:bodyPr>
            <a:spAutoFit/>
          </a:bodyPr>
          <a:lstStyle/>
          <a:p>
            <a:r>
              <a:rPr lang="pt-BR" sz="2400" b="1" dirty="0" smtClean="0">
                <a:solidFill>
                  <a:srgbClr val="C00000"/>
                </a:solidFill>
                <a:effectLst>
                  <a:outerShdw blurRad="38100" dist="38100" dir="2700000" algn="tl">
                    <a:srgbClr val="000000">
                      <a:alpha val="43137"/>
                    </a:srgbClr>
                  </a:outerShdw>
                </a:effectLst>
              </a:rPr>
              <a:t>Sistemas de Custeio</a:t>
            </a:r>
          </a:p>
        </p:txBody>
      </p:sp>
      <p:sp>
        <p:nvSpPr>
          <p:cNvPr id="7" name="Retângulo 6"/>
          <p:cNvSpPr/>
          <p:nvPr/>
        </p:nvSpPr>
        <p:spPr>
          <a:xfrm>
            <a:off x="0" y="1628800"/>
            <a:ext cx="9144000" cy="4524315"/>
          </a:xfrm>
          <a:prstGeom prst="rect">
            <a:avLst/>
          </a:prstGeom>
        </p:spPr>
        <p:txBody>
          <a:bodyPr wrap="square">
            <a:spAutoFit/>
          </a:bodyPr>
          <a:lstStyle/>
          <a:p>
            <a:pPr algn="just"/>
            <a:r>
              <a:rPr lang="pt-BR" dirty="0" smtClean="0"/>
              <a:t>De acordo com CREPALDI (2010) os sistemas de custeio nasceram da necessidade da contabilidade de custo sem produzir informações para diversos níveis gerenciais de uma empresa, de modo a auxiliar as funções de como planejar, controlar as operações e de tomada de decisões, bem como tornar possível a alocação mais criteriosa dos custos de produção aos produtos.</a:t>
            </a:r>
          </a:p>
          <a:p>
            <a:pPr algn="just"/>
            <a:endParaRPr lang="pt-BR" dirty="0" smtClean="0"/>
          </a:p>
          <a:p>
            <a:pPr algn="just"/>
            <a:r>
              <a:rPr lang="pt-BR" dirty="0" smtClean="0"/>
              <a:t>A contabilidade de custos coleta, classifica e registra os dados operacionais das diversas atividades da empresa, denominados de dados internos, bem como, algumas vezes, coleta e organiza dados externos. </a:t>
            </a:r>
          </a:p>
          <a:p>
            <a:pPr algn="just"/>
            <a:endParaRPr lang="pt-BR" dirty="0" smtClean="0"/>
          </a:p>
          <a:p>
            <a:pPr algn="just"/>
            <a:r>
              <a:rPr lang="pt-BR" dirty="0" smtClean="0"/>
              <a:t>Os dados coletados podem ser tanto monetários como físicos. Exemplos de dados físicos operacionais: unidade produzidas,horas trabalhadas, quantidade de requisições de materiais e de ordens de produção, entre outros.</a:t>
            </a:r>
          </a:p>
          <a:p>
            <a:pPr algn="just"/>
            <a:endParaRPr lang="pt-BR" dirty="0" smtClean="0"/>
          </a:p>
          <a:p>
            <a:pPr algn="just"/>
            <a:r>
              <a:rPr lang="pt-BR" dirty="0" smtClean="0"/>
              <a:t>A contabilidade de custos requer a existência de métodos de custeio para que, ao final do processo, seja possível obter-se o valor a ser atribuído ao objeto de estudo.</a:t>
            </a:r>
            <a:endParaRPr lang="pt-BR" dirty="0"/>
          </a:p>
        </p:txBody>
      </p:sp>
      <p:pic>
        <p:nvPicPr>
          <p:cNvPr id="8" name="Picture 2" descr="http://topmidiapesquisa.com.br/wp-content/uploads/sites/63825/2015/02/GRAFICO002-500x265.png"/>
          <p:cNvPicPr>
            <a:picLocks noChangeAspect="1" noChangeArrowheads="1"/>
          </p:cNvPicPr>
          <p:nvPr/>
        </p:nvPicPr>
        <p:blipFill>
          <a:blip r:embed="rId3" cstate="print"/>
          <a:srcRect/>
          <a:stretch>
            <a:fillRect/>
          </a:stretch>
        </p:blipFill>
        <p:spPr bwMode="auto">
          <a:xfrm>
            <a:off x="7342271" y="5877272"/>
            <a:ext cx="1766233" cy="93610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899592" y="344269"/>
            <a:ext cx="6048672" cy="492443"/>
          </a:xfrm>
          <a:prstGeom prst="rect">
            <a:avLst/>
          </a:prstGeom>
        </p:spPr>
        <p:txBody>
          <a:bodyPr wrap="square">
            <a:spAutoFit/>
          </a:bodyPr>
          <a:lstStyle/>
          <a:p>
            <a:pPr algn="ctr"/>
            <a:r>
              <a:rPr lang="pt-BR" sz="2600" b="1" dirty="0" smtClean="0">
                <a:solidFill>
                  <a:schemeClr val="bg1"/>
                </a:solidFill>
              </a:rPr>
              <a:t>Custos para Tomada de Decisão.</a:t>
            </a:r>
            <a:endParaRPr lang="pt-BR" sz="2600" b="1" dirty="0">
              <a:solidFill>
                <a:schemeClr val="bg1"/>
              </a:solidFill>
            </a:endParaRPr>
          </a:p>
        </p:txBody>
      </p:sp>
      <p:sp>
        <p:nvSpPr>
          <p:cNvPr id="6" name="Retângulo 5"/>
          <p:cNvSpPr/>
          <p:nvPr/>
        </p:nvSpPr>
        <p:spPr>
          <a:xfrm>
            <a:off x="72008" y="1124744"/>
            <a:ext cx="4572000" cy="461665"/>
          </a:xfrm>
          <a:prstGeom prst="rect">
            <a:avLst/>
          </a:prstGeom>
        </p:spPr>
        <p:txBody>
          <a:bodyPr>
            <a:spAutoFit/>
          </a:bodyPr>
          <a:lstStyle/>
          <a:p>
            <a:r>
              <a:rPr lang="pt-BR" sz="2400" b="1" dirty="0" smtClean="0">
                <a:solidFill>
                  <a:srgbClr val="C00000"/>
                </a:solidFill>
                <a:effectLst>
                  <a:outerShdw blurRad="38100" dist="38100" dir="2700000" algn="tl">
                    <a:srgbClr val="000000">
                      <a:alpha val="43137"/>
                    </a:srgbClr>
                  </a:outerShdw>
                </a:effectLst>
              </a:rPr>
              <a:t>Sistemas de Custeio</a:t>
            </a:r>
          </a:p>
        </p:txBody>
      </p:sp>
      <p:sp>
        <p:nvSpPr>
          <p:cNvPr id="7" name="Retângulo 6"/>
          <p:cNvSpPr/>
          <p:nvPr/>
        </p:nvSpPr>
        <p:spPr>
          <a:xfrm>
            <a:off x="467544" y="1556792"/>
            <a:ext cx="4572000" cy="369332"/>
          </a:xfrm>
          <a:prstGeom prst="rect">
            <a:avLst/>
          </a:prstGeom>
        </p:spPr>
        <p:txBody>
          <a:bodyPr>
            <a:spAutoFit/>
          </a:bodyPr>
          <a:lstStyle/>
          <a:p>
            <a:r>
              <a:rPr lang="pt-BR" b="1" dirty="0" smtClean="0">
                <a:solidFill>
                  <a:schemeClr val="accent6">
                    <a:lumMod val="50000"/>
                  </a:schemeClr>
                </a:solidFill>
                <a:effectLst>
                  <a:outerShdw blurRad="38100" dist="38100" dir="2700000" algn="tl">
                    <a:srgbClr val="000000">
                      <a:alpha val="43137"/>
                    </a:srgbClr>
                  </a:outerShdw>
                </a:effectLst>
              </a:rPr>
              <a:t>Custeio por absorção</a:t>
            </a:r>
          </a:p>
        </p:txBody>
      </p:sp>
      <p:sp>
        <p:nvSpPr>
          <p:cNvPr id="8" name="Retângulo 7"/>
          <p:cNvSpPr/>
          <p:nvPr/>
        </p:nvSpPr>
        <p:spPr>
          <a:xfrm>
            <a:off x="179512" y="2006838"/>
            <a:ext cx="8856984" cy="2862322"/>
          </a:xfrm>
          <a:prstGeom prst="rect">
            <a:avLst/>
          </a:prstGeom>
        </p:spPr>
        <p:txBody>
          <a:bodyPr wrap="square">
            <a:spAutoFit/>
          </a:bodyPr>
          <a:lstStyle/>
          <a:p>
            <a:pPr algn="just"/>
            <a:r>
              <a:rPr lang="pt-BR" dirty="0" smtClean="0"/>
              <a:t>MARTINS (2010) define esse tipo de custeio que também é denominado com o custeio integral ou custo integral, é aquele que faz debitar ao custo dos produtos, todos os custos da área de fabricação, sejam esses custos diretos ou indiretos, fixos ou variáveis, de estrutura ou operacionais. </a:t>
            </a:r>
          </a:p>
          <a:p>
            <a:pPr algn="just"/>
            <a:endParaRPr lang="pt-BR" dirty="0" smtClean="0"/>
          </a:p>
          <a:p>
            <a:pPr algn="just"/>
            <a:r>
              <a:rPr lang="pt-BR" dirty="0" smtClean="0"/>
              <a:t>O próprio nome do critério é revelador dessa particularidade, ou seja, o procedimento é fazer com que cada produto ou produção (ou serviço) absorva parcela dos custos diretos. </a:t>
            </a:r>
          </a:p>
          <a:p>
            <a:pPr algn="just"/>
            <a:endParaRPr lang="pt-BR" dirty="0" smtClean="0"/>
          </a:p>
          <a:p>
            <a:pPr algn="just"/>
            <a:r>
              <a:rPr lang="pt-BR" dirty="0" smtClean="0"/>
              <a:t>Um dos pontos negativos do custeio por absorção seria que se o rateio for feito de forma inadequada pode gerar apurações distorcidas do custo unitário total por produto.</a:t>
            </a:r>
            <a:endParaRPr lang="pt-BR" dirty="0"/>
          </a:p>
        </p:txBody>
      </p:sp>
      <p:pic>
        <p:nvPicPr>
          <p:cNvPr id="9" name="Picture 2" descr="http://topmidiapesquisa.com.br/wp-content/uploads/sites/63825/2015/02/GRAFICO002-500x265.png"/>
          <p:cNvPicPr>
            <a:picLocks noChangeAspect="1" noChangeArrowheads="1"/>
          </p:cNvPicPr>
          <p:nvPr/>
        </p:nvPicPr>
        <p:blipFill>
          <a:blip r:embed="rId3" cstate="print"/>
          <a:srcRect/>
          <a:stretch>
            <a:fillRect/>
          </a:stretch>
        </p:blipFill>
        <p:spPr bwMode="auto">
          <a:xfrm>
            <a:off x="5724128" y="4951968"/>
            <a:ext cx="3240360" cy="171739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899592" y="344269"/>
            <a:ext cx="6048672" cy="492443"/>
          </a:xfrm>
          <a:prstGeom prst="rect">
            <a:avLst/>
          </a:prstGeom>
        </p:spPr>
        <p:txBody>
          <a:bodyPr wrap="square">
            <a:spAutoFit/>
          </a:bodyPr>
          <a:lstStyle/>
          <a:p>
            <a:pPr algn="ctr"/>
            <a:r>
              <a:rPr lang="pt-BR" sz="2600" b="1" dirty="0" smtClean="0">
                <a:solidFill>
                  <a:schemeClr val="bg1"/>
                </a:solidFill>
              </a:rPr>
              <a:t>Custos para Tomada de Decisão.</a:t>
            </a:r>
            <a:endParaRPr lang="pt-BR" sz="2600" b="1" dirty="0">
              <a:solidFill>
                <a:schemeClr val="bg1"/>
              </a:solidFill>
            </a:endParaRPr>
          </a:p>
        </p:txBody>
      </p:sp>
      <p:sp>
        <p:nvSpPr>
          <p:cNvPr id="6" name="Retângulo 5"/>
          <p:cNvSpPr/>
          <p:nvPr/>
        </p:nvSpPr>
        <p:spPr>
          <a:xfrm>
            <a:off x="72008" y="1124744"/>
            <a:ext cx="4572000" cy="461665"/>
          </a:xfrm>
          <a:prstGeom prst="rect">
            <a:avLst/>
          </a:prstGeom>
        </p:spPr>
        <p:txBody>
          <a:bodyPr>
            <a:spAutoFit/>
          </a:bodyPr>
          <a:lstStyle/>
          <a:p>
            <a:r>
              <a:rPr lang="pt-BR" sz="2400" b="1" dirty="0" smtClean="0">
                <a:solidFill>
                  <a:srgbClr val="C00000"/>
                </a:solidFill>
                <a:effectLst>
                  <a:outerShdw blurRad="38100" dist="38100" dir="2700000" algn="tl">
                    <a:srgbClr val="000000">
                      <a:alpha val="43137"/>
                    </a:srgbClr>
                  </a:outerShdw>
                </a:effectLst>
              </a:rPr>
              <a:t>Sistemas de Custeio</a:t>
            </a:r>
          </a:p>
        </p:txBody>
      </p:sp>
      <p:sp>
        <p:nvSpPr>
          <p:cNvPr id="7" name="Retângulo 6"/>
          <p:cNvSpPr/>
          <p:nvPr/>
        </p:nvSpPr>
        <p:spPr>
          <a:xfrm>
            <a:off x="467544" y="1628800"/>
            <a:ext cx="4572000" cy="369332"/>
          </a:xfrm>
          <a:prstGeom prst="rect">
            <a:avLst/>
          </a:prstGeom>
        </p:spPr>
        <p:txBody>
          <a:bodyPr>
            <a:spAutoFit/>
          </a:bodyPr>
          <a:lstStyle/>
          <a:p>
            <a:r>
              <a:rPr lang="pt-BR" b="1" dirty="0" smtClean="0">
                <a:solidFill>
                  <a:schemeClr val="accent6">
                    <a:lumMod val="50000"/>
                  </a:schemeClr>
                </a:solidFill>
                <a:effectLst>
                  <a:outerShdw blurRad="38100" dist="38100" dir="2700000" algn="tl">
                    <a:srgbClr val="000000">
                      <a:alpha val="43137"/>
                    </a:srgbClr>
                  </a:outerShdw>
                </a:effectLst>
              </a:rPr>
              <a:t>Custeio variável ou direto</a:t>
            </a:r>
          </a:p>
        </p:txBody>
      </p:sp>
      <p:sp>
        <p:nvSpPr>
          <p:cNvPr id="8" name="Retângulo 7"/>
          <p:cNvSpPr/>
          <p:nvPr/>
        </p:nvSpPr>
        <p:spPr>
          <a:xfrm>
            <a:off x="0" y="1988840"/>
            <a:ext cx="9144000" cy="4524315"/>
          </a:xfrm>
          <a:prstGeom prst="rect">
            <a:avLst/>
          </a:prstGeom>
        </p:spPr>
        <p:txBody>
          <a:bodyPr wrap="square">
            <a:spAutoFit/>
          </a:bodyPr>
          <a:lstStyle/>
          <a:p>
            <a:pPr algn="just"/>
            <a:r>
              <a:rPr lang="pt-BR" dirty="0" smtClean="0"/>
              <a:t>CREPALDI (2010) define o custeio direto ou custeio variável, é um tipo de custeio que consiste em considerar como custo de produção do período, apenas os custos variáveis incorridos. Os custos fixos, pelo fato de existirem mesmo que não haja produção, não são considerados como custo de produção e sim como despesas, sendo encerrados diretamente contra o resultado do período.</a:t>
            </a:r>
          </a:p>
          <a:p>
            <a:pPr algn="just"/>
            <a:endParaRPr lang="pt-BR" dirty="0" smtClean="0"/>
          </a:p>
          <a:p>
            <a:pPr algn="just"/>
            <a:r>
              <a:rPr lang="pt-BR" dirty="0" smtClean="0"/>
              <a:t>Desse modo, o custo dos produtos vendidos e os estoques finais de produtos em elaboração e produtos acabados só conterão custos variáveis.</a:t>
            </a:r>
          </a:p>
          <a:p>
            <a:pPr algn="just"/>
            <a:endParaRPr lang="pt-BR" dirty="0" smtClean="0"/>
          </a:p>
          <a:p>
            <a:pPr algn="just"/>
            <a:r>
              <a:rPr lang="pt-BR" dirty="0" smtClean="0"/>
              <a:t>No sistema de custeio variável existe a separação dos gastos totais em gastos variáveis e fixos, ou seja, a segregação é realizada em gastos que se mantém estáveis e gastos que oscilam proporcionalmente ao volume da produção/venda. </a:t>
            </a:r>
          </a:p>
          <a:p>
            <a:pPr algn="just"/>
            <a:endParaRPr lang="pt-BR" dirty="0" smtClean="0"/>
          </a:p>
          <a:p>
            <a:pPr algn="just"/>
            <a:r>
              <a:rPr lang="pt-BR" dirty="0" smtClean="0"/>
              <a:t>Esse sistema produz informações importantíssimas como a margem de contribuição (contribuição marginal) e é o sistema que proporciona os subsídios necessários para a tomada de decisões nas empresas.</a:t>
            </a:r>
            <a:endParaRPr lang="pt-B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899592" y="344269"/>
            <a:ext cx="6048672" cy="492443"/>
          </a:xfrm>
          <a:prstGeom prst="rect">
            <a:avLst/>
          </a:prstGeom>
        </p:spPr>
        <p:txBody>
          <a:bodyPr wrap="square">
            <a:spAutoFit/>
          </a:bodyPr>
          <a:lstStyle/>
          <a:p>
            <a:pPr algn="ctr"/>
            <a:r>
              <a:rPr lang="pt-BR" sz="2600" b="1" dirty="0" smtClean="0">
                <a:solidFill>
                  <a:schemeClr val="bg1"/>
                </a:solidFill>
              </a:rPr>
              <a:t>Custos para Tomada de Decisão.</a:t>
            </a:r>
            <a:endParaRPr lang="pt-BR" sz="2600" b="1" dirty="0">
              <a:solidFill>
                <a:schemeClr val="bg1"/>
              </a:solidFill>
            </a:endParaRPr>
          </a:p>
        </p:txBody>
      </p:sp>
      <p:sp>
        <p:nvSpPr>
          <p:cNvPr id="6" name="Retângulo 5"/>
          <p:cNvSpPr/>
          <p:nvPr/>
        </p:nvSpPr>
        <p:spPr>
          <a:xfrm>
            <a:off x="72008" y="1124744"/>
            <a:ext cx="4572000" cy="461665"/>
          </a:xfrm>
          <a:prstGeom prst="rect">
            <a:avLst/>
          </a:prstGeom>
        </p:spPr>
        <p:txBody>
          <a:bodyPr>
            <a:spAutoFit/>
          </a:bodyPr>
          <a:lstStyle/>
          <a:p>
            <a:r>
              <a:rPr lang="pt-BR" sz="2400" b="1" dirty="0" smtClean="0">
                <a:solidFill>
                  <a:srgbClr val="C00000"/>
                </a:solidFill>
                <a:effectLst>
                  <a:outerShdw blurRad="38100" dist="38100" dir="2700000" algn="tl">
                    <a:srgbClr val="000000">
                      <a:alpha val="43137"/>
                    </a:srgbClr>
                  </a:outerShdw>
                </a:effectLst>
              </a:rPr>
              <a:t>Sistemas de Custeio</a:t>
            </a:r>
          </a:p>
        </p:txBody>
      </p:sp>
      <p:sp>
        <p:nvSpPr>
          <p:cNvPr id="7" name="Retângulo 6"/>
          <p:cNvSpPr/>
          <p:nvPr/>
        </p:nvSpPr>
        <p:spPr>
          <a:xfrm>
            <a:off x="467544" y="1556792"/>
            <a:ext cx="5598368" cy="369332"/>
          </a:xfrm>
          <a:prstGeom prst="rect">
            <a:avLst/>
          </a:prstGeom>
        </p:spPr>
        <p:txBody>
          <a:bodyPr wrap="square">
            <a:spAutoFit/>
          </a:bodyPr>
          <a:lstStyle/>
          <a:p>
            <a:r>
              <a:rPr lang="pt-BR" b="1" dirty="0" smtClean="0">
                <a:solidFill>
                  <a:schemeClr val="accent6">
                    <a:lumMod val="50000"/>
                  </a:schemeClr>
                </a:solidFill>
                <a:effectLst>
                  <a:outerShdw blurRad="38100" dist="38100" dir="2700000" algn="tl">
                    <a:srgbClr val="000000">
                      <a:alpha val="43137"/>
                    </a:srgbClr>
                  </a:outerShdw>
                </a:effectLst>
              </a:rPr>
              <a:t>Custeio ABC (Custeio Baseado em Atividades - ABC)</a:t>
            </a:r>
          </a:p>
        </p:txBody>
      </p:sp>
      <p:sp>
        <p:nvSpPr>
          <p:cNvPr id="8" name="Retângulo 7"/>
          <p:cNvSpPr/>
          <p:nvPr/>
        </p:nvSpPr>
        <p:spPr>
          <a:xfrm>
            <a:off x="107504" y="2023680"/>
            <a:ext cx="9036496" cy="4247317"/>
          </a:xfrm>
          <a:prstGeom prst="rect">
            <a:avLst/>
          </a:prstGeom>
        </p:spPr>
        <p:txBody>
          <a:bodyPr wrap="square">
            <a:spAutoFit/>
          </a:bodyPr>
          <a:lstStyle/>
          <a:p>
            <a:pPr algn="just"/>
            <a:r>
              <a:rPr lang="pt-BR" dirty="0" smtClean="0"/>
              <a:t>De acordo com MARTINS (2010) este sistema foi desenvolvido pelos professores Robert Kaplan e Robin Cooper e é o método mais recomendável para o controle e custeio empresarial. Esse método busca "rastrear" (através de levantamento de atividades) os recursos da empresa com os processos realizados, monitorando as diversas rotas de consumo dos recursos "diretamente identificáveis" com suas atividades mais relevantes, e destas para os produtos e serviços.</a:t>
            </a:r>
          </a:p>
          <a:p>
            <a:pPr algn="just"/>
            <a:endParaRPr lang="pt-BR" dirty="0" smtClean="0"/>
          </a:p>
          <a:p>
            <a:pPr algn="just"/>
            <a:r>
              <a:rPr lang="pt-BR" dirty="0" smtClean="0"/>
              <a:t>Na realidade, o ABC surgiu como ferramenta capaz de gerar informações mais precisas que os métodos tradicionais de custeio, no que concerne à apropriação dos gastos fixos às unidades de produtos ou serviços. Entretanto, não tem por objetivo substituir as demais metodologias, pois cada uma serve para uma necessidade de decisão específica. </a:t>
            </a:r>
          </a:p>
          <a:p>
            <a:pPr algn="just"/>
            <a:endParaRPr lang="pt-BR" dirty="0" smtClean="0"/>
          </a:p>
          <a:p>
            <a:pPr algn="just"/>
            <a:r>
              <a:rPr lang="pt-BR" dirty="0" smtClean="0"/>
              <a:t>Define-se, portanto, ABC como um método de mensuração, análise e monitoramento de custos, que busca "rastrear" os gastos de uma empresa para analisar e monitorar as diversas rotas de consumo dos recursos "diretamente identificáveis" com suas atividades mais relevantes, e destas para os produtos e serviço.</a:t>
            </a:r>
            <a:endParaRPr lang="pt-B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560" y="-27384"/>
            <a:ext cx="9143440" cy="6885384"/>
          </a:xfrm>
          <a:prstGeom prst="rect">
            <a:avLst/>
          </a:prstGeom>
          <a:noFill/>
          <a:ln w="9525">
            <a:noFill/>
            <a:miter lim="800000"/>
            <a:headEnd/>
            <a:tailEnd/>
          </a:ln>
        </p:spPr>
      </p:pic>
      <p:pic>
        <p:nvPicPr>
          <p:cNvPr id="2053" name="Picture 5"/>
          <p:cNvPicPr>
            <a:picLocks noChangeAspect="1" noChangeArrowheads="1"/>
          </p:cNvPicPr>
          <p:nvPr/>
        </p:nvPicPr>
        <p:blipFill>
          <a:blip r:embed="rId3" cstate="print"/>
          <a:srcRect/>
          <a:stretch>
            <a:fillRect/>
          </a:stretch>
        </p:blipFill>
        <p:spPr bwMode="auto">
          <a:xfrm>
            <a:off x="350423" y="2708920"/>
            <a:ext cx="2457450" cy="600075"/>
          </a:xfrm>
          <a:prstGeom prst="rect">
            <a:avLst/>
          </a:prstGeom>
          <a:noFill/>
          <a:ln w="9525">
            <a:noFill/>
            <a:miter lim="800000"/>
            <a:headEnd/>
            <a:tailEnd/>
          </a:ln>
        </p:spPr>
      </p:pic>
      <p:sp>
        <p:nvSpPr>
          <p:cNvPr id="5" name="Retângulo 3"/>
          <p:cNvSpPr>
            <a:spLocks noChangeArrowheads="1"/>
          </p:cNvSpPr>
          <p:nvPr/>
        </p:nvSpPr>
        <p:spPr bwMode="auto">
          <a:xfrm>
            <a:off x="3347864" y="260648"/>
            <a:ext cx="3312367"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pt-BR" sz="1600" b="1" dirty="0">
                <a:solidFill>
                  <a:schemeClr val="bg1"/>
                </a:solidFill>
                <a:effectLst>
                  <a:outerShdw blurRad="38100" dist="38100" dir="2700000" algn="tl">
                    <a:srgbClr val="000000">
                      <a:alpha val="43137"/>
                    </a:srgbClr>
                  </a:outerShdw>
                </a:effectLst>
              </a:rPr>
              <a:t>MINI CURRÍCULO DO PROFESSOR</a:t>
            </a:r>
          </a:p>
          <a:p>
            <a:pPr>
              <a:defRPr/>
            </a:pPr>
            <a:r>
              <a:rPr lang="pt-BR" sz="1600" b="1" dirty="0" smtClean="0">
                <a:solidFill>
                  <a:schemeClr val="bg1"/>
                </a:solidFill>
                <a:effectLst>
                  <a:outerShdw blurRad="38100" dist="38100" dir="2700000" algn="tl">
                    <a:srgbClr val="000000">
                      <a:alpha val="43137"/>
                    </a:srgbClr>
                  </a:outerShdw>
                </a:effectLst>
              </a:rPr>
              <a:t>Adm. Msc. Luiz Cláudio Brites Lobato</a:t>
            </a:r>
          </a:p>
          <a:p>
            <a:pPr>
              <a:defRPr/>
            </a:pPr>
            <a:r>
              <a:rPr lang="pt-BR" sz="1600" b="1" dirty="0" smtClean="0">
                <a:solidFill>
                  <a:schemeClr val="bg1"/>
                </a:solidFill>
                <a:effectLst>
                  <a:outerShdw blurRad="38100" dist="38100" dir="2700000" algn="tl">
                    <a:srgbClr val="000000">
                      <a:alpha val="43137"/>
                    </a:srgbClr>
                  </a:outerShdw>
                </a:effectLst>
              </a:rPr>
              <a:t>e-mail: luizlobato0101@gmail.com</a:t>
            </a:r>
            <a:endParaRPr lang="pt-BR" sz="1600" b="1" dirty="0">
              <a:solidFill>
                <a:schemeClr val="bg1"/>
              </a:solidFill>
              <a:effectLst>
                <a:outerShdw blurRad="38100" dist="38100" dir="2700000" algn="tl">
                  <a:srgbClr val="000000">
                    <a:alpha val="43137"/>
                  </a:srgbClr>
                </a:outerShdw>
              </a:effectLst>
            </a:endParaRPr>
          </a:p>
        </p:txBody>
      </p:sp>
      <p:sp>
        <p:nvSpPr>
          <p:cNvPr id="6" name="Retângulo 5"/>
          <p:cNvSpPr/>
          <p:nvPr/>
        </p:nvSpPr>
        <p:spPr>
          <a:xfrm>
            <a:off x="899592" y="3789040"/>
            <a:ext cx="8208912" cy="122495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pt-BR" sz="1600" b="1" dirty="0" smtClean="0">
                <a:solidFill>
                  <a:schemeClr val="bg1"/>
                </a:solidFill>
                <a:effectLst>
                  <a:outerShdw blurRad="38100" dist="38100" dir="2700000" algn="tl">
                    <a:srgbClr val="000000">
                      <a:alpha val="43137"/>
                    </a:srgbClr>
                  </a:outerShdw>
                </a:effectLst>
                <a:ea typeface="MS PGothic" pitchFamily="34" charset="-128"/>
              </a:rPr>
              <a:t>Atuação:</a:t>
            </a:r>
          </a:p>
          <a:p>
            <a:pPr eaLnBrk="0" hangingPunct="0">
              <a:spcBef>
                <a:spcPct val="20000"/>
              </a:spcBef>
              <a:buFont typeface="Arial" pitchFamily="34" charset="0"/>
              <a:buChar char="•"/>
              <a:defRPr/>
            </a:pPr>
            <a:r>
              <a:rPr lang="pt-BR" sz="1600" b="1" kern="0" dirty="0" smtClean="0">
                <a:solidFill>
                  <a:schemeClr val="bg1"/>
                </a:solidFill>
                <a:effectLst>
                  <a:outerShdw blurRad="38100" dist="38100" dir="2700000" algn="tl">
                    <a:srgbClr val="000000">
                      <a:alpha val="43137"/>
                    </a:srgbClr>
                  </a:outerShdw>
                </a:effectLst>
              </a:rPr>
              <a:t>Diretor Executivo do SINAERJ – (</a:t>
            </a:r>
            <a:r>
              <a:rPr lang="pt-BR" sz="1000" b="1" kern="0" dirty="0" smtClean="0">
                <a:solidFill>
                  <a:schemeClr val="bg1"/>
                </a:solidFill>
                <a:effectLst>
                  <a:outerShdw blurRad="38100" dist="38100" dir="2700000" algn="tl">
                    <a:srgbClr val="000000">
                      <a:alpha val="43137"/>
                    </a:srgbClr>
                  </a:outerShdw>
                </a:effectLst>
              </a:rPr>
              <a:t>SINDICATO DOS ADMINISTRADORES DO ESTADO DO RIO DE JANEIRO</a:t>
            </a:r>
            <a:r>
              <a:rPr lang="pt-BR" sz="1600" b="1" kern="0" dirty="0" smtClean="0">
                <a:solidFill>
                  <a:schemeClr val="bg1"/>
                </a:solidFill>
                <a:effectLst>
                  <a:outerShdw blurRad="38100" dist="38100" dir="2700000" algn="tl">
                    <a:srgbClr val="000000">
                      <a:alpha val="43137"/>
                    </a:srgbClr>
                  </a:outerShdw>
                </a:effectLst>
              </a:rPr>
              <a:t>)</a:t>
            </a:r>
          </a:p>
          <a:p>
            <a:pPr eaLnBrk="0" hangingPunct="0">
              <a:spcBef>
                <a:spcPct val="20000"/>
              </a:spcBef>
              <a:buFont typeface="Arial" pitchFamily="34" charset="0"/>
              <a:buChar char="•"/>
              <a:defRPr/>
            </a:pPr>
            <a:r>
              <a:rPr lang="pt-BR" sz="1600" b="1" kern="0" dirty="0" smtClean="0">
                <a:solidFill>
                  <a:schemeClr val="bg1"/>
                </a:solidFill>
                <a:effectLst>
                  <a:outerShdw blurRad="38100" dist="38100" dir="2700000" algn="tl">
                    <a:srgbClr val="000000">
                      <a:alpha val="43137"/>
                    </a:srgbClr>
                  </a:outerShdw>
                </a:effectLst>
              </a:rPr>
              <a:t>Delegado do Conselho Regional de administração – CRA-RJ – Delegacia da Baixada Fluminense</a:t>
            </a:r>
          </a:p>
          <a:p>
            <a:pPr eaLnBrk="0" hangingPunct="0">
              <a:spcBef>
                <a:spcPct val="20000"/>
              </a:spcBef>
              <a:buFont typeface="Arial" pitchFamily="34" charset="0"/>
              <a:buChar char="•"/>
              <a:defRPr/>
            </a:pPr>
            <a:r>
              <a:rPr lang="pt-BR" sz="1600" b="1" kern="0" dirty="0" smtClean="0">
                <a:solidFill>
                  <a:schemeClr val="bg1"/>
                </a:solidFill>
                <a:effectLst>
                  <a:outerShdw blurRad="38100" dist="38100" dir="2700000" algn="tl">
                    <a:srgbClr val="000000">
                      <a:alpha val="43137"/>
                    </a:srgbClr>
                  </a:outerShdw>
                </a:effectLst>
              </a:rPr>
              <a:t>Diretor Executivo da Assertiva Inteligência Empresarial – Consultoria.</a:t>
            </a:r>
            <a:endParaRPr lang="pt-BR" sz="1600" dirty="0">
              <a:solidFill>
                <a:srgbClr val="716D65"/>
              </a:solidFill>
              <a:effectLst>
                <a:outerShdw blurRad="38100" dist="38100" dir="2700000" algn="tl">
                  <a:srgbClr val="000000">
                    <a:alpha val="43137"/>
                  </a:srgbClr>
                </a:outerShdw>
              </a:effectLst>
              <a:ea typeface="MS PGothic" pitchFamily="34" charset="-128"/>
            </a:endParaRPr>
          </a:p>
        </p:txBody>
      </p:sp>
      <p:pic>
        <p:nvPicPr>
          <p:cNvPr id="7" name="Picture 9"/>
          <p:cNvPicPr>
            <a:picLocks noChangeAspect="1" noChangeArrowheads="1"/>
          </p:cNvPicPr>
          <p:nvPr/>
        </p:nvPicPr>
        <p:blipFill rotWithShape="1">
          <a:blip r:embed="rId4" cstate="print"/>
          <a:srcRect t="10740" r="38208" b="18191"/>
          <a:stretch/>
        </p:blipFill>
        <p:spPr bwMode="auto">
          <a:xfrm>
            <a:off x="4166847" y="1151639"/>
            <a:ext cx="648072" cy="216024"/>
          </a:xfrm>
          <a:prstGeom prst="rect">
            <a:avLst/>
          </a:prstGeom>
          <a:noFill/>
          <a:ln>
            <a:noFill/>
          </a:ln>
          <a:effectLst>
            <a:prstShdw prst="shdw17" dist="17961" dir="2700000">
              <a:schemeClr val="accent1">
                <a:gamma/>
                <a:shade val="60000"/>
                <a:invGamma/>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 name="Picture 2" descr="http://servicosweb.cnpq.br/wspessoa/servletrecuperafoto?tipo=1&amp;id=K4755251Z8"/>
          <p:cNvPicPr>
            <a:picLocks noChangeAspect="1" noChangeArrowheads="1"/>
          </p:cNvPicPr>
          <p:nvPr/>
        </p:nvPicPr>
        <p:blipFill>
          <a:blip r:embed="rId5" cstate="print"/>
          <a:srcRect/>
          <a:stretch>
            <a:fillRect/>
          </a:stretch>
        </p:blipFill>
        <p:spPr bwMode="auto">
          <a:xfrm>
            <a:off x="6638449" y="98414"/>
            <a:ext cx="2424557" cy="1818418"/>
          </a:xfrm>
          <a:prstGeom prst="rect">
            <a:avLst/>
          </a:prstGeom>
          <a:noFill/>
        </p:spPr>
      </p:pic>
      <p:sp>
        <p:nvSpPr>
          <p:cNvPr id="10" name="CaixaDeTexto 1"/>
          <p:cNvSpPr txBox="1">
            <a:spLocks noChangeArrowheads="1"/>
          </p:cNvSpPr>
          <p:nvPr/>
        </p:nvSpPr>
        <p:spPr bwMode="auto">
          <a:xfrm>
            <a:off x="4067944" y="1444714"/>
            <a:ext cx="2627642"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pt-BR" sz="1100" b="1" dirty="0" smtClean="0">
                <a:solidFill>
                  <a:schemeClr val="bg1"/>
                </a:solidFill>
                <a:effectLst>
                  <a:outerShdw blurRad="38100" dist="38100" dir="2700000" algn="tl">
                    <a:srgbClr val="000000">
                      <a:alpha val="43137"/>
                    </a:srgbClr>
                  </a:outerShdw>
                </a:effectLst>
              </a:rPr>
              <a:t>Endereço para acessar este CV: </a:t>
            </a:r>
          </a:p>
          <a:p>
            <a:pPr eaLnBrk="1" hangingPunct="1"/>
            <a:r>
              <a:rPr lang="pt-BR" sz="1100" b="1" dirty="0" smtClean="0">
                <a:solidFill>
                  <a:schemeClr val="bg1"/>
                </a:solidFill>
                <a:effectLst>
                  <a:outerShdw blurRad="38100" dist="38100" dir="2700000" algn="tl">
                    <a:srgbClr val="000000">
                      <a:alpha val="43137"/>
                    </a:srgbClr>
                  </a:outerShdw>
                </a:effectLst>
              </a:rPr>
              <a:t>http://lattes.cnpq.br/3427030031014619</a:t>
            </a:r>
            <a:endParaRPr lang="pt-BR" sz="1100" b="1" u="sng" dirty="0">
              <a:solidFill>
                <a:schemeClr val="bg1"/>
              </a:solidFill>
              <a:effectLst>
                <a:outerShdw blurRad="38100" dist="38100" dir="2700000" algn="tl">
                  <a:srgbClr val="000000">
                    <a:alpha val="43137"/>
                  </a:srgbClr>
                </a:outerShdw>
              </a:effectLst>
            </a:endParaRPr>
          </a:p>
        </p:txBody>
      </p:sp>
      <p:sp>
        <p:nvSpPr>
          <p:cNvPr id="11" name="Retângulo 10"/>
          <p:cNvSpPr/>
          <p:nvPr/>
        </p:nvSpPr>
        <p:spPr>
          <a:xfrm>
            <a:off x="4067944" y="2060848"/>
            <a:ext cx="5040560" cy="1661993"/>
          </a:xfrm>
          <a:prstGeom prst="rect">
            <a:avLst/>
          </a:prstGeom>
        </p:spPr>
        <p:txBody>
          <a:bodyPr wrap="square">
            <a:spAutoFit/>
          </a:bodyPr>
          <a:lstStyle/>
          <a:p>
            <a:pPr>
              <a:defRPr/>
            </a:pPr>
            <a:r>
              <a:rPr lang="pt-BR" sz="1700" b="1" dirty="0" smtClean="0">
                <a:solidFill>
                  <a:schemeClr val="bg1"/>
                </a:solidFill>
                <a:effectLst>
                  <a:outerShdw blurRad="38100" dist="38100" dir="2700000" algn="tl">
                    <a:srgbClr val="000000">
                      <a:alpha val="43137"/>
                    </a:srgbClr>
                  </a:outerShdw>
                </a:effectLst>
                <a:ea typeface="MS PGothic" pitchFamily="34" charset="-128"/>
              </a:rPr>
              <a:t>Formação:</a:t>
            </a:r>
          </a:p>
          <a:p>
            <a:pPr>
              <a:buFontTx/>
              <a:buChar char="•"/>
            </a:pPr>
            <a:r>
              <a:rPr lang="pt-BR" sz="1700" b="1" dirty="0" smtClean="0">
                <a:solidFill>
                  <a:schemeClr val="bg1"/>
                </a:solidFill>
                <a:effectLst>
                  <a:outerShdw blurRad="38100" dist="38100" dir="2700000" algn="tl">
                    <a:srgbClr val="000000">
                      <a:alpha val="43137"/>
                    </a:srgbClr>
                  </a:outerShdw>
                </a:effectLst>
              </a:rPr>
              <a:t>Administrador e Economista – UFRRJ / UNESA</a:t>
            </a:r>
          </a:p>
          <a:p>
            <a:pPr>
              <a:buFontTx/>
              <a:buChar char="•"/>
            </a:pPr>
            <a:r>
              <a:rPr lang="pt-BR" sz="1700" b="1" dirty="0" smtClean="0">
                <a:solidFill>
                  <a:schemeClr val="bg1"/>
                </a:solidFill>
                <a:effectLst>
                  <a:outerShdw blurRad="38100" dist="38100" dir="2700000" algn="tl">
                    <a:srgbClr val="000000">
                      <a:alpha val="43137"/>
                    </a:srgbClr>
                  </a:outerShdw>
                </a:effectLst>
              </a:rPr>
              <a:t>Especialista em Auditoria e Perícia Contábil - UNESA</a:t>
            </a:r>
          </a:p>
          <a:p>
            <a:pPr>
              <a:buFontTx/>
              <a:buChar char="•"/>
            </a:pPr>
            <a:r>
              <a:rPr lang="pt-BR" sz="1700" b="1" dirty="0" smtClean="0">
                <a:solidFill>
                  <a:schemeClr val="bg1"/>
                </a:solidFill>
                <a:effectLst>
                  <a:outerShdw blurRad="38100" dist="38100" dir="2700000" algn="tl">
                    <a:srgbClr val="000000">
                      <a:alpha val="43137"/>
                    </a:srgbClr>
                  </a:outerShdw>
                </a:effectLst>
              </a:rPr>
              <a:t>Mestre em Planejamento Urbano e Educação – UFRJ</a:t>
            </a:r>
          </a:p>
          <a:p>
            <a:pPr>
              <a:buFontTx/>
              <a:buChar char="•"/>
            </a:pPr>
            <a:r>
              <a:rPr lang="pt-BR" sz="1700" b="1" dirty="0" smtClean="0">
                <a:solidFill>
                  <a:schemeClr val="bg1"/>
                </a:solidFill>
                <a:effectLst>
                  <a:outerShdw blurRad="38100" dist="38100" dir="2700000" algn="tl">
                    <a:srgbClr val="000000">
                      <a:alpha val="43137"/>
                    </a:srgbClr>
                  </a:outerShdw>
                </a:effectLst>
              </a:rPr>
              <a:t>Diversas Especializações nas áreas de:</a:t>
            </a:r>
          </a:p>
          <a:p>
            <a:pPr lvl="1">
              <a:buFont typeface="Courier New" pitchFamily="49" charset="0"/>
              <a:buChar char="o"/>
            </a:pPr>
            <a:r>
              <a:rPr lang="pt-BR" sz="1700" b="1" dirty="0" smtClean="0">
                <a:solidFill>
                  <a:schemeClr val="bg1"/>
                </a:solidFill>
                <a:effectLst>
                  <a:outerShdw blurRad="38100" dist="38100" dir="2700000" algn="tl">
                    <a:srgbClr val="000000">
                      <a:alpha val="43137"/>
                    </a:srgbClr>
                  </a:outerShdw>
                </a:effectLst>
              </a:rPr>
              <a:t> Auditoria,  Perícia,  Contabilidade e  Educação. </a:t>
            </a:r>
          </a:p>
        </p:txBody>
      </p:sp>
      <p:sp>
        <p:nvSpPr>
          <p:cNvPr id="12" name="TextBox 6"/>
          <p:cNvSpPr txBox="1">
            <a:spLocks noChangeArrowheads="1"/>
          </p:cNvSpPr>
          <p:nvPr/>
        </p:nvSpPr>
        <p:spPr bwMode="auto">
          <a:xfrm>
            <a:off x="1619672" y="5231522"/>
            <a:ext cx="6065931"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pt-BR" sz="5000" b="1" dirty="0" smtClean="0">
                <a:solidFill>
                  <a:schemeClr val="accent2">
                    <a:lumMod val="75000"/>
                  </a:schemeClr>
                </a:solidFill>
                <a:effectLst>
                  <a:outerShdw blurRad="38100" dist="38100" dir="2700000" algn="tl">
                    <a:srgbClr val="000000">
                      <a:alpha val="43137"/>
                    </a:srgbClr>
                  </a:outerShdw>
                </a:effectLst>
                <a:latin typeface="Broadway" pitchFamily="82" charset="0"/>
              </a:rPr>
              <a:t>APRESENTAÇÃO</a:t>
            </a:r>
            <a:endParaRPr lang="pt-BR" sz="5000" dirty="0">
              <a:solidFill>
                <a:schemeClr val="accent2">
                  <a:lumMod val="75000"/>
                </a:schemeClr>
              </a:solidFill>
              <a:effectLst>
                <a:outerShdw blurRad="38100" dist="38100" dir="2700000" algn="tl">
                  <a:srgbClr val="000000">
                    <a:alpha val="43137"/>
                  </a:srgbClr>
                </a:outerShdw>
              </a:effectLst>
              <a:latin typeface="Broadway" pitchFamily="82" charset="0"/>
            </a:endParaRPr>
          </a:p>
        </p:txBody>
      </p:sp>
      <p:sp>
        <p:nvSpPr>
          <p:cNvPr id="13" name="Retângulo 12"/>
          <p:cNvSpPr/>
          <p:nvPr/>
        </p:nvSpPr>
        <p:spPr>
          <a:xfrm>
            <a:off x="35496" y="6505599"/>
            <a:ext cx="9037637" cy="307777"/>
          </a:xfrm>
          <a:prstGeom prst="rect">
            <a:avLst/>
          </a:prstGeom>
        </p:spPr>
        <p:txBody>
          <a:bodyPr>
            <a:spAutoFit/>
          </a:bodyPr>
          <a:lstStyle/>
          <a:p>
            <a:pPr algn="ctr">
              <a:spcBef>
                <a:spcPct val="20000"/>
              </a:spcBef>
              <a:buClr>
                <a:srgbClr val="2B4475"/>
              </a:buClr>
              <a:buFontTx/>
              <a:buNone/>
              <a:defRPr/>
            </a:pPr>
            <a:r>
              <a:rPr lang="pt-BR" sz="1400" b="1" kern="0" dirty="0" smtClean="0">
                <a:solidFill>
                  <a:srgbClr val="2B4475"/>
                </a:solidFill>
                <a:effectLst>
                  <a:outerShdw blurRad="38100" dist="38100" dir="2700000" algn="tl">
                    <a:srgbClr val="000000">
                      <a:alpha val="43137"/>
                    </a:srgbClr>
                  </a:outerShdw>
                </a:effectLst>
              </a:rPr>
              <a:t>Gerenciamento de Projetos  –  Prof</a:t>
            </a:r>
            <a:r>
              <a:rPr lang="pt-BR" sz="1400" b="1" kern="0" dirty="0">
                <a:solidFill>
                  <a:srgbClr val="2B4475"/>
                </a:solidFill>
                <a:effectLst>
                  <a:outerShdw blurRad="38100" dist="38100" dir="2700000" algn="tl">
                    <a:srgbClr val="000000">
                      <a:alpha val="43137"/>
                    </a:srgbClr>
                  </a:outerShdw>
                </a:effectLst>
              </a:rPr>
              <a:t>. Adm. </a:t>
            </a:r>
            <a:r>
              <a:rPr lang="pt-BR" sz="1400" b="1" i="1" kern="0" dirty="0">
                <a:solidFill>
                  <a:srgbClr val="2B4475"/>
                </a:solidFill>
                <a:effectLst>
                  <a:outerShdw blurRad="38100" dist="38100" dir="2700000" algn="tl">
                    <a:srgbClr val="000000">
                      <a:alpha val="43137"/>
                    </a:srgbClr>
                  </a:outerShdw>
                </a:effectLst>
              </a:rPr>
              <a:t>Msc</a:t>
            </a:r>
            <a:r>
              <a:rPr lang="pt-BR" sz="1400" b="1" kern="0" dirty="0">
                <a:solidFill>
                  <a:srgbClr val="2B4475"/>
                </a:solidFill>
                <a:effectLst>
                  <a:outerShdw blurRad="38100" dist="38100" dir="2700000" algn="tl">
                    <a:srgbClr val="000000">
                      <a:alpha val="43137"/>
                    </a:srgbClr>
                  </a:outerShdw>
                </a:effectLst>
              </a:rPr>
              <a:t>. Luiz Cláudio Brites </a:t>
            </a:r>
            <a:r>
              <a:rPr lang="pt-BR" sz="1400" b="1" kern="0" dirty="0" smtClean="0">
                <a:solidFill>
                  <a:srgbClr val="2B4475"/>
                </a:solidFill>
                <a:effectLst>
                  <a:outerShdw blurRad="38100" dist="38100" dir="2700000" algn="tl">
                    <a:srgbClr val="000000">
                      <a:alpha val="43137"/>
                    </a:srgbClr>
                  </a:outerShdw>
                </a:effectLst>
              </a:rPr>
              <a:t>Lobato                                                    Semestre: 2015.02</a:t>
            </a:r>
            <a:endParaRPr lang="pt-BR" sz="1400" b="1" kern="0" dirty="0">
              <a:solidFill>
                <a:srgbClr val="2B4475"/>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899592" y="344269"/>
            <a:ext cx="6048672" cy="492443"/>
          </a:xfrm>
          <a:prstGeom prst="rect">
            <a:avLst/>
          </a:prstGeom>
        </p:spPr>
        <p:txBody>
          <a:bodyPr wrap="square">
            <a:spAutoFit/>
          </a:bodyPr>
          <a:lstStyle/>
          <a:p>
            <a:pPr algn="ctr"/>
            <a:r>
              <a:rPr lang="pt-BR" sz="2600" b="1" dirty="0" smtClean="0">
                <a:solidFill>
                  <a:schemeClr val="bg1"/>
                </a:solidFill>
              </a:rPr>
              <a:t>Custos para Tomada de Decisão.</a:t>
            </a:r>
            <a:endParaRPr lang="pt-BR" sz="2600" b="1" dirty="0">
              <a:solidFill>
                <a:schemeClr val="bg1"/>
              </a:solidFill>
            </a:endParaRPr>
          </a:p>
        </p:txBody>
      </p:sp>
      <p:sp>
        <p:nvSpPr>
          <p:cNvPr id="6" name="Retângulo 5"/>
          <p:cNvSpPr/>
          <p:nvPr/>
        </p:nvSpPr>
        <p:spPr>
          <a:xfrm>
            <a:off x="72008" y="1124744"/>
            <a:ext cx="4572000" cy="461665"/>
          </a:xfrm>
          <a:prstGeom prst="rect">
            <a:avLst/>
          </a:prstGeom>
        </p:spPr>
        <p:txBody>
          <a:bodyPr>
            <a:spAutoFit/>
          </a:bodyPr>
          <a:lstStyle/>
          <a:p>
            <a:r>
              <a:rPr lang="pt-BR" sz="2400" b="1" dirty="0" smtClean="0">
                <a:solidFill>
                  <a:srgbClr val="C00000"/>
                </a:solidFill>
                <a:effectLst>
                  <a:outerShdw blurRad="38100" dist="38100" dir="2700000" algn="tl">
                    <a:srgbClr val="000000">
                      <a:alpha val="43137"/>
                    </a:srgbClr>
                  </a:outerShdw>
                </a:effectLst>
              </a:rPr>
              <a:t>Sistemas de Custeio</a:t>
            </a:r>
          </a:p>
        </p:txBody>
      </p:sp>
      <p:sp>
        <p:nvSpPr>
          <p:cNvPr id="7" name="Retângulo 6"/>
          <p:cNvSpPr/>
          <p:nvPr/>
        </p:nvSpPr>
        <p:spPr>
          <a:xfrm>
            <a:off x="35496" y="1558533"/>
            <a:ext cx="9036496" cy="646331"/>
          </a:xfrm>
          <a:prstGeom prst="rect">
            <a:avLst/>
          </a:prstGeom>
        </p:spPr>
        <p:txBody>
          <a:bodyPr wrap="square">
            <a:spAutoFit/>
          </a:bodyPr>
          <a:lstStyle/>
          <a:p>
            <a:pPr algn="just"/>
            <a:r>
              <a:rPr lang="pt-BR" b="1" dirty="0" smtClean="0">
                <a:solidFill>
                  <a:schemeClr val="accent6">
                    <a:lumMod val="50000"/>
                  </a:schemeClr>
                </a:solidFill>
                <a:effectLst>
                  <a:outerShdw blurRad="38100" dist="38100" dir="2700000" algn="tl">
                    <a:srgbClr val="000000">
                      <a:alpha val="43137"/>
                    </a:srgbClr>
                  </a:outerShdw>
                </a:effectLst>
              </a:rPr>
              <a:t>O esquema a seguir demonstra, simplificadamente, o processo de Custeio Baseado em Atividades (ABC):</a:t>
            </a:r>
            <a:endParaRPr lang="pt-BR" b="1" dirty="0">
              <a:solidFill>
                <a:schemeClr val="accent6">
                  <a:lumMod val="50000"/>
                </a:schemeClr>
              </a:solidFill>
              <a:effectLst>
                <a:outerShdw blurRad="38100" dist="38100" dir="2700000" algn="tl">
                  <a:srgbClr val="000000">
                    <a:alpha val="43137"/>
                  </a:srgbClr>
                </a:outerShdw>
              </a:effectLst>
            </a:endParaRPr>
          </a:p>
        </p:txBody>
      </p:sp>
      <p:pic>
        <p:nvPicPr>
          <p:cNvPr id="92161" name="Picture 1"/>
          <p:cNvPicPr>
            <a:picLocks noChangeAspect="1" noChangeArrowheads="1"/>
          </p:cNvPicPr>
          <p:nvPr/>
        </p:nvPicPr>
        <p:blipFill>
          <a:blip r:embed="rId3" cstate="print"/>
          <a:srcRect/>
          <a:stretch>
            <a:fillRect/>
          </a:stretch>
        </p:blipFill>
        <p:spPr bwMode="auto">
          <a:xfrm>
            <a:off x="179512" y="2258542"/>
            <a:ext cx="8770034" cy="4338810"/>
          </a:xfrm>
          <a:prstGeom prst="rect">
            <a:avLst/>
          </a:prstGeom>
          <a:noFill/>
          <a:ln w="25400">
            <a:solidFill>
              <a:schemeClr val="accent1">
                <a:lumMod val="75000"/>
              </a:schemeClr>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899592" y="344269"/>
            <a:ext cx="6048672" cy="492443"/>
          </a:xfrm>
          <a:prstGeom prst="rect">
            <a:avLst/>
          </a:prstGeom>
        </p:spPr>
        <p:txBody>
          <a:bodyPr wrap="square">
            <a:spAutoFit/>
          </a:bodyPr>
          <a:lstStyle/>
          <a:p>
            <a:pPr algn="ctr"/>
            <a:r>
              <a:rPr lang="pt-BR" sz="2600" b="1" dirty="0" smtClean="0">
                <a:solidFill>
                  <a:schemeClr val="bg1"/>
                </a:solidFill>
              </a:rPr>
              <a:t>Custos para Tomada de Decisão.</a:t>
            </a:r>
            <a:endParaRPr lang="pt-BR" sz="2600" b="1" dirty="0">
              <a:solidFill>
                <a:schemeClr val="bg1"/>
              </a:solidFill>
            </a:endParaRPr>
          </a:p>
        </p:txBody>
      </p:sp>
      <p:sp>
        <p:nvSpPr>
          <p:cNvPr id="6" name="Retângulo 5"/>
          <p:cNvSpPr/>
          <p:nvPr/>
        </p:nvSpPr>
        <p:spPr>
          <a:xfrm>
            <a:off x="72008" y="1124744"/>
            <a:ext cx="4572000" cy="461665"/>
          </a:xfrm>
          <a:prstGeom prst="rect">
            <a:avLst/>
          </a:prstGeom>
        </p:spPr>
        <p:txBody>
          <a:bodyPr>
            <a:spAutoFit/>
          </a:bodyPr>
          <a:lstStyle/>
          <a:p>
            <a:r>
              <a:rPr lang="pt-BR" sz="2400" b="1" dirty="0" smtClean="0">
                <a:solidFill>
                  <a:srgbClr val="C00000"/>
                </a:solidFill>
                <a:effectLst>
                  <a:outerShdw blurRad="38100" dist="38100" dir="2700000" algn="tl">
                    <a:srgbClr val="000000">
                      <a:alpha val="43137"/>
                    </a:srgbClr>
                  </a:outerShdw>
                </a:effectLst>
              </a:rPr>
              <a:t>Sistemas de Custeio</a:t>
            </a:r>
          </a:p>
        </p:txBody>
      </p:sp>
      <p:pic>
        <p:nvPicPr>
          <p:cNvPr id="91137" name="Picture 1"/>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107504" y="4653136"/>
            <a:ext cx="8887179" cy="1944216"/>
          </a:xfrm>
          <a:prstGeom prst="rect">
            <a:avLst/>
          </a:prstGeom>
          <a:noFill/>
          <a:ln w="9525">
            <a:noFill/>
            <a:miter lim="800000"/>
            <a:headEnd/>
            <a:tailEnd/>
          </a:ln>
        </p:spPr>
      </p:pic>
      <p:sp>
        <p:nvSpPr>
          <p:cNvPr id="7" name="Retângulo 6"/>
          <p:cNvSpPr/>
          <p:nvPr/>
        </p:nvSpPr>
        <p:spPr>
          <a:xfrm>
            <a:off x="35496" y="1558533"/>
            <a:ext cx="9036496" cy="646331"/>
          </a:xfrm>
          <a:prstGeom prst="rect">
            <a:avLst/>
          </a:prstGeom>
        </p:spPr>
        <p:txBody>
          <a:bodyPr wrap="square">
            <a:spAutoFit/>
          </a:bodyPr>
          <a:lstStyle/>
          <a:p>
            <a:pPr algn="just"/>
            <a:r>
              <a:rPr lang="pt-BR" b="1" dirty="0" smtClean="0">
                <a:solidFill>
                  <a:schemeClr val="accent6">
                    <a:lumMod val="50000"/>
                  </a:schemeClr>
                </a:solidFill>
                <a:effectLst>
                  <a:outerShdw blurRad="38100" dist="38100" dir="2700000" algn="tl">
                    <a:srgbClr val="000000">
                      <a:alpha val="43137"/>
                    </a:srgbClr>
                  </a:outerShdw>
                </a:effectLst>
              </a:rPr>
              <a:t>O esquema a seguir demonstra, simplificadamente, o processo de Custeio Baseado em Atividades (ABC):</a:t>
            </a:r>
            <a:endParaRPr lang="pt-BR" b="1" dirty="0">
              <a:solidFill>
                <a:schemeClr val="accent6">
                  <a:lumMod val="50000"/>
                </a:schemeClr>
              </a:solidFill>
              <a:effectLst>
                <a:outerShdw blurRad="38100" dist="38100" dir="2700000" algn="tl">
                  <a:srgbClr val="000000">
                    <a:alpha val="43137"/>
                  </a:srgbClr>
                </a:outerShdw>
              </a:effectLst>
            </a:endParaRPr>
          </a:p>
        </p:txBody>
      </p:sp>
      <p:sp>
        <p:nvSpPr>
          <p:cNvPr id="8" name="Retângulo 7"/>
          <p:cNvSpPr/>
          <p:nvPr/>
        </p:nvSpPr>
        <p:spPr>
          <a:xfrm>
            <a:off x="0" y="2333779"/>
            <a:ext cx="9144000" cy="2031325"/>
          </a:xfrm>
          <a:prstGeom prst="rect">
            <a:avLst/>
          </a:prstGeom>
        </p:spPr>
        <p:txBody>
          <a:bodyPr wrap="square">
            <a:spAutoFit/>
          </a:bodyPr>
          <a:lstStyle/>
          <a:p>
            <a:pPr algn="just"/>
            <a:r>
              <a:rPr lang="pt-BR" dirty="0" smtClean="0"/>
              <a:t>A primeira parte do processo (Etapa 1) compreende descobrir "o que foi gasto"(Recursos) e "onde foram gastos" os recursos consumidos pelas atividades, representadas na figura pela numeração 1, 2 e 3.</a:t>
            </a:r>
          </a:p>
          <a:p>
            <a:pPr algn="just"/>
            <a:endParaRPr lang="pt-BR" dirty="0" smtClean="0"/>
          </a:p>
          <a:p>
            <a:pPr algn="just"/>
            <a:r>
              <a:rPr lang="pt-BR" dirty="0" smtClean="0"/>
              <a:t>Neste contexto, consideram-se recursos valores econômicos (custos e despesas) que são consumidos pelas atividades de uma empresa, e são atribuídos a estas pelos direcionadores de recursos (direcionadores de custos que relacionam gastos com atividades). </a:t>
            </a:r>
            <a:endParaRPr lang="pt-B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28"/>
            <a:ext cx="9144000" cy="6855271"/>
          </a:xfrm>
          <a:prstGeom prst="rect">
            <a:avLst/>
          </a:prstGeom>
          <a:noFill/>
          <a:ln w="9525">
            <a:noFill/>
            <a:miter lim="800000"/>
            <a:headEnd/>
            <a:tailEnd/>
          </a:ln>
        </p:spPr>
      </p:pic>
      <p:pic>
        <p:nvPicPr>
          <p:cNvPr id="2053" name="Picture 5"/>
          <p:cNvPicPr>
            <a:picLocks noChangeAspect="1" noChangeArrowheads="1"/>
          </p:cNvPicPr>
          <p:nvPr/>
        </p:nvPicPr>
        <p:blipFill>
          <a:blip r:embed="rId3" cstate="print"/>
          <a:srcRect/>
          <a:stretch>
            <a:fillRect/>
          </a:stretch>
        </p:blipFill>
        <p:spPr bwMode="auto">
          <a:xfrm>
            <a:off x="1250667" y="2672772"/>
            <a:ext cx="2457450" cy="600075"/>
          </a:xfrm>
          <a:prstGeom prst="rect">
            <a:avLst/>
          </a:prstGeom>
          <a:noFill/>
          <a:ln w="9525">
            <a:noFill/>
            <a:miter lim="800000"/>
            <a:headEnd/>
            <a:tailEnd/>
          </a:ln>
        </p:spPr>
      </p:pic>
      <p:pic>
        <p:nvPicPr>
          <p:cNvPr id="1025" name="Picture 1"/>
          <p:cNvPicPr>
            <a:picLocks noChangeAspect="1" noChangeArrowheads="1"/>
          </p:cNvPicPr>
          <p:nvPr/>
        </p:nvPicPr>
        <p:blipFill>
          <a:blip r:embed="rId4" cstate="print"/>
          <a:srcRect/>
          <a:stretch>
            <a:fillRect/>
          </a:stretch>
        </p:blipFill>
        <p:spPr bwMode="auto">
          <a:xfrm>
            <a:off x="4067944" y="332656"/>
            <a:ext cx="4875559" cy="2952328"/>
          </a:xfrm>
          <a:prstGeom prst="rect">
            <a:avLst/>
          </a:prstGeom>
          <a:noFill/>
          <a:ln w="9525">
            <a:noFill/>
            <a:miter lim="800000"/>
            <a:headEnd/>
            <a:tailEnd/>
          </a:ln>
        </p:spPr>
      </p:pic>
      <p:sp>
        <p:nvSpPr>
          <p:cNvPr id="5" name="Retângulo 4"/>
          <p:cNvSpPr/>
          <p:nvPr/>
        </p:nvSpPr>
        <p:spPr>
          <a:xfrm>
            <a:off x="467544" y="3645024"/>
            <a:ext cx="8424936" cy="3046988"/>
          </a:xfrm>
          <a:prstGeom prst="rect">
            <a:avLst/>
          </a:prstGeom>
        </p:spPr>
        <p:txBody>
          <a:bodyPr wrap="square">
            <a:spAutoFit/>
          </a:bodyPr>
          <a:lstStyle/>
          <a:p>
            <a:pPr algn="just"/>
            <a:r>
              <a:rPr lang="pt-BR" sz="2400" dirty="0" smtClean="0">
                <a:solidFill>
                  <a:schemeClr val="bg1"/>
                </a:solidFill>
                <a:effectLst>
                  <a:outerShdw blurRad="38100" dist="38100" dir="2700000" algn="tl">
                    <a:srgbClr val="000000">
                      <a:alpha val="43137"/>
                    </a:srgbClr>
                  </a:outerShdw>
                </a:effectLst>
                <a:latin typeface="Broadway" pitchFamily="82" charset="0"/>
              </a:rPr>
              <a:t>Estou construindo mais aulas , aguardem que assim que terminar mais aulas irei postar o material.</a:t>
            </a:r>
          </a:p>
          <a:p>
            <a:pPr algn="just"/>
            <a:r>
              <a:rPr lang="pt-BR" sz="2400" dirty="0" smtClean="0">
                <a:solidFill>
                  <a:schemeClr val="bg1"/>
                </a:solidFill>
                <a:effectLst>
                  <a:outerShdw blurRad="38100" dist="38100" dir="2700000" algn="tl">
                    <a:srgbClr val="000000">
                      <a:alpha val="43137"/>
                    </a:srgbClr>
                  </a:outerShdw>
                </a:effectLst>
                <a:latin typeface="Broadway" pitchFamily="82" charset="0"/>
              </a:rPr>
              <a:t>Em quanto isso podem ficar a vontade para ler o material didático, pois ele é a fonte das aulas desenvolvidas até o presente momento.</a:t>
            </a:r>
          </a:p>
          <a:p>
            <a:pPr algn="just"/>
            <a:endParaRPr lang="pt-BR" sz="2400" dirty="0" smtClean="0">
              <a:solidFill>
                <a:schemeClr val="bg1"/>
              </a:solidFill>
              <a:effectLst>
                <a:outerShdw blurRad="38100" dist="38100" dir="2700000" algn="tl">
                  <a:srgbClr val="000000">
                    <a:alpha val="43137"/>
                  </a:srgbClr>
                </a:outerShdw>
              </a:effectLst>
              <a:latin typeface="Broadway" pitchFamily="82" charset="0"/>
            </a:endParaRPr>
          </a:p>
          <a:p>
            <a:pPr algn="r"/>
            <a:r>
              <a:rPr lang="pt-BR" sz="2400" dirty="0" smtClean="0">
                <a:solidFill>
                  <a:srgbClr val="C00000"/>
                </a:solidFill>
                <a:effectLst>
                  <a:outerShdw blurRad="38100" dist="38100" dir="2700000" algn="tl">
                    <a:srgbClr val="000000">
                      <a:alpha val="43137"/>
                    </a:srgbClr>
                  </a:outerShdw>
                </a:effectLst>
                <a:latin typeface="Broadway" pitchFamily="82" charset="0"/>
              </a:rPr>
              <a:t>Mãos à obra! ! ! !</a:t>
            </a:r>
            <a:endParaRPr lang="pt-BR" sz="2400" dirty="0">
              <a:solidFill>
                <a:srgbClr val="C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107504" y="1412776"/>
            <a:ext cx="8856984" cy="2585323"/>
          </a:xfrm>
          <a:prstGeom prst="rect">
            <a:avLst/>
          </a:prstGeom>
        </p:spPr>
        <p:txBody>
          <a:bodyPr wrap="square">
            <a:spAutoFit/>
          </a:bodyPr>
          <a:lstStyle/>
          <a:p>
            <a:pPr algn="just"/>
            <a:r>
              <a:rPr lang="pt-BR" b="1" dirty="0" smtClean="0"/>
              <a:t>CONTEXTUALIZAÇÃO:</a:t>
            </a:r>
          </a:p>
          <a:p>
            <a:pPr algn="just"/>
            <a:endParaRPr lang="pt-BR" b="1" dirty="0" smtClean="0"/>
          </a:p>
          <a:p>
            <a:pPr algn="just"/>
            <a:r>
              <a:rPr lang="pt-BR" dirty="0" smtClean="0"/>
              <a:t>Como salientado por Kotler, o preço é o único elemento do composto de marketing que gera receita. Gerenciar o preço e saber determinar o preço ideal de um produto, são tarefas fundamentais e críticas para qualquer empresa, independente do seu porte ou de sua idade. Num mercado de concorrência intensa, estabelecer o preço certo, considerando as condições de mercado, pode significar a sobrevivência ou não da empresa. O estudo desta disciplina se concentrará na explicação dos principais conceitos relacionados a custos para tomada de decisão e da formação de preços e seus impactos no resultado da empresa.</a:t>
            </a:r>
            <a:endParaRPr lang="pt-BR" dirty="0"/>
          </a:p>
        </p:txBody>
      </p:sp>
      <p:sp>
        <p:nvSpPr>
          <p:cNvPr id="4" name="TextBox 6"/>
          <p:cNvSpPr txBox="1">
            <a:spLocks noChangeArrowheads="1"/>
          </p:cNvSpPr>
          <p:nvPr/>
        </p:nvSpPr>
        <p:spPr bwMode="auto">
          <a:xfrm>
            <a:off x="899592" y="116632"/>
            <a:ext cx="6065931"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pt-BR" sz="3200" b="1" dirty="0" smtClean="0">
                <a:solidFill>
                  <a:schemeClr val="bg1"/>
                </a:solidFill>
                <a:effectLst>
                  <a:outerShdw blurRad="38100" dist="38100" dir="2700000" algn="tl">
                    <a:srgbClr val="000000">
                      <a:alpha val="43137"/>
                    </a:srgbClr>
                  </a:outerShdw>
                </a:effectLst>
                <a:latin typeface="Broadway" pitchFamily="82" charset="0"/>
              </a:rPr>
              <a:t>APRESENTAÇÃO</a:t>
            </a:r>
          </a:p>
          <a:p>
            <a:pPr algn="ctr" eaLnBrk="1" hangingPunct="1"/>
            <a:r>
              <a:rPr lang="pt-BR" sz="3200" b="1" dirty="0" smtClean="0">
                <a:solidFill>
                  <a:schemeClr val="bg1"/>
                </a:solidFill>
                <a:effectLst>
                  <a:outerShdw blurRad="38100" dist="38100" dir="2700000" algn="tl">
                    <a:srgbClr val="000000">
                      <a:alpha val="43137"/>
                    </a:srgbClr>
                  </a:outerShdw>
                </a:effectLst>
                <a:latin typeface="Broadway" pitchFamily="82" charset="0"/>
              </a:rPr>
              <a:t>DA DISCIPLINA</a:t>
            </a:r>
            <a:endParaRPr lang="pt-BR" sz="3200" dirty="0">
              <a:solidFill>
                <a:schemeClr val="bg1"/>
              </a:solidFill>
              <a:effectLst>
                <a:outerShdw blurRad="38100" dist="38100" dir="2700000" algn="tl">
                  <a:srgbClr val="000000">
                    <a:alpha val="43137"/>
                  </a:srgbClr>
                </a:outerShdw>
              </a:effectLst>
              <a:latin typeface="Broadway" pitchFamily="82" charset="0"/>
            </a:endParaRPr>
          </a:p>
        </p:txBody>
      </p:sp>
      <p:sp>
        <p:nvSpPr>
          <p:cNvPr id="5" name="Retângulo 4"/>
          <p:cNvSpPr/>
          <p:nvPr/>
        </p:nvSpPr>
        <p:spPr>
          <a:xfrm>
            <a:off x="179512" y="4183920"/>
            <a:ext cx="8712968" cy="1754326"/>
          </a:xfrm>
          <a:prstGeom prst="rect">
            <a:avLst/>
          </a:prstGeom>
        </p:spPr>
        <p:txBody>
          <a:bodyPr wrap="square">
            <a:spAutoFit/>
          </a:bodyPr>
          <a:lstStyle/>
          <a:p>
            <a:pPr algn="just"/>
            <a:r>
              <a:rPr lang="pt-BR" b="1" dirty="0" smtClean="0"/>
              <a:t>EMENTA:</a:t>
            </a:r>
          </a:p>
          <a:p>
            <a:pPr algn="just"/>
            <a:endParaRPr lang="pt-BR" dirty="0" smtClean="0"/>
          </a:p>
          <a:p>
            <a:pPr algn="just"/>
            <a:r>
              <a:rPr lang="pt-BR" dirty="0" smtClean="0"/>
              <a:t>Formação do preço de venda. A formação de preços e a percepção do valor. Preços de venda e estruturas de mercado. Abordagem estratégica de custos e de preços para tomada de decisões. Análise da relação do Custo x Volume x Lucro. Formação do Preço e de Custos de Produtos e Serviços.</a:t>
            </a:r>
            <a:endParaRPr lang="pt-B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TextBox 6"/>
          <p:cNvSpPr txBox="1">
            <a:spLocks noChangeArrowheads="1"/>
          </p:cNvSpPr>
          <p:nvPr/>
        </p:nvSpPr>
        <p:spPr bwMode="auto">
          <a:xfrm>
            <a:off x="899592" y="116632"/>
            <a:ext cx="6065931"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pt-BR" sz="3200" b="1" dirty="0" smtClean="0">
                <a:solidFill>
                  <a:schemeClr val="bg1"/>
                </a:solidFill>
                <a:effectLst>
                  <a:outerShdw blurRad="38100" dist="38100" dir="2700000" algn="tl">
                    <a:srgbClr val="000000">
                      <a:alpha val="43137"/>
                    </a:srgbClr>
                  </a:outerShdw>
                </a:effectLst>
                <a:latin typeface="Broadway" pitchFamily="82" charset="0"/>
              </a:rPr>
              <a:t>APRESENTAÇÃO</a:t>
            </a:r>
          </a:p>
          <a:p>
            <a:pPr algn="ctr" eaLnBrk="1" hangingPunct="1"/>
            <a:r>
              <a:rPr lang="pt-BR" sz="3200" b="1" dirty="0" smtClean="0">
                <a:solidFill>
                  <a:schemeClr val="bg1"/>
                </a:solidFill>
                <a:effectLst>
                  <a:outerShdw blurRad="38100" dist="38100" dir="2700000" algn="tl">
                    <a:srgbClr val="000000">
                      <a:alpha val="43137"/>
                    </a:srgbClr>
                  </a:outerShdw>
                </a:effectLst>
                <a:latin typeface="Broadway" pitchFamily="82" charset="0"/>
              </a:rPr>
              <a:t>DA DISCIPLINA</a:t>
            </a:r>
            <a:endParaRPr lang="pt-BR" sz="3200" dirty="0">
              <a:solidFill>
                <a:schemeClr val="bg1"/>
              </a:solidFill>
              <a:effectLst>
                <a:outerShdw blurRad="38100" dist="38100" dir="2700000" algn="tl">
                  <a:srgbClr val="000000">
                    <a:alpha val="43137"/>
                  </a:srgbClr>
                </a:outerShdw>
              </a:effectLst>
              <a:latin typeface="Broadway" pitchFamily="82" charset="0"/>
            </a:endParaRPr>
          </a:p>
        </p:txBody>
      </p:sp>
      <p:pic>
        <p:nvPicPr>
          <p:cNvPr id="12290" name="Picture 2" descr="http://portaldoaluno.webaula.com.br/Customizacoes/imagens/arrow_opened.gif"/>
          <p:cNvPicPr>
            <a:picLocks noChangeAspect="1" noChangeArrowheads="1"/>
          </p:cNvPicPr>
          <p:nvPr/>
        </p:nvPicPr>
        <p:blipFill>
          <a:blip r:embed="rId3" cstate="print"/>
          <a:srcRect/>
          <a:stretch>
            <a:fillRect/>
          </a:stretch>
        </p:blipFill>
        <p:spPr bwMode="auto">
          <a:xfrm>
            <a:off x="123825" y="-1143000"/>
            <a:ext cx="57150" cy="28575"/>
          </a:xfrm>
          <a:prstGeom prst="rect">
            <a:avLst/>
          </a:prstGeom>
          <a:noFill/>
        </p:spPr>
      </p:pic>
      <p:sp>
        <p:nvSpPr>
          <p:cNvPr id="6" name="Retângulo 5"/>
          <p:cNvSpPr/>
          <p:nvPr/>
        </p:nvSpPr>
        <p:spPr>
          <a:xfrm>
            <a:off x="179512" y="1169447"/>
            <a:ext cx="8784976" cy="4678204"/>
          </a:xfrm>
          <a:prstGeom prst="rect">
            <a:avLst/>
          </a:prstGeom>
        </p:spPr>
        <p:txBody>
          <a:bodyPr wrap="square">
            <a:spAutoFit/>
          </a:bodyPr>
          <a:lstStyle/>
          <a:p>
            <a:pPr lvl="0" algn="just" fontAlgn="base">
              <a:spcBef>
                <a:spcPct val="0"/>
              </a:spcBef>
              <a:spcAft>
                <a:spcPct val="0"/>
              </a:spcAft>
            </a:pPr>
            <a:r>
              <a:rPr lang="pt-BR" sz="1600" b="1" dirty="0" smtClean="0">
                <a:solidFill>
                  <a:srgbClr val="000000"/>
                </a:solidFill>
                <a:latin typeface="Arial" pitchFamily="34" charset="0"/>
                <a:cs typeface="Arial" pitchFamily="34" charset="0"/>
              </a:rPr>
              <a:t>OBJETIVOS GERAIS:</a:t>
            </a:r>
          </a:p>
          <a:p>
            <a:pPr lvl="0" algn="just" fontAlgn="base">
              <a:spcBef>
                <a:spcPct val="0"/>
              </a:spcBef>
              <a:spcAft>
                <a:spcPct val="0"/>
              </a:spcAft>
            </a:pPr>
            <a:endParaRPr lang="pt-BR" sz="1600" b="1" dirty="0" smtClean="0">
              <a:latin typeface="Arial" pitchFamily="34" charset="0"/>
              <a:cs typeface="Arial" pitchFamily="34" charset="0"/>
            </a:endParaRPr>
          </a:p>
          <a:p>
            <a:r>
              <a:rPr lang="pt-BR" sz="1600" dirty="0" smtClean="0">
                <a:latin typeface="Arial" pitchFamily="34" charset="0"/>
                <a:cs typeface="Arial" pitchFamily="34" charset="0"/>
              </a:rPr>
              <a:t>1.   Estabelecer o preço do produto considerando os custos e condições de mercado, baseados em diversos critérios visando o lucro;</a:t>
            </a:r>
          </a:p>
          <a:p>
            <a:r>
              <a:rPr lang="pt-BR" sz="1600" dirty="0" smtClean="0">
                <a:latin typeface="Arial" pitchFamily="34" charset="0"/>
                <a:cs typeface="Arial" pitchFamily="34" charset="0"/>
              </a:rPr>
              <a:t>2.   Identificar as variáveis relevantes na formação do preço de venda;</a:t>
            </a:r>
          </a:p>
          <a:p>
            <a:r>
              <a:rPr lang="pt-BR" sz="1600" dirty="0" smtClean="0">
                <a:latin typeface="Arial" pitchFamily="34" charset="0"/>
                <a:cs typeface="Arial" pitchFamily="34" charset="0"/>
              </a:rPr>
              <a:t>3.   Calcular o preço à vista e o preço a prazo de um produto ou serviço;</a:t>
            </a:r>
          </a:p>
          <a:p>
            <a:r>
              <a:rPr lang="pt-BR" sz="1600" dirty="0" smtClean="0">
                <a:latin typeface="Arial" pitchFamily="34" charset="0"/>
                <a:cs typeface="Arial" pitchFamily="34" charset="0"/>
              </a:rPr>
              <a:t>4.   Entender as estruturas de mercado e sua influência sobre a formação de preços.</a:t>
            </a:r>
          </a:p>
          <a:p>
            <a:pPr lvl="0" algn="just" eaLnBrk="0" fontAlgn="base" hangingPunct="0">
              <a:spcBef>
                <a:spcPct val="0"/>
              </a:spcBef>
              <a:spcAft>
                <a:spcPct val="0"/>
              </a:spcAft>
            </a:pPr>
            <a:endParaRPr lang="pt-BR" sz="1000" dirty="0" smtClean="0">
              <a:solidFill>
                <a:srgbClr val="000000"/>
              </a:solidFill>
              <a:latin typeface="Arial" pitchFamily="34" charset="0"/>
              <a:cs typeface="Arial" pitchFamily="34" charset="0"/>
            </a:endParaRPr>
          </a:p>
          <a:p>
            <a:pPr lvl="0" algn="just" eaLnBrk="0" fontAlgn="base" hangingPunct="0">
              <a:spcBef>
                <a:spcPct val="0"/>
              </a:spcBef>
              <a:spcAft>
                <a:spcPct val="0"/>
              </a:spcAft>
            </a:pPr>
            <a:r>
              <a:rPr lang="pt-BR" sz="1600" b="1" dirty="0" smtClean="0">
                <a:solidFill>
                  <a:srgbClr val="000000"/>
                </a:solidFill>
                <a:latin typeface="Arial" pitchFamily="34" charset="0"/>
                <a:cs typeface="Arial" pitchFamily="34" charset="0"/>
              </a:rPr>
              <a:t>OBJETIVOS ESPECÍFICOS:</a:t>
            </a:r>
          </a:p>
          <a:p>
            <a:pPr lvl="0" algn="just" eaLnBrk="0" fontAlgn="base" hangingPunct="0">
              <a:spcBef>
                <a:spcPct val="0"/>
              </a:spcBef>
              <a:spcAft>
                <a:spcPct val="0"/>
              </a:spcAft>
            </a:pPr>
            <a:endParaRPr lang="pt-BR" sz="1600" b="1" dirty="0" smtClean="0">
              <a:solidFill>
                <a:srgbClr val="000000"/>
              </a:solidFill>
              <a:latin typeface="Arial" pitchFamily="34" charset="0"/>
              <a:cs typeface="Arial" pitchFamily="34" charset="0"/>
            </a:endParaRPr>
          </a:p>
          <a:p>
            <a:r>
              <a:rPr lang="pt-BR" sz="1600" dirty="0" smtClean="0">
                <a:latin typeface="Arial" pitchFamily="34" charset="0"/>
                <a:cs typeface="Arial" pitchFamily="34" charset="0"/>
              </a:rPr>
              <a:t>1.   Definir a melhor estratégia de preços considerando o comportamento do consumidor-alvo e o tipo de cliente;</a:t>
            </a:r>
          </a:p>
          <a:p>
            <a:r>
              <a:rPr lang="pt-BR" sz="1600" dirty="0" smtClean="0">
                <a:latin typeface="Arial" pitchFamily="34" charset="0"/>
                <a:cs typeface="Arial" pitchFamily="34" charset="0"/>
              </a:rPr>
              <a:t>2.   Identificar as principais variáveis para calcular o preço à vista ou a prazo de um produto ou serviço;</a:t>
            </a:r>
          </a:p>
          <a:p>
            <a:r>
              <a:rPr lang="pt-BR" sz="1600" dirty="0" smtClean="0">
                <a:latin typeface="Arial" pitchFamily="34" charset="0"/>
                <a:cs typeface="Arial" pitchFamily="34" charset="0"/>
              </a:rPr>
              <a:t>3.   Analisar o efeito do preço, custo e volume sobre os lucros;</a:t>
            </a:r>
          </a:p>
          <a:p>
            <a:r>
              <a:rPr lang="pt-BR" sz="1600" dirty="0" smtClean="0">
                <a:latin typeface="Arial" pitchFamily="34" charset="0"/>
                <a:cs typeface="Arial" pitchFamily="34" charset="0"/>
              </a:rPr>
              <a:t>4.   Identificar a estratégia de preços adequada a cada estrutura de mercado;</a:t>
            </a:r>
          </a:p>
          <a:p>
            <a:r>
              <a:rPr lang="pt-BR" sz="1600" dirty="0" smtClean="0">
                <a:latin typeface="Arial" pitchFamily="34" charset="0"/>
                <a:cs typeface="Arial" pitchFamily="34" charset="0"/>
              </a:rPr>
              <a:t>5.   Entender o efeito dos tributos sobre os preços dos produtos e serviços;</a:t>
            </a:r>
          </a:p>
          <a:p>
            <a:r>
              <a:rPr lang="pt-BR" sz="1600" dirty="0" smtClean="0">
                <a:latin typeface="Arial" pitchFamily="34" charset="0"/>
                <a:cs typeface="Arial" pitchFamily="34" charset="0"/>
              </a:rPr>
              <a:t>6.   Calcular o ponto de equilíbrio da empresa para um ou mais produtos;</a:t>
            </a:r>
          </a:p>
          <a:p>
            <a:r>
              <a:rPr lang="pt-BR" sz="1600" dirty="0" smtClean="0">
                <a:latin typeface="Arial" pitchFamily="34" charset="0"/>
                <a:cs typeface="Arial" pitchFamily="34" charset="0"/>
              </a:rPr>
              <a:t>7.   Entender a estrutura de mercados e o seu efeito sobe a formação de preços.</a:t>
            </a:r>
            <a:endParaRPr lang="pt-BR" sz="1600"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4" name="TextBox 6"/>
          <p:cNvSpPr txBox="1">
            <a:spLocks noChangeArrowheads="1"/>
          </p:cNvSpPr>
          <p:nvPr/>
        </p:nvSpPr>
        <p:spPr bwMode="auto">
          <a:xfrm>
            <a:off x="899592" y="251937"/>
            <a:ext cx="606593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pt-BR" sz="3200" b="1" dirty="0" smtClean="0">
                <a:solidFill>
                  <a:schemeClr val="bg1"/>
                </a:solidFill>
                <a:effectLst>
                  <a:outerShdw blurRad="38100" dist="38100" dir="2700000" algn="tl">
                    <a:srgbClr val="000000">
                      <a:alpha val="43137"/>
                    </a:srgbClr>
                  </a:outerShdw>
                </a:effectLst>
                <a:latin typeface="Broadway" pitchFamily="82" charset="0"/>
              </a:rPr>
              <a:t>PLANO DE ENSINO</a:t>
            </a:r>
            <a:endParaRPr lang="pt-BR" sz="3200" dirty="0">
              <a:solidFill>
                <a:schemeClr val="bg1"/>
              </a:solidFill>
              <a:effectLst>
                <a:outerShdw blurRad="38100" dist="38100" dir="2700000" algn="tl">
                  <a:srgbClr val="000000">
                    <a:alpha val="43137"/>
                  </a:srgbClr>
                </a:outerShdw>
              </a:effectLst>
              <a:latin typeface="Broadway" pitchFamily="82" charset="0"/>
            </a:endParaRPr>
          </a:p>
        </p:txBody>
      </p:sp>
      <p:sp>
        <p:nvSpPr>
          <p:cNvPr id="73729" name="Rectangle 1"/>
          <p:cNvSpPr>
            <a:spLocks noChangeArrowheads="1"/>
          </p:cNvSpPr>
          <p:nvPr/>
        </p:nvSpPr>
        <p:spPr bwMode="auto">
          <a:xfrm>
            <a:off x="0" y="1068407"/>
            <a:ext cx="4572000"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Unidade I - REVISÃO SOBRE CUSTOS</a:t>
            </a:r>
            <a:endParaRPr kumimoji="0" lang="pt-B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1.1 - Componentes de custo;</a:t>
            </a:r>
            <a:endParaRPr kumimoji="0" lang="pt-B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1.2</a:t>
            </a:r>
            <a:r>
              <a:rPr kumimoji="0" lang="pt-BR" sz="1200" b="0"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Defini</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ç</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ão de termos: gastos, custos, despesas, investimentos;</a:t>
            </a:r>
            <a:endParaRPr kumimoji="0" lang="pt-B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1.3 - Sistemas de Custeio</a:t>
            </a:r>
            <a:endParaRPr kumimoji="0" lang="pt-B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1.4 - Aloca</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ç</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ão de despesas para a forma</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ç</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ão de pre</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ç</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Unidade II - CUSTOS PARA TOMADA DE DECISÃO</a:t>
            </a:r>
            <a:endParaRPr kumimoji="0" lang="pt-B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2.1 - Rela</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ç</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ões Custo-Volume-Lucro;</a:t>
            </a:r>
            <a:endParaRPr kumimoji="0" lang="pt-B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2.2 - Custos Fixos e Custos Vari</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á</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veis;</a:t>
            </a:r>
            <a:endParaRPr kumimoji="0" lang="pt-B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2.3 - Margem de Contribui</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ç</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ão;</a:t>
            </a:r>
            <a:endParaRPr kumimoji="0" lang="pt-B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2.4 - Ponto de Equil</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í</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brio;</a:t>
            </a:r>
            <a:endParaRPr kumimoji="0" lang="pt-B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2.2 - Decisões no Ponto de Equil</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í</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brio.</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Unidade III - ASPECTOS FINANCEIROS PARA VENDAS E PRE</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Ç</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OS</a:t>
            </a:r>
            <a:endParaRPr kumimoji="0" lang="pt-B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3.1 - O que são os juros;</a:t>
            </a:r>
            <a:endParaRPr kumimoji="0" lang="pt-B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3.2 - Juros compostos;</a:t>
            </a:r>
            <a:endParaRPr kumimoji="0" lang="pt-B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3.3 - C</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á</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lculo do pre</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ç</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 a prazo;</a:t>
            </a:r>
            <a:endParaRPr kumimoji="0" lang="pt-B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3.4 - Pre</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ç</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 </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à</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vista no com</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rcio, na ind</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ú</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stria e em servi</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ç</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os;</a:t>
            </a:r>
            <a:endParaRPr kumimoji="0" lang="pt-B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3.5 - Pre</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ç</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 a prazo no com</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rcio, na ind</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ú</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stria e em servi</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ç</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os;</a:t>
            </a:r>
            <a:endParaRPr kumimoji="0" lang="pt-B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3.6 - Os tributos e seus efeitos sobre os pre</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ç</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os.</a:t>
            </a:r>
            <a:endParaRPr kumimoji="0" lang="pt-B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Unidade 4</a:t>
            </a:r>
            <a:r>
              <a:rPr kumimoji="0" lang="pt-BR" sz="1200" b="0" i="0" u="none" strike="noStrike" cap="none" normalizeH="0" dirty="0" smtClean="0">
                <a:ln>
                  <a:noFill/>
                </a:ln>
                <a:solidFill>
                  <a:schemeClr val="tx1"/>
                </a:solidFill>
                <a:effectLst/>
                <a:latin typeface="Arial" pitchFamily="34" charset="0"/>
                <a:ea typeface="Calibri" pitchFamily="34" charset="0"/>
                <a:cs typeface="Arial" pitchFamily="34" charset="0"/>
              </a:rPr>
              <a:t> - </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ASPECTOS ESTRAT</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GICOS E MERCADOL</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GICOS</a:t>
            </a:r>
            <a:endParaRPr kumimoji="0" lang="pt-B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4.1 - O pre</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ç</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 e o composto de marketing;</a:t>
            </a:r>
            <a:endParaRPr kumimoji="0" lang="pt-B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4.2 - Decisões de compra;</a:t>
            </a:r>
            <a:endParaRPr kumimoji="0" lang="pt-B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4.3 - Ciclo de vida dos produtos;</a:t>
            </a:r>
            <a:endParaRPr kumimoji="0" lang="pt-B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4.4 - Pre</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ç</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 e valor;</a:t>
            </a:r>
            <a:endParaRPr kumimoji="0" lang="pt-B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4.5 – Concorrência;</a:t>
            </a:r>
            <a:endParaRPr kumimoji="0" lang="pt-BR" sz="6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tângulo 7"/>
          <p:cNvSpPr/>
          <p:nvPr/>
        </p:nvSpPr>
        <p:spPr>
          <a:xfrm>
            <a:off x="4536504" y="1196752"/>
            <a:ext cx="4572000" cy="5078313"/>
          </a:xfrm>
          <a:prstGeom prst="rect">
            <a:avLst/>
          </a:prstGeom>
        </p:spPr>
        <p:txBody>
          <a:bodyPr>
            <a:spAutoFit/>
          </a:bodyPr>
          <a:lstStyle/>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Unidade 5 - POL</a:t>
            </a:r>
            <a:r>
              <a:rPr lang="pt-BR" sz="1200" dirty="0" smtClean="0">
                <a:ea typeface="Calibri" pitchFamily="34" charset="0"/>
                <a:cs typeface="Arial" pitchFamily="34" charset="0"/>
              </a:rPr>
              <a:t>Í</a:t>
            </a:r>
            <a:r>
              <a:rPr lang="pt-BR" sz="1200" dirty="0" smtClean="0">
                <a:latin typeface="Arial" pitchFamily="34" charset="0"/>
                <a:ea typeface="Calibri" pitchFamily="34" charset="0"/>
                <a:cs typeface="Arial" pitchFamily="34" charset="0"/>
              </a:rPr>
              <a:t>TICA DE PRE</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OS</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 </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5.1 - Defini</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ão de pre</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os</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5.2 - Segmenta</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ão ou posicionamento;</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5.3 - Objetivos de pre</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o;</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5.4 - An</a:t>
            </a:r>
            <a:r>
              <a:rPr lang="pt-BR" sz="1200" dirty="0" smtClean="0">
                <a:ea typeface="Calibri" pitchFamily="34" charset="0"/>
                <a:cs typeface="Arial" pitchFamily="34" charset="0"/>
              </a:rPr>
              <a:t>á</a:t>
            </a:r>
            <a:r>
              <a:rPr lang="pt-BR" sz="1200" dirty="0" smtClean="0">
                <a:latin typeface="Arial" pitchFamily="34" charset="0"/>
                <a:ea typeface="Calibri" pitchFamily="34" charset="0"/>
                <a:cs typeface="Arial" pitchFamily="34" charset="0"/>
              </a:rPr>
              <a:t>lise das condi</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ões internas e externas</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5.5 - </a:t>
            </a:r>
            <a:r>
              <a:rPr lang="pt-BR" sz="1200" dirty="0" err="1" smtClean="0">
                <a:latin typeface="Arial" pitchFamily="34" charset="0"/>
                <a:ea typeface="Calibri" pitchFamily="34" charset="0"/>
                <a:cs typeface="Arial" pitchFamily="34" charset="0"/>
              </a:rPr>
              <a:t>Mark-up</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5.6 - Descontos e promo</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ões;</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5.7 - Pre</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os diferenciados;</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5.8 - Pre</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os por linha de produto;</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5.9 - Pre</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os internacionais;</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5.10 - Pre</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os no com</a:t>
            </a:r>
            <a:r>
              <a:rPr lang="pt-BR" sz="1200" dirty="0" smtClean="0">
                <a:ea typeface="Calibri" pitchFamily="34" charset="0"/>
                <a:cs typeface="Arial" pitchFamily="34" charset="0"/>
              </a:rPr>
              <a:t>é</a:t>
            </a:r>
            <a:r>
              <a:rPr lang="pt-BR" sz="1200" dirty="0" smtClean="0">
                <a:latin typeface="Arial" pitchFamily="34" charset="0"/>
                <a:ea typeface="Calibri" pitchFamily="34" charset="0"/>
                <a:cs typeface="Arial" pitchFamily="34" charset="0"/>
              </a:rPr>
              <a:t>rcio eletrônico.</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 </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Unidade VI - FORMA</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ÃO DE PRE</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OS</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6.1 - Custos e despesas para a forma</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ão de custos;</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6.2 - Maximiza</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ão dos lucros;</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6.3 - Retorno sobre o investimento;</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6.4 - Pre</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os baseados nos custos;</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6.5 - Pre</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os baseados na concorrência;</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6.6 - Pre</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os baseados em valor;</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6.7 - Estrat</a:t>
            </a:r>
            <a:r>
              <a:rPr lang="pt-BR" sz="1200" dirty="0" smtClean="0">
                <a:ea typeface="Calibri" pitchFamily="34" charset="0"/>
                <a:cs typeface="Arial" pitchFamily="34" charset="0"/>
              </a:rPr>
              <a:t>é</a:t>
            </a:r>
            <a:r>
              <a:rPr lang="pt-BR" sz="1200" dirty="0" smtClean="0">
                <a:latin typeface="Arial" pitchFamily="34" charset="0"/>
                <a:ea typeface="Calibri" pitchFamily="34" charset="0"/>
                <a:cs typeface="Arial" pitchFamily="34" charset="0"/>
              </a:rPr>
              <a:t>gias relacionados com o </a:t>
            </a:r>
            <a:r>
              <a:rPr lang="pt-BR" sz="1200" dirty="0" err="1" smtClean="0">
                <a:latin typeface="Arial" pitchFamily="34" charset="0"/>
                <a:ea typeface="Calibri" pitchFamily="34" charset="0"/>
                <a:cs typeface="Arial" pitchFamily="34" charset="0"/>
              </a:rPr>
              <a:t>mak-up</a:t>
            </a:r>
            <a:r>
              <a:rPr lang="pt-BR" sz="1200" dirty="0" smtClean="0">
                <a:latin typeface="Arial" pitchFamily="34" charset="0"/>
                <a:ea typeface="Calibri" pitchFamily="34" charset="0"/>
                <a:cs typeface="Arial" pitchFamily="34" charset="0"/>
              </a:rPr>
              <a:t>.</a:t>
            </a:r>
          </a:p>
          <a:p>
            <a:pPr lvl="0" algn="just" eaLnBrk="0" fontAlgn="base" hangingPunct="0">
              <a:spcBef>
                <a:spcPct val="0"/>
              </a:spcBef>
              <a:spcAft>
                <a:spcPct val="0"/>
              </a:spcAft>
            </a:pP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Unidade VII - DESEMPENHO DA POL</a:t>
            </a:r>
            <a:r>
              <a:rPr lang="pt-BR" sz="1200" dirty="0" smtClean="0">
                <a:ea typeface="Calibri" pitchFamily="34" charset="0"/>
                <a:cs typeface="Arial" pitchFamily="34" charset="0"/>
              </a:rPr>
              <a:t>Í</a:t>
            </a:r>
            <a:r>
              <a:rPr lang="pt-BR" sz="1200" dirty="0" smtClean="0">
                <a:latin typeface="Arial" pitchFamily="34" charset="0"/>
                <a:ea typeface="Calibri" pitchFamily="34" charset="0"/>
                <a:cs typeface="Arial" pitchFamily="34" charset="0"/>
              </a:rPr>
              <a:t>TICA DE PRE</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OS</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 7.1 - Como avaliar a pol</a:t>
            </a:r>
            <a:r>
              <a:rPr lang="pt-BR" sz="1200" dirty="0" smtClean="0">
                <a:ea typeface="Calibri" pitchFamily="34" charset="0"/>
                <a:cs typeface="Arial" pitchFamily="34" charset="0"/>
              </a:rPr>
              <a:t>í</a:t>
            </a:r>
            <a:r>
              <a:rPr lang="pt-BR" sz="1200" dirty="0" smtClean="0">
                <a:latin typeface="Arial" pitchFamily="34" charset="0"/>
                <a:ea typeface="Calibri" pitchFamily="34" charset="0"/>
                <a:cs typeface="Arial" pitchFamily="34" charset="0"/>
              </a:rPr>
              <a:t>tica de pre</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os;</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7.2 - Elementos dos processos da estrat</a:t>
            </a:r>
            <a:r>
              <a:rPr lang="pt-BR" sz="1200" dirty="0" smtClean="0">
                <a:ea typeface="Calibri" pitchFamily="34" charset="0"/>
                <a:cs typeface="Arial" pitchFamily="34" charset="0"/>
              </a:rPr>
              <a:t>é</a:t>
            </a:r>
            <a:r>
              <a:rPr lang="pt-BR" sz="1200" dirty="0" smtClean="0">
                <a:latin typeface="Arial" pitchFamily="34" charset="0"/>
                <a:ea typeface="Calibri" pitchFamily="34" charset="0"/>
                <a:cs typeface="Arial" pitchFamily="34" charset="0"/>
              </a:rPr>
              <a:t>gia e pol</a:t>
            </a:r>
            <a:r>
              <a:rPr lang="pt-BR" sz="1200" dirty="0" smtClean="0">
                <a:ea typeface="Calibri" pitchFamily="34" charset="0"/>
                <a:cs typeface="Arial" pitchFamily="34" charset="0"/>
              </a:rPr>
              <a:t>í</a:t>
            </a:r>
            <a:r>
              <a:rPr lang="pt-BR" sz="1200" dirty="0" smtClean="0">
                <a:latin typeface="Arial" pitchFamily="34" charset="0"/>
                <a:ea typeface="Calibri" pitchFamily="34" charset="0"/>
                <a:cs typeface="Arial" pitchFamily="34" charset="0"/>
              </a:rPr>
              <a:t>tica de pre</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os;</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7.3 - Efic</a:t>
            </a:r>
            <a:r>
              <a:rPr lang="pt-BR" sz="1200" dirty="0" smtClean="0">
                <a:ea typeface="Calibri" pitchFamily="34" charset="0"/>
                <a:cs typeface="Arial" pitchFamily="34" charset="0"/>
              </a:rPr>
              <a:t>á</a:t>
            </a:r>
            <a:r>
              <a:rPr lang="pt-BR" sz="1200" dirty="0" smtClean="0">
                <a:latin typeface="Arial" pitchFamily="34" charset="0"/>
                <a:ea typeface="Calibri" pitchFamily="34" charset="0"/>
                <a:cs typeface="Arial" pitchFamily="34" charset="0"/>
              </a:rPr>
              <a:t>cia da pol</a:t>
            </a:r>
            <a:r>
              <a:rPr lang="pt-BR" sz="1200" dirty="0" smtClean="0">
                <a:ea typeface="Calibri" pitchFamily="34" charset="0"/>
                <a:cs typeface="Arial" pitchFamily="34" charset="0"/>
              </a:rPr>
              <a:t>í</a:t>
            </a:r>
            <a:r>
              <a:rPr lang="pt-BR" sz="1200" dirty="0" smtClean="0">
                <a:latin typeface="Arial" pitchFamily="34" charset="0"/>
                <a:ea typeface="Calibri" pitchFamily="34" charset="0"/>
                <a:cs typeface="Arial" pitchFamily="34" charset="0"/>
              </a:rPr>
              <a:t>tica de pre</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os;</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7.4 - Avalia</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ão do desempenho.</a:t>
            </a:r>
            <a:endParaRPr lang="pt-BR" sz="1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179512" y="1268760"/>
            <a:ext cx="7128792" cy="4524315"/>
          </a:xfrm>
          <a:prstGeom prst="rect">
            <a:avLst/>
          </a:prstGeom>
        </p:spPr>
        <p:txBody>
          <a:bodyPr wrap="square">
            <a:spAutoFit/>
          </a:bodyPr>
          <a:lstStyle/>
          <a:p>
            <a:r>
              <a:rPr lang="pt-BR" b="1" dirty="0" smtClean="0"/>
              <a:t>Livro:</a:t>
            </a:r>
            <a:r>
              <a:rPr lang="pt-BR" dirty="0" smtClean="0"/>
              <a:t> </a:t>
            </a:r>
          </a:p>
          <a:p>
            <a:r>
              <a:rPr lang="pt-BR" dirty="0" smtClean="0"/>
              <a:t>BERNARDI, Manual de Formação de Preços. São Paulo: Atlas, 3ª. Edição, 2009.</a:t>
            </a:r>
          </a:p>
          <a:p>
            <a:r>
              <a:rPr lang="pt-BR" dirty="0" smtClean="0"/>
              <a:t> </a:t>
            </a:r>
          </a:p>
          <a:p>
            <a:r>
              <a:rPr lang="pt-BR" u="sng" dirty="0" smtClean="0"/>
              <a:t>Capítulos indicados:</a:t>
            </a:r>
            <a:endParaRPr lang="pt-BR" dirty="0" smtClean="0"/>
          </a:p>
          <a:p>
            <a:r>
              <a:rPr lang="pt-BR" dirty="0" smtClean="0"/>
              <a:t>Parte I – Custos e Despesas: Formação e Administração</a:t>
            </a:r>
          </a:p>
          <a:p>
            <a:r>
              <a:rPr lang="pt-BR" dirty="0" smtClean="0"/>
              <a:t>Cap. 1 – 37-57 (21pg),</a:t>
            </a:r>
          </a:p>
          <a:p>
            <a:r>
              <a:rPr lang="pt-BR" dirty="0" smtClean="0"/>
              <a:t>Parte II – Uso do custo para tomada de decisão</a:t>
            </a:r>
          </a:p>
          <a:p>
            <a:r>
              <a:rPr lang="pt-BR" dirty="0" smtClean="0"/>
              <a:t>Cap. 2 – 61-72 (12pg),</a:t>
            </a:r>
          </a:p>
          <a:p>
            <a:r>
              <a:rPr lang="pt-BR" dirty="0" smtClean="0"/>
              <a:t>Parte IV – Aspectos estratégicos e mercadológicos</a:t>
            </a:r>
          </a:p>
          <a:p>
            <a:r>
              <a:rPr lang="pt-BR" dirty="0" smtClean="0"/>
              <a:t>Cap. 5 – 121-138(20pg),</a:t>
            </a:r>
          </a:p>
          <a:p>
            <a:r>
              <a:rPr lang="pt-BR" dirty="0" smtClean="0"/>
              <a:t>Parte V – Formação de preços</a:t>
            </a:r>
          </a:p>
          <a:p>
            <a:r>
              <a:rPr lang="pt-BR" dirty="0" smtClean="0"/>
              <a:t>Cap. 7 – 159-204 (46pg),</a:t>
            </a:r>
          </a:p>
          <a:p>
            <a:r>
              <a:rPr lang="pt-BR" dirty="0" smtClean="0"/>
              <a:t>Cap.8 – 209-233 (25pg).</a:t>
            </a:r>
          </a:p>
          <a:p>
            <a:r>
              <a:rPr lang="pt-BR" dirty="0" smtClean="0"/>
              <a:t>Parte VI – Desempenho da Política de Preços</a:t>
            </a:r>
          </a:p>
          <a:p>
            <a:r>
              <a:rPr lang="pt-BR" dirty="0" smtClean="0"/>
              <a:t>Cap.11 – 261 – 272 (12pg)</a:t>
            </a:r>
            <a:endParaRPr lang="pt-BR" dirty="0"/>
          </a:p>
        </p:txBody>
      </p:sp>
      <p:sp>
        <p:nvSpPr>
          <p:cNvPr id="4" name="TextBox 6"/>
          <p:cNvSpPr txBox="1">
            <a:spLocks noChangeArrowheads="1"/>
          </p:cNvSpPr>
          <p:nvPr/>
        </p:nvSpPr>
        <p:spPr bwMode="auto">
          <a:xfrm>
            <a:off x="899592" y="251937"/>
            <a:ext cx="606593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pt-BR" sz="3200" b="1" dirty="0" smtClean="0">
                <a:solidFill>
                  <a:schemeClr val="bg1"/>
                </a:solidFill>
                <a:effectLst>
                  <a:outerShdw blurRad="38100" dist="38100" dir="2700000" algn="tl">
                    <a:srgbClr val="000000">
                      <a:alpha val="43137"/>
                    </a:srgbClr>
                  </a:outerShdw>
                </a:effectLst>
                <a:latin typeface="Broadway" pitchFamily="82" charset="0"/>
              </a:rPr>
              <a:t>REFERÊNCIAS</a:t>
            </a:r>
            <a:endParaRPr lang="pt-BR" sz="3200" dirty="0">
              <a:solidFill>
                <a:schemeClr val="bg1"/>
              </a:solidFill>
              <a:effectLst>
                <a:outerShdw blurRad="38100" dist="38100" dir="2700000" algn="tl">
                  <a:srgbClr val="000000">
                    <a:alpha val="43137"/>
                  </a:srgbClr>
                </a:outerShdw>
              </a:effectLst>
              <a:latin typeface="Broadway" pitchFamily="82" charset="0"/>
            </a:endParaRPr>
          </a:p>
        </p:txBody>
      </p:sp>
      <p:pic>
        <p:nvPicPr>
          <p:cNvPr id="10242" name="Picture 2" descr="http://www.h2brasil.com/resources/ComputerBook.jpg"/>
          <p:cNvPicPr>
            <a:picLocks noChangeAspect="1" noChangeArrowheads="1"/>
          </p:cNvPicPr>
          <p:nvPr/>
        </p:nvPicPr>
        <p:blipFill>
          <a:blip r:embed="rId3" cstate="print"/>
          <a:srcRect/>
          <a:stretch>
            <a:fillRect/>
          </a:stretch>
        </p:blipFill>
        <p:spPr bwMode="auto">
          <a:xfrm>
            <a:off x="5436096" y="2348880"/>
            <a:ext cx="3572133" cy="324036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28"/>
            <a:ext cx="9144000" cy="6855271"/>
          </a:xfrm>
          <a:prstGeom prst="rect">
            <a:avLst/>
          </a:prstGeom>
          <a:noFill/>
          <a:ln w="9525">
            <a:noFill/>
            <a:miter lim="800000"/>
            <a:headEnd/>
            <a:tailEnd/>
          </a:ln>
        </p:spPr>
      </p:pic>
      <p:pic>
        <p:nvPicPr>
          <p:cNvPr id="2053" name="Picture 5"/>
          <p:cNvPicPr>
            <a:picLocks noChangeAspect="1" noChangeArrowheads="1"/>
          </p:cNvPicPr>
          <p:nvPr/>
        </p:nvPicPr>
        <p:blipFill>
          <a:blip r:embed="rId3" cstate="print"/>
          <a:srcRect/>
          <a:stretch>
            <a:fillRect/>
          </a:stretch>
        </p:blipFill>
        <p:spPr bwMode="auto">
          <a:xfrm>
            <a:off x="1250667" y="2672772"/>
            <a:ext cx="2457450" cy="600075"/>
          </a:xfrm>
          <a:prstGeom prst="rect">
            <a:avLst/>
          </a:prstGeom>
          <a:noFill/>
          <a:ln w="9525">
            <a:noFill/>
            <a:miter lim="800000"/>
            <a:headEnd/>
            <a:tailEnd/>
          </a:ln>
        </p:spPr>
      </p:pic>
      <p:sp>
        <p:nvSpPr>
          <p:cNvPr id="4" name="TextBox 6"/>
          <p:cNvSpPr txBox="1">
            <a:spLocks noChangeArrowheads="1"/>
          </p:cNvSpPr>
          <p:nvPr/>
        </p:nvSpPr>
        <p:spPr bwMode="auto">
          <a:xfrm>
            <a:off x="4410725" y="2636912"/>
            <a:ext cx="4625771"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pt-BR" sz="7200" b="1" dirty="0" smtClean="0">
                <a:solidFill>
                  <a:schemeClr val="accent2">
                    <a:lumMod val="75000"/>
                  </a:schemeClr>
                </a:solidFill>
                <a:effectLst>
                  <a:outerShdw blurRad="38100" dist="38100" dir="2700000" algn="tl">
                    <a:srgbClr val="000000">
                      <a:alpha val="43137"/>
                    </a:srgbClr>
                  </a:outerShdw>
                </a:effectLst>
                <a:latin typeface="Broadway" pitchFamily="82" charset="0"/>
              </a:rPr>
              <a:t>AULA 01</a:t>
            </a:r>
            <a:endParaRPr lang="pt-BR" sz="7200" dirty="0">
              <a:solidFill>
                <a:schemeClr val="accent2">
                  <a:lumMod val="75000"/>
                </a:schemeClr>
              </a:solidFill>
              <a:effectLst>
                <a:outerShdw blurRad="38100" dist="38100" dir="2700000" algn="tl">
                  <a:srgbClr val="000000">
                    <a:alpha val="43137"/>
                  </a:srgbClr>
                </a:outerShdw>
              </a:effectLst>
              <a:latin typeface="Broadway" pitchFamily="82" charset="0"/>
            </a:endParaRPr>
          </a:p>
        </p:txBody>
      </p:sp>
      <p:sp>
        <p:nvSpPr>
          <p:cNvPr id="5" name="Retângulo 4"/>
          <p:cNvSpPr/>
          <p:nvPr/>
        </p:nvSpPr>
        <p:spPr>
          <a:xfrm>
            <a:off x="35496" y="6505599"/>
            <a:ext cx="9037637" cy="307777"/>
          </a:xfrm>
          <a:prstGeom prst="rect">
            <a:avLst/>
          </a:prstGeom>
        </p:spPr>
        <p:txBody>
          <a:bodyPr>
            <a:spAutoFit/>
          </a:bodyPr>
          <a:lstStyle/>
          <a:p>
            <a:pPr algn="ctr">
              <a:spcBef>
                <a:spcPct val="20000"/>
              </a:spcBef>
              <a:buClr>
                <a:srgbClr val="2B4475"/>
              </a:buClr>
              <a:buFontTx/>
              <a:buNone/>
              <a:defRPr/>
            </a:pPr>
            <a:r>
              <a:rPr lang="pt-BR" sz="1400" b="1" kern="0" dirty="0" smtClean="0">
                <a:solidFill>
                  <a:srgbClr val="2B4475"/>
                </a:solidFill>
                <a:effectLst>
                  <a:outerShdw blurRad="38100" dist="38100" dir="2700000" algn="tl">
                    <a:srgbClr val="000000">
                      <a:alpha val="43137"/>
                    </a:srgbClr>
                  </a:outerShdw>
                </a:effectLst>
              </a:rPr>
              <a:t>Gerenciamento de Projetos  –  Prof</a:t>
            </a:r>
            <a:r>
              <a:rPr lang="pt-BR" sz="1400" b="1" kern="0" dirty="0">
                <a:solidFill>
                  <a:srgbClr val="2B4475"/>
                </a:solidFill>
                <a:effectLst>
                  <a:outerShdw blurRad="38100" dist="38100" dir="2700000" algn="tl">
                    <a:srgbClr val="000000">
                      <a:alpha val="43137"/>
                    </a:srgbClr>
                  </a:outerShdw>
                </a:effectLst>
              </a:rPr>
              <a:t>. Adm. </a:t>
            </a:r>
            <a:r>
              <a:rPr lang="pt-BR" sz="1400" b="1" i="1" kern="0" dirty="0">
                <a:solidFill>
                  <a:srgbClr val="2B4475"/>
                </a:solidFill>
                <a:effectLst>
                  <a:outerShdw blurRad="38100" dist="38100" dir="2700000" algn="tl">
                    <a:srgbClr val="000000">
                      <a:alpha val="43137"/>
                    </a:srgbClr>
                  </a:outerShdw>
                </a:effectLst>
              </a:rPr>
              <a:t>Msc</a:t>
            </a:r>
            <a:r>
              <a:rPr lang="pt-BR" sz="1400" b="1" kern="0" dirty="0">
                <a:solidFill>
                  <a:srgbClr val="2B4475"/>
                </a:solidFill>
                <a:effectLst>
                  <a:outerShdw blurRad="38100" dist="38100" dir="2700000" algn="tl">
                    <a:srgbClr val="000000">
                      <a:alpha val="43137"/>
                    </a:srgbClr>
                  </a:outerShdw>
                </a:effectLst>
              </a:rPr>
              <a:t>. Luiz Cláudio Brites </a:t>
            </a:r>
            <a:r>
              <a:rPr lang="pt-BR" sz="1400" b="1" kern="0" dirty="0" smtClean="0">
                <a:solidFill>
                  <a:srgbClr val="2B4475"/>
                </a:solidFill>
                <a:effectLst>
                  <a:outerShdw blurRad="38100" dist="38100" dir="2700000" algn="tl">
                    <a:srgbClr val="000000">
                      <a:alpha val="43137"/>
                    </a:srgbClr>
                  </a:outerShdw>
                </a:effectLst>
              </a:rPr>
              <a:t>Lobato                                                    Semestre: 2015.02</a:t>
            </a:r>
            <a:endParaRPr lang="pt-BR" sz="1400" b="1" kern="0" dirty="0">
              <a:solidFill>
                <a:srgbClr val="2B4475"/>
              </a:solidFill>
              <a:effectLst>
                <a:outerShdw blurRad="38100" dist="38100" dir="2700000" algn="tl">
                  <a:srgbClr val="000000">
                    <a:alpha val="43137"/>
                  </a:srgbClr>
                </a:outerShdw>
              </a:effectLst>
            </a:endParaRPr>
          </a:p>
        </p:txBody>
      </p:sp>
      <p:sp>
        <p:nvSpPr>
          <p:cNvPr id="6" name="Retângulo 5"/>
          <p:cNvSpPr/>
          <p:nvPr/>
        </p:nvSpPr>
        <p:spPr>
          <a:xfrm>
            <a:off x="2987824" y="116632"/>
            <a:ext cx="3990195" cy="769441"/>
          </a:xfrm>
          <a:prstGeom prst="rect">
            <a:avLst/>
          </a:prstGeom>
        </p:spPr>
        <p:txBody>
          <a:bodyPr wrap="none">
            <a:spAutoFit/>
          </a:bodyPr>
          <a:lstStyle/>
          <a:p>
            <a:pPr algn="ctr"/>
            <a:r>
              <a:rPr lang="pt-BR" sz="2200" b="1" dirty="0" smtClean="0">
                <a:solidFill>
                  <a:schemeClr val="bg1"/>
                </a:solidFill>
                <a:effectLst>
                  <a:outerShdw blurRad="38100" dist="38100" dir="2700000" algn="tl">
                    <a:srgbClr val="000000">
                      <a:alpha val="43137"/>
                    </a:srgbClr>
                  </a:outerShdw>
                </a:effectLst>
                <a:latin typeface="Broadway" pitchFamily="82" charset="0"/>
              </a:rPr>
              <a:t>GST </a:t>
            </a:r>
            <a:r>
              <a:rPr lang="pt-BR" sz="2200" b="1" dirty="0" smtClean="0">
                <a:solidFill>
                  <a:schemeClr val="bg1"/>
                </a:solidFill>
                <a:effectLst>
                  <a:outerShdw blurRad="38100" dist="38100" dir="2700000" algn="tl">
                    <a:srgbClr val="000000">
                      <a:alpha val="43137"/>
                    </a:srgbClr>
                  </a:outerShdw>
                </a:effectLst>
                <a:latin typeface="Broadway" pitchFamily="82" charset="0"/>
              </a:rPr>
              <a:t>– </a:t>
            </a:r>
            <a:r>
              <a:rPr lang="pt-BR" sz="2200" b="1" dirty="0" smtClean="0">
                <a:solidFill>
                  <a:schemeClr val="bg1"/>
                </a:solidFill>
                <a:effectLst>
                  <a:outerShdw blurRad="38100" dist="38100" dir="2700000" algn="tl">
                    <a:srgbClr val="000000">
                      <a:alpha val="43137"/>
                    </a:srgbClr>
                  </a:outerShdw>
                </a:effectLst>
                <a:latin typeface="Broadway" pitchFamily="82" charset="0"/>
              </a:rPr>
              <a:t>0121</a:t>
            </a:r>
          </a:p>
          <a:p>
            <a:pPr algn="ctr"/>
            <a:r>
              <a:rPr lang="pt-BR" sz="2200" b="1" dirty="0" smtClean="0">
                <a:solidFill>
                  <a:schemeClr val="bg1"/>
                </a:solidFill>
                <a:effectLst>
                  <a:outerShdw blurRad="38100" dist="38100" dir="2700000" algn="tl">
                    <a:srgbClr val="000000">
                      <a:alpha val="43137"/>
                    </a:srgbClr>
                  </a:outerShdw>
                </a:effectLst>
                <a:latin typeface="Broadway" pitchFamily="82" charset="0"/>
              </a:rPr>
              <a:t>	FORMAÇÃO DE PREÇOS</a:t>
            </a:r>
            <a:endParaRPr lang="pt-BR" sz="2200" dirty="0">
              <a:solidFill>
                <a:schemeClr val="bg1"/>
              </a:solidFill>
              <a:effectLst>
                <a:outerShdw blurRad="38100" dist="38100" dir="2700000" algn="tl">
                  <a:srgbClr val="000000">
                    <a:alpha val="43137"/>
                  </a:srgbClr>
                </a:outerShdw>
              </a:effectLst>
              <a:latin typeface="Broadway" pitchFamily="82" charset="0"/>
            </a:endParaRPr>
          </a:p>
        </p:txBody>
      </p:sp>
      <p:sp>
        <p:nvSpPr>
          <p:cNvPr id="7" name="Retângulo 6"/>
          <p:cNvSpPr/>
          <p:nvPr/>
        </p:nvSpPr>
        <p:spPr>
          <a:xfrm>
            <a:off x="4197286" y="1082060"/>
            <a:ext cx="4844788" cy="1338828"/>
          </a:xfrm>
          <a:prstGeom prst="rect">
            <a:avLst/>
          </a:prstGeom>
        </p:spPr>
        <p:txBody>
          <a:bodyPr wrap="none">
            <a:spAutoFit/>
          </a:bodyPr>
          <a:lstStyle/>
          <a:p>
            <a:pPr algn="r">
              <a:lnSpc>
                <a:spcPct val="150000"/>
              </a:lnSpc>
            </a:pPr>
            <a:r>
              <a:rPr lang="pt-BR" b="1" dirty="0" smtClean="0">
                <a:solidFill>
                  <a:schemeClr val="bg1"/>
                </a:solidFill>
                <a:effectLst>
                  <a:outerShdw blurRad="38100" dist="38100" dir="2700000" algn="tl">
                    <a:srgbClr val="000000">
                      <a:alpha val="43137"/>
                    </a:srgbClr>
                  </a:outerShdw>
                </a:effectLst>
                <a:latin typeface="Broadway" pitchFamily="82" charset="0"/>
              </a:rPr>
              <a:t>ENCONTROS:</a:t>
            </a:r>
          </a:p>
          <a:p>
            <a:pPr algn="r">
              <a:lnSpc>
                <a:spcPct val="150000"/>
              </a:lnSpc>
            </a:pPr>
            <a:r>
              <a:rPr lang="pt-BR" b="1" dirty="0" smtClean="0">
                <a:solidFill>
                  <a:schemeClr val="bg1"/>
                </a:solidFill>
                <a:effectLst>
                  <a:outerShdw blurRad="38100" dist="38100" dir="2700000" algn="tl">
                    <a:srgbClr val="000000">
                      <a:alpha val="43137"/>
                    </a:srgbClr>
                  </a:outerShdw>
                </a:effectLst>
                <a:latin typeface="Broadway" pitchFamily="82" charset="0"/>
              </a:rPr>
              <a:t>Quarta-feira de </a:t>
            </a:r>
            <a:r>
              <a:rPr lang="pt-BR" b="1" dirty="0" smtClean="0">
                <a:solidFill>
                  <a:schemeClr val="bg1"/>
                </a:solidFill>
                <a:effectLst>
                  <a:outerShdw blurRad="38100" dist="38100" dir="2700000" algn="tl">
                    <a:srgbClr val="000000">
                      <a:alpha val="43137"/>
                    </a:srgbClr>
                  </a:outerShdw>
                </a:effectLst>
                <a:latin typeface="Broadway" pitchFamily="82" charset="0"/>
              </a:rPr>
              <a:t>20:45 </a:t>
            </a:r>
            <a:r>
              <a:rPr lang="pt-BR" b="1" dirty="0" smtClean="0">
                <a:solidFill>
                  <a:schemeClr val="bg1"/>
                </a:solidFill>
                <a:effectLst>
                  <a:outerShdw blurRad="38100" dist="38100" dir="2700000" algn="tl">
                    <a:srgbClr val="000000">
                      <a:alpha val="43137"/>
                    </a:srgbClr>
                  </a:outerShdw>
                </a:effectLst>
                <a:latin typeface="Broadway" pitchFamily="82" charset="0"/>
              </a:rPr>
              <a:t>às </a:t>
            </a:r>
            <a:r>
              <a:rPr lang="pt-BR" b="1" dirty="0" smtClean="0">
                <a:solidFill>
                  <a:schemeClr val="bg1"/>
                </a:solidFill>
                <a:effectLst>
                  <a:outerShdw blurRad="38100" dist="38100" dir="2700000" algn="tl">
                    <a:srgbClr val="000000">
                      <a:alpha val="43137"/>
                    </a:srgbClr>
                  </a:outerShdw>
                </a:effectLst>
                <a:latin typeface="Broadway" pitchFamily="82" charset="0"/>
              </a:rPr>
              <a:t>22:25 </a:t>
            </a:r>
            <a:r>
              <a:rPr lang="pt-BR" b="1" dirty="0" smtClean="0">
                <a:solidFill>
                  <a:schemeClr val="bg1"/>
                </a:solidFill>
                <a:effectLst>
                  <a:outerShdw blurRad="38100" dist="38100" dir="2700000" algn="tl">
                    <a:srgbClr val="000000">
                      <a:alpha val="43137"/>
                    </a:srgbClr>
                  </a:outerShdw>
                </a:effectLst>
                <a:latin typeface="Broadway" pitchFamily="82" charset="0"/>
              </a:rPr>
              <a:t>horas</a:t>
            </a:r>
          </a:p>
          <a:p>
            <a:pPr algn="r">
              <a:lnSpc>
                <a:spcPct val="150000"/>
              </a:lnSpc>
            </a:pPr>
            <a:r>
              <a:rPr lang="pt-BR" b="1" dirty="0" smtClean="0">
                <a:solidFill>
                  <a:schemeClr val="bg1"/>
                </a:solidFill>
                <a:effectLst>
                  <a:outerShdw blurRad="38100" dist="38100" dir="2700000" algn="tl">
                    <a:srgbClr val="000000">
                      <a:alpha val="43137"/>
                    </a:srgbClr>
                  </a:outerShdw>
                </a:effectLst>
                <a:latin typeface="Broadway" pitchFamily="82" charset="0"/>
              </a:rPr>
              <a:t>Campus Nova Iguaçu</a:t>
            </a:r>
            <a:endParaRPr lang="pt-BR" dirty="0">
              <a:solidFill>
                <a:schemeClr val="bg1"/>
              </a:solidFill>
            </a:endParaRPr>
          </a:p>
        </p:txBody>
      </p:sp>
      <p:sp>
        <p:nvSpPr>
          <p:cNvPr id="8" name="Retângulo 7"/>
          <p:cNvSpPr/>
          <p:nvPr/>
        </p:nvSpPr>
        <p:spPr>
          <a:xfrm>
            <a:off x="0" y="4221088"/>
            <a:ext cx="9144000" cy="1384995"/>
          </a:xfrm>
          <a:prstGeom prst="rect">
            <a:avLst/>
          </a:prstGeom>
        </p:spPr>
        <p:txBody>
          <a:bodyPr wrap="square">
            <a:spAutoFit/>
          </a:bodyPr>
          <a:lstStyle/>
          <a:p>
            <a:pPr algn="ctr"/>
            <a:r>
              <a:rPr lang="pt-BR" sz="4200" b="1" dirty="0" smtClean="0">
                <a:solidFill>
                  <a:schemeClr val="accent2">
                    <a:lumMod val="50000"/>
                  </a:schemeClr>
                </a:solidFill>
                <a:effectLst>
                  <a:outerShdw blurRad="38100" dist="38100" dir="2700000" algn="tl">
                    <a:srgbClr val="000000">
                      <a:alpha val="43137"/>
                    </a:srgbClr>
                  </a:outerShdw>
                </a:effectLst>
                <a:latin typeface="Broadway" pitchFamily="82" charset="0"/>
              </a:rPr>
              <a:t>Introdução aos Modelos de Formação de Preços</a:t>
            </a:r>
            <a:endParaRPr lang="pt-BR" sz="4200" dirty="0">
              <a:solidFill>
                <a:schemeClr val="accent2">
                  <a:lumMod val="50000"/>
                </a:schemeClr>
              </a:solidFill>
              <a:effectLst>
                <a:outerShdw blurRad="38100" dist="38100" dir="2700000" algn="tl">
                  <a:srgbClr val="000000">
                    <a:alpha val="43137"/>
                  </a:srgbClr>
                </a:outerShdw>
              </a:effectLst>
              <a:latin typeface="Broadway" pitchFamily="82"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899592" y="344269"/>
            <a:ext cx="6048672" cy="492443"/>
          </a:xfrm>
          <a:prstGeom prst="rect">
            <a:avLst/>
          </a:prstGeom>
        </p:spPr>
        <p:txBody>
          <a:bodyPr wrap="square">
            <a:spAutoFit/>
          </a:bodyPr>
          <a:lstStyle/>
          <a:p>
            <a:pPr algn="ctr"/>
            <a:r>
              <a:rPr lang="pt-BR" sz="2600" b="1" dirty="0" smtClean="0">
                <a:solidFill>
                  <a:schemeClr val="bg1"/>
                </a:solidFill>
              </a:rPr>
              <a:t>Custos para Tomada de Decisão.</a:t>
            </a:r>
            <a:endParaRPr lang="pt-BR" sz="2600" b="1" dirty="0">
              <a:solidFill>
                <a:schemeClr val="bg1"/>
              </a:solidFill>
            </a:endParaRPr>
          </a:p>
        </p:txBody>
      </p:sp>
      <p:sp>
        <p:nvSpPr>
          <p:cNvPr id="5" name="Retângulo 4"/>
          <p:cNvSpPr/>
          <p:nvPr/>
        </p:nvSpPr>
        <p:spPr>
          <a:xfrm>
            <a:off x="0" y="1196752"/>
            <a:ext cx="6660232" cy="461665"/>
          </a:xfrm>
          <a:prstGeom prst="rect">
            <a:avLst/>
          </a:prstGeom>
        </p:spPr>
        <p:txBody>
          <a:bodyPr wrap="square">
            <a:spAutoFit/>
          </a:bodyPr>
          <a:lstStyle/>
          <a:p>
            <a:r>
              <a:rPr lang="pt-BR" sz="2400" b="1" dirty="0" smtClean="0">
                <a:solidFill>
                  <a:srgbClr val="C00000"/>
                </a:solidFill>
                <a:effectLst>
                  <a:outerShdw blurRad="38100" dist="38100" dir="2700000" algn="tl">
                    <a:srgbClr val="000000">
                      <a:alpha val="43137"/>
                    </a:srgbClr>
                  </a:outerShdw>
                </a:effectLst>
              </a:rPr>
              <a:t>Introdução à Contabilidade de Custos</a:t>
            </a:r>
          </a:p>
        </p:txBody>
      </p:sp>
      <p:sp>
        <p:nvSpPr>
          <p:cNvPr id="6" name="Retângulo 5"/>
          <p:cNvSpPr/>
          <p:nvPr/>
        </p:nvSpPr>
        <p:spPr>
          <a:xfrm>
            <a:off x="107504" y="1967929"/>
            <a:ext cx="8928992" cy="3693319"/>
          </a:xfrm>
          <a:prstGeom prst="rect">
            <a:avLst/>
          </a:prstGeom>
        </p:spPr>
        <p:txBody>
          <a:bodyPr wrap="square">
            <a:spAutoFit/>
          </a:bodyPr>
          <a:lstStyle/>
          <a:p>
            <a:pPr algn="just"/>
            <a:r>
              <a:rPr lang="pt-BR" dirty="0" smtClean="0"/>
              <a:t>Para Kotler e </a:t>
            </a:r>
            <a:r>
              <a:rPr lang="pt-BR" dirty="0" err="1" smtClean="0"/>
              <a:t>Keller</a:t>
            </a:r>
            <a:r>
              <a:rPr lang="pt-BR" dirty="0" smtClean="0"/>
              <a:t> (2013), o preço é o único elemento do composto de marketing que gera receita. É através do fator preço que existem entradas de recursos na empresa e é por essa razão que ele deve ser cautelosamente criado para que a empresa não tenha surpresas desagradáveis quanto ao seu resultado, seja por preços abaixo do que se poderia vender o produto ou pela falta de aceitação do seu produto no mercado pelo fato dos preços estarem fora do padrão oferecido.</a:t>
            </a:r>
          </a:p>
          <a:p>
            <a:pPr algn="just"/>
            <a:endParaRPr lang="pt-BR" dirty="0" smtClean="0"/>
          </a:p>
          <a:p>
            <a:pPr algn="just"/>
            <a:r>
              <a:rPr lang="pt-BR" dirty="0" smtClean="0"/>
              <a:t>Um dos principais fatores que devem influenciar o preço dos produtos é o seu custo, este fator deve ser muito bem delineado e estudado para que não se tenha surpresas desagradáveis quanto ao resultado de lucro pretendido.</a:t>
            </a:r>
          </a:p>
          <a:p>
            <a:pPr algn="just"/>
            <a:endParaRPr lang="pt-BR" dirty="0" smtClean="0"/>
          </a:p>
          <a:p>
            <a:pPr algn="just"/>
            <a:r>
              <a:rPr lang="pt-BR" dirty="0" smtClean="0"/>
              <a:t>O custo está envolvido na vida das pessoas desde seu nascimento até seu falecimento, posto que todos os produtos (bens e serviços) que precisam ser consumidos têm um custo.</a:t>
            </a:r>
            <a:endParaRPr lang="pt-B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899592" y="344269"/>
            <a:ext cx="6048672" cy="492443"/>
          </a:xfrm>
          <a:prstGeom prst="rect">
            <a:avLst/>
          </a:prstGeom>
        </p:spPr>
        <p:txBody>
          <a:bodyPr wrap="square">
            <a:spAutoFit/>
          </a:bodyPr>
          <a:lstStyle/>
          <a:p>
            <a:pPr algn="ctr"/>
            <a:r>
              <a:rPr lang="pt-BR" sz="2600" b="1" dirty="0" smtClean="0">
                <a:solidFill>
                  <a:schemeClr val="bg1"/>
                </a:solidFill>
              </a:rPr>
              <a:t>Custos para Tomada de Decisão.</a:t>
            </a:r>
            <a:endParaRPr lang="pt-BR" sz="2600" b="1" dirty="0">
              <a:solidFill>
                <a:schemeClr val="bg1"/>
              </a:solidFill>
            </a:endParaRPr>
          </a:p>
        </p:txBody>
      </p:sp>
      <p:sp>
        <p:nvSpPr>
          <p:cNvPr id="5" name="Retângulo 4"/>
          <p:cNvSpPr/>
          <p:nvPr/>
        </p:nvSpPr>
        <p:spPr>
          <a:xfrm>
            <a:off x="0" y="1196752"/>
            <a:ext cx="6660232" cy="461665"/>
          </a:xfrm>
          <a:prstGeom prst="rect">
            <a:avLst/>
          </a:prstGeom>
        </p:spPr>
        <p:txBody>
          <a:bodyPr wrap="square">
            <a:spAutoFit/>
          </a:bodyPr>
          <a:lstStyle/>
          <a:p>
            <a:r>
              <a:rPr lang="pt-BR" sz="2400" b="1" dirty="0" smtClean="0">
                <a:solidFill>
                  <a:srgbClr val="C00000"/>
                </a:solidFill>
                <a:effectLst>
                  <a:outerShdw blurRad="38100" dist="38100" dir="2700000" algn="tl">
                    <a:srgbClr val="000000">
                      <a:alpha val="43137"/>
                    </a:srgbClr>
                  </a:outerShdw>
                </a:effectLst>
              </a:rPr>
              <a:t>Introdução à contabilidade de custos</a:t>
            </a:r>
          </a:p>
        </p:txBody>
      </p:sp>
      <p:sp>
        <p:nvSpPr>
          <p:cNvPr id="6" name="Retângulo 5"/>
          <p:cNvSpPr/>
          <p:nvPr/>
        </p:nvSpPr>
        <p:spPr>
          <a:xfrm>
            <a:off x="107504" y="1707773"/>
            <a:ext cx="8928992" cy="2585323"/>
          </a:xfrm>
          <a:prstGeom prst="rect">
            <a:avLst/>
          </a:prstGeom>
        </p:spPr>
        <p:txBody>
          <a:bodyPr wrap="square">
            <a:spAutoFit/>
          </a:bodyPr>
          <a:lstStyle/>
          <a:p>
            <a:pPr algn="just"/>
            <a:r>
              <a:rPr lang="pt-BR" dirty="0" smtClean="0"/>
              <a:t>Conforme Martins (2010), antes da Revolução Industrial, existia apenas uma atividade produtiva de maneira totalmente artesanal, com poucas empresas ou pessoas jurídicas constituídas, em que, para a apuração do resultado de cada período e o fechamento do balanço patrimonial, bastava o levantamento do estoque em termos físicos, já que sua medida em valores monetários era simples: o contador verificava o montante pago por cada item estocado (valorizando a mercadoria), computava quanto se possuía de estoque no início do período analisado, somava a esse valor o total de compras do período e subtraía o total da soma com o montante de estoque no fim do período em análise, chegando, então, ao custo da mercadoria vendida:</a:t>
            </a:r>
            <a:endParaRPr lang="pt-BR" dirty="0"/>
          </a:p>
        </p:txBody>
      </p:sp>
      <p:sp>
        <p:nvSpPr>
          <p:cNvPr id="7" name="Retângulo 6"/>
          <p:cNvSpPr/>
          <p:nvPr/>
        </p:nvSpPr>
        <p:spPr>
          <a:xfrm>
            <a:off x="467544" y="5085184"/>
            <a:ext cx="4572000" cy="1477328"/>
          </a:xfrm>
          <a:prstGeom prst="rect">
            <a:avLst/>
          </a:prstGeom>
          <a:ln w="19050">
            <a:solidFill>
              <a:schemeClr val="tx2"/>
            </a:solidFill>
          </a:ln>
        </p:spPr>
        <p:txBody>
          <a:bodyPr>
            <a:spAutoFit/>
          </a:bodyPr>
          <a:lstStyle/>
          <a:p>
            <a:r>
              <a:rPr lang="pt-BR" dirty="0" smtClean="0">
                <a:solidFill>
                  <a:schemeClr val="tx2">
                    <a:lumMod val="75000"/>
                  </a:schemeClr>
                </a:solidFill>
                <a:effectLst>
                  <a:outerShdw blurRad="38100" dist="38100" dir="2700000" algn="tl">
                    <a:srgbClr val="000000">
                      <a:alpha val="43137"/>
                    </a:srgbClr>
                  </a:outerShdw>
                </a:effectLst>
              </a:rPr>
              <a:t>Onde, </a:t>
            </a:r>
          </a:p>
          <a:p>
            <a:r>
              <a:rPr lang="pt-BR" dirty="0" smtClean="0">
                <a:solidFill>
                  <a:schemeClr val="tx2">
                    <a:lumMod val="75000"/>
                  </a:schemeClr>
                </a:solidFill>
                <a:effectLst>
                  <a:outerShdw blurRad="38100" dist="38100" dir="2700000" algn="tl">
                    <a:srgbClr val="000000">
                      <a:alpha val="43137"/>
                    </a:srgbClr>
                  </a:outerShdw>
                </a:effectLst>
              </a:rPr>
              <a:t>CMV = Custo da Mercadoria que foi Vendida</a:t>
            </a:r>
          </a:p>
          <a:p>
            <a:r>
              <a:rPr lang="pt-BR" dirty="0" smtClean="0">
                <a:solidFill>
                  <a:schemeClr val="tx2">
                    <a:lumMod val="75000"/>
                  </a:schemeClr>
                </a:solidFill>
                <a:effectLst>
                  <a:outerShdw blurRad="38100" dist="38100" dir="2700000" algn="tl">
                    <a:srgbClr val="000000">
                      <a:alpha val="43137"/>
                    </a:srgbClr>
                  </a:outerShdw>
                </a:effectLst>
              </a:rPr>
              <a:t>EI = Estoque Inicial</a:t>
            </a:r>
          </a:p>
          <a:p>
            <a:r>
              <a:rPr lang="pt-BR" dirty="0" smtClean="0">
                <a:solidFill>
                  <a:schemeClr val="tx2">
                    <a:lumMod val="75000"/>
                  </a:schemeClr>
                </a:solidFill>
                <a:effectLst>
                  <a:outerShdw blurRad="38100" dist="38100" dir="2700000" algn="tl">
                    <a:srgbClr val="000000">
                      <a:alpha val="43137"/>
                    </a:srgbClr>
                  </a:outerShdw>
                </a:effectLst>
              </a:rPr>
              <a:t>C = Compras </a:t>
            </a:r>
          </a:p>
          <a:p>
            <a:r>
              <a:rPr lang="pt-BR" dirty="0" smtClean="0">
                <a:solidFill>
                  <a:schemeClr val="tx2">
                    <a:lumMod val="75000"/>
                  </a:schemeClr>
                </a:solidFill>
                <a:effectLst>
                  <a:outerShdw blurRad="38100" dist="38100" dir="2700000" algn="tl">
                    <a:srgbClr val="000000">
                      <a:alpha val="43137"/>
                    </a:srgbClr>
                  </a:outerShdw>
                </a:effectLst>
              </a:rPr>
              <a:t>EF = Estoque Final</a:t>
            </a:r>
            <a:endParaRPr lang="pt-BR" dirty="0">
              <a:solidFill>
                <a:schemeClr val="tx2">
                  <a:lumMod val="75000"/>
                </a:schemeClr>
              </a:solidFill>
              <a:effectLst>
                <a:outerShdw blurRad="38100" dist="38100" dir="2700000" algn="tl">
                  <a:srgbClr val="000000">
                    <a:alpha val="43137"/>
                  </a:srgbClr>
                </a:outerShdw>
              </a:effectLst>
            </a:endParaRPr>
          </a:p>
        </p:txBody>
      </p:sp>
      <p:sp>
        <p:nvSpPr>
          <p:cNvPr id="8" name="Retângulo 7"/>
          <p:cNvSpPr/>
          <p:nvPr/>
        </p:nvSpPr>
        <p:spPr>
          <a:xfrm>
            <a:off x="3419872" y="4233282"/>
            <a:ext cx="3807453" cy="707886"/>
          </a:xfrm>
          <a:prstGeom prst="rect">
            <a:avLst/>
          </a:prstGeom>
          <a:ln w="19050">
            <a:solidFill>
              <a:schemeClr val="accent2">
                <a:lumMod val="50000"/>
              </a:schemeClr>
            </a:solidFill>
          </a:ln>
        </p:spPr>
        <p:txBody>
          <a:bodyPr wrap="none">
            <a:spAutoFit/>
          </a:bodyPr>
          <a:lstStyle/>
          <a:p>
            <a:r>
              <a:rPr lang="pt-BR" sz="4000" b="1" dirty="0" smtClean="0">
                <a:solidFill>
                  <a:srgbClr val="C00000"/>
                </a:solidFill>
                <a:effectLst>
                  <a:outerShdw blurRad="38100" dist="38100" dir="2700000" algn="tl">
                    <a:srgbClr val="000000">
                      <a:alpha val="43137"/>
                    </a:srgbClr>
                  </a:outerShdw>
                </a:effectLst>
              </a:rPr>
              <a:t>CMV = EI + C – EF</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575</TotalTime>
  <Words>2234</Words>
  <Application>Microsoft Office PowerPoint</Application>
  <PresentationFormat>Apresentação na tela (4:3)</PresentationFormat>
  <Paragraphs>218</Paragraphs>
  <Slides>22</Slides>
  <Notes>0</Notes>
  <HiddenSlides>0</HiddenSlides>
  <MMClips>0</MMClips>
  <ScaleCrop>false</ScaleCrop>
  <HeadingPairs>
    <vt:vector size="4" baseType="variant">
      <vt:variant>
        <vt:lpstr>Tema</vt:lpstr>
      </vt:variant>
      <vt:variant>
        <vt:i4>1</vt:i4>
      </vt:variant>
      <vt:variant>
        <vt:lpstr>Títulos de slides</vt:lpstr>
      </vt:variant>
      <vt:variant>
        <vt:i4>22</vt:i4>
      </vt:variant>
    </vt:vector>
  </HeadingPairs>
  <TitlesOfParts>
    <vt:vector size="23"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maq</dc:creator>
  <cp:lastModifiedBy>maq</cp:lastModifiedBy>
  <cp:revision>52</cp:revision>
  <dcterms:created xsi:type="dcterms:W3CDTF">2015-08-11T14:48:55Z</dcterms:created>
  <dcterms:modified xsi:type="dcterms:W3CDTF">2016-02-21T16:17:52Z</dcterms:modified>
</cp:coreProperties>
</file>