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8" r:id="rId5"/>
    <p:sldId id="379" r:id="rId6"/>
    <p:sldId id="259" r:id="rId7"/>
    <p:sldId id="260" r:id="rId8"/>
    <p:sldId id="364" r:id="rId9"/>
    <p:sldId id="261" r:id="rId10"/>
    <p:sldId id="373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400" r:id="rId19"/>
    <p:sldId id="401" r:id="rId20"/>
    <p:sldId id="404" r:id="rId21"/>
    <p:sldId id="402" r:id="rId22"/>
    <p:sldId id="403" r:id="rId23"/>
    <p:sldId id="387" r:id="rId24"/>
    <p:sldId id="405" r:id="rId25"/>
    <p:sldId id="406" r:id="rId26"/>
    <p:sldId id="407" r:id="rId27"/>
    <p:sldId id="409" r:id="rId28"/>
    <p:sldId id="410" r:id="rId29"/>
    <p:sldId id="411" r:id="rId30"/>
    <p:sldId id="412" r:id="rId31"/>
    <p:sldId id="408" r:id="rId32"/>
    <p:sldId id="413" r:id="rId33"/>
    <p:sldId id="414" r:id="rId34"/>
    <p:sldId id="416" r:id="rId35"/>
    <p:sldId id="417" r:id="rId36"/>
    <p:sldId id="26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2A0E-EEC5-4D5B-9DFC-4423F620AE3B}" type="datetimeFigureOut">
              <a:rPr lang="pt-BR" smtClean="0"/>
              <a:pPr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7F0D1-B7D9-433E-818C-406303C22C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02"/>
            <a:ext cx="9144000" cy="6853237"/>
          </a:xfrm>
          <a:prstGeom prst="rect">
            <a:avLst/>
          </a:prstGeom>
          <a:noFill/>
          <a:ln w="12699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323850" y="4221163"/>
            <a:ext cx="8027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GST0138 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GESTÃO DE DESEMPENHO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6197600"/>
            <a:ext cx="9037637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95536" y="375047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As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Organizações e o Ambiente que elas Vivenciam.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196752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UMA ORGANIZAÇÃO ? . . . </a:t>
            </a:r>
            <a:endParaRPr lang="pt-B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75856" y="1810559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“Uma organização é uma coletividade com uma fronteira relativamente identificável, uma ordem normativa, escalas de autoridade, sistemas de comunicações e de coordenação de afiliação; essa coletividade existe numa base relativamente contínua em um ambiente e se engaja em atividades que estão relacionadas, usualmente, com um conjunto de objetivos” (HALL, 2010, p. 23). </a:t>
            </a:r>
            <a:endParaRPr lang="pt-B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94" y="4653136"/>
            <a:ext cx="88621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606575"/>
            <a:ext cx="3185715" cy="311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3"/>
            <a:ext cx="1520125" cy="129614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547664" y="1340769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O ambiente organizacional está em constante mudança e aquelas organizações que não se adaptarem, que não adequarem seus produtos ou serviços em função das necessidades externas irão perder competitividade no mercado. </a:t>
            </a:r>
          </a:p>
        </p:txBody>
      </p:sp>
      <p:pic>
        <p:nvPicPr>
          <p:cNvPr id="56322" name="Picture 2" descr="http://www.guiaempreendedor.com/wp-content/uploads/2014/07/94.analise_financei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5637312" cy="1966368"/>
          </a:xfrm>
          <a:prstGeom prst="rect">
            <a:avLst/>
          </a:prstGeom>
          <a:noFill/>
        </p:spPr>
      </p:pic>
      <p:pic>
        <p:nvPicPr>
          <p:cNvPr id="56324" name="Picture 4" descr="http://payload87.cargocollective.com/1/4/133736/4053762/prt_300x300_1347290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857500" cy="249746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91724" y="3235623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Por essa razão, a gestão do desempenho ganha força no cenário organizacional, possibilitando que as organizações vantagem competitiva.</a:t>
            </a:r>
            <a:endParaRPr lang="pt-BR" sz="2200" dirty="0"/>
          </a:p>
        </p:txBody>
      </p:sp>
      <p:sp>
        <p:nvSpPr>
          <p:cNvPr id="10" name="Retângulo 9"/>
          <p:cNvSpPr/>
          <p:nvPr/>
        </p:nvSpPr>
        <p:spPr>
          <a:xfrm>
            <a:off x="395536" y="375047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As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Organizações e o Ambiente que elas Vivenciam.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7504" y="1308824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 organizações precisam se adaptar as exigências do mercado para garantir sua sobrevivência e competitividade. O processo de adaptação teve início na revolução industrial com a contribuição da administração científica, visão mecanicista de gestão, e permeia até os dias atuais, em que o modelo de gestão de pessoas deve atender tanto as expectativas dos funcionários como as necessidades das organizações.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processo de adaptação se evidencia devido, por exemplo, as alterações ocorridas no sentido do trabalho (hoje os profissionais estão em busca de organizações que atendam suas expectativas), o perfil do profissional (esses estão cada vez mais qualificados e capacitados, há uma busca maior pela promoção do conhecimento), o papel do profissional (uma vez que passa a ser considerado como parceiro da organização) e das relações do mercado (MARRAS, 2010).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Essas mudanças caracterizaram um novo contrato nas relações entre as pessoas e a organização, uma vez que as pessoas estão em busca de maior satisfação e alcance de suas expectativas e a organização em busca de profissionais que atinjam suas necessidades, agregando maior vantagem competitiva no mercado (DUTRA, 2009).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375047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As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Organizações e o Ambiente que elas Vivenciam.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7504" y="1258882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Não obstante, </a:t>
            </a:r>
            <a:r>
              <a:rPr lang="pt-BR" dirty="0" err="1" smtClean="0"/>
              <a:t>Goleman</a:t>
            </a:r>
            <a:r>
              <a:rPr lang="pt-BR" dirty="0" smtClean="0"/>
              <a:t> (2008) identifica as razões pelas quais as organizações devem realizar a avaliação de desempenho periodicamente, no mínimo uma vez ao ano:</a:t>
            </a: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• Rever o desempenho passado do profissional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Planejar seu trabalho e função futuros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Estabelecer e acertar metas individuais específicas para o futuro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Identificar as necessidades de desenvolvimento e organizar atividade de reciclagem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Fornecer coaching imediato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Obter respostas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Reforçar ou ampliar a relação de subordinação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Atuar como incentivador da delegação de tarefas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Enfocar o desenvolvimento profissional de mais longo prazo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Fortalecer ou aumentar a motivação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375047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As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Organizações e o Ambiente que elas Vivenciam.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32048" y="375047"/>
            <a:ext cx="69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Ambiente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constante transformação.</a:t>
            </a:r>
          </a:p>
        </p:txBody>
      </p:sp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9675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Como mencionamos, o contexto em que a organização está inserida passa por constantes mudanças e as organizações que não se adaptarem a essas mudanças perderão competitividade no mercado. Dessa forma, aquelas que estiverem preparadas, atingindo níveis satisfatórios de desempenho, terão mais chances de alcançar o sucesso.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Conforme assumem Souza </a:t>
            </a:r>
            <a:r>
              <a:rPr lang="pt-BR" dirty="0" err="1" smtClean="0"/>
              <a:t>et</a:t>
            </a:r>
            <a:r>
              <a:rPr lang="pt-BR" dirty="0" smtClean="0"/>
              <a:t> al. (2005, p. 15) “as organizações precisam mobilizar esforços para atender às pressões de uma concorrência global intensa. Implica desempenhos capazes de atender às necessidades do cliente, assegurando simultaneamente o aumento da qualidade e da inovação”.</a:t>
            </a:r>
            <a:endParaRPr lang="pt-BR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4" y="3717032"/>
            <a:ext cx="88569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496" y="1268760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Observa-se então uma mudança de foco, esse passando a atender as necessidades dos clientes. Portanto, a organização passa a ter uma maior preocupação com o ambiente em que atua, buscando entender melhor a relação entre o ambiente interno e externo. No ambiente externo gerenciando pressões em um mercado globalizado para se manter competitiva, inovadora e sustentável e, no ambiente interno gerenciando o potencial e desempenho de seus funcionários (SOUZA,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2005).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obstante, é primordial que as organizações garantam a excelência no desempenho ao gerenciarem seus negócios. Souza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(2005) apontam algumas melhorias para que as organizações possam alcançar a performance esperada: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2048" y="375047"/>
            <a:ext cx="69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em constante transformação.</a:t>
            </a: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149080"/>
            <a:ext cx="7308304" cy="24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32048" y="375047"/>
            <a:ext cx="69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Ambiente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constante transformação.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18066"/>
            <a:ext cx="8928992" cy="49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517232"/>
            <a:ext cx="2088233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32048" y="375047"/>
            <a:ext cx="6948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A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seus relacionamentos.</a:t>
            </a:r>
          </a:p>
        </p:txBody>
      </p:sp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21997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Conforme destacado, para a organização garantir a sua sobrevivência ela precisa interagir, de forma a tender as necessidades, com o ambiente interno e o ambiente externo. De acordo com Souza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(2005, p. 30) “a gestão do desempenho é um processo construído para integrar o universo corporativo, interligando as unidades de negócio, as equipes, os indivíduos e a liderança, por meio de planos elaborados sob um enfoque sistêmico”.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ficar mais clara essa necessidade de um enfoque sistêmico, quando falamos da gestão de desempenho, vamos utilizar o processo de transformação da administração da produção em que a organização recebe inputs (entradas), que sofre o processo de transformação e apresenta como resultado o output (saídas) (PRAHALAD, 2009).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Todavia, o modelo sistêmico vai sinalizar as relações de dependência entre o sistema e o meio ambiente, identificando os mecanismos de transformação dos recursos em produto final.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entradas são os recursos oferecidos para o funcionamento do sistema, podem ser consideradas, por exemplo, as matérias primas necessárias para a fabricação de um produto. Conforme </a:t>
            </a:r>
            <a:r>
              <a:rPr lang="pt-BR" dirty="0" err="1" smtClean="0"/>
              <a:t>Chiavenato</a:t>
            </a:r>
            <a:r>
              <a:rPr lang="pt-BR" dirty="0" smtClean="0"/>
              <a:t> (2004, p. 418) “A entrada de um sistema é tudo o que o sistema importa ou recebe de seu mundo exterior”.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32048" y="375047"/>
            <a:ext cx="6948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A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seus relacionamentos.</a:t>
            </a:r>
          </a:p>
        </p:txBody>
      </p:sp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96752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processo de transformação é o mecanismo de transformação dos recursos em produtos, irá alterar os inputs, através de alguma forma de tecnologia, agregando valor às entradas na geração de um novo produto ou serviço.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As saídas são os resultados atingidos, correspondem ao produto final que é ofertado aos consumidores com um diferencial agregado.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A figura a seguir representa o processo de transformação para a gestão de desempenho.</a:t>
            </a:r>
            <a:endParaRPr lang="pt-B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3212976"/>
            <a:ext cx="713152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32048" y="375047"/>
            <a:ext cx="6948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A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seus relacionamentos.</a:t>
            </a:r>
          </a:p>
        </p:txBody>
      </p:sp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967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Desta forma, as organizações precisam receber os insumos para que eles sejam transformados em produtos finais (serviços ou bens) e, assim, oferecidos ao ambiente externo (para o mercado e acionistas).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25073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É imprescindível que a organização perceba se está acertando ou errando no contexto em que está inserida. Se forem acertos, procurar melhorar.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 forem erros, identificar o que causou esse erro, corrigir, documentar e disseminar para que todos tenham ciência do que está ocorrendo.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que se possa fazer uma análise da organização é preciso que saibamos como ela se posiciona, como se relaciona com os atores do ambiente interno e externo.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obstante “um processo de gestão de desempenho efetivo, sob um enfoque sistêmico, depende não só de instrumentos e estratégias, mas sobretudo, de uma liderança eficaz e eficiente, que constitui o elo deste alinhamento” </a:t>
            </a:r>
            <a:r>
              <a:rPr lang="fr-FR" dirty="0" smtClean="0"/>
              <a:t>(SOUZA et al, 2005, p. 31).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" y="-27384"/>
            <a:ext cx="914344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23" y="2708920"/>
            <a:ext cx="2457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3203848" y="26982"/>
            <a:ext cx="3312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luizlobato0101@gmail.com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9592" y="4004249"/>
            <a:ext cx="8208912" cy="122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 do Conselho Regional de administração – CRA-RJ – Delegacia da Baixada Fluminense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– Consultoria.</a:t>
            </a:r>
            <a:endParaRPr lang="pt-BR" sz="1600" dirty="0">
              <a:solidFill>
                <a:srgbClr val="716D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t="10740" r="38208" b="18191"/>
          <a:stretch/>
        </p:blipFill>
        <p:spPr bwMode="auto">
          <a:xfrm>
            <a:off x="3816060" y="1556792"/>
            <a:ext cx="648072" cy="2160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449" y="98414"/>
            <a:ext cx="2424557" cy="1818418"/>
          </a:xfrm>
          <a:prstGeom prst="rect">
            <a:avLst/>
          </a:prstGeom>
          <a:noFill/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3707904" y="1773977"/>
            <a:ext cx="26276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Endereço para acessar este CV: </a:t>
            </a:r>
          </a:p>
          <a:p>
            <a:pPr eaLnBrk="1" hangingPunct="1"/>
            <a:r>
              <a:rPr lang="pt-B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http://lattes.cnpq.br/3427030031014619</a:t>
            </a:r>
            <a:endParaRPr lang="pt-BR" sz="11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067944" y="2343071"/>
            <a:ext cx="50405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>
              <a:buFontTx/>
              <a:buChar char="•"/>
            </a:pPr>
            <a:r>
              <a:rPr lang="pt-B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>
              <a:buFontTx/>
              <a:buChar char="•"/>
            </a:pPr>
            <a:r>
              <a:rPr lang="pt-B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>
              <a:buFontTx/>
              <a:buChar char="•"/>
            </a:pPr>
            <a:r>
              <a:rPr lang="pt-B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>
              <a:buFontTx/>
              <a:buChar char="•"/>
            </a:pPr>
            <a:r>
              <a:rPr lang="pt-B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>
              <a:buFont typeface="Courier New" pitchFamily="49" charset="0"/>
              <a:buChar char="o"/>
            </a:pPr>
            <a:r>
              <a:rPr lang="pt-B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619672" y="5375538"/>
            <a:ext cx="60659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5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5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496" y="6505599"/>
            <a:ext cx="903763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Gerenciamento de Projetos  –  Prof</a:t>
            </a:r>
            <a:r>
              <a:rPr lang="pt-BR" sz="1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Adm. </a:t>
            </a:r>
            <a:r>
              <a:rPr lang="pt-BR" sz="1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</a:t>
            </a:r>
            <a:r>
              <a:rPr lang="pt-BR" sz="1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Lobato                                                    Semestre: 2015.02</a:t>
            </a:r>
            <a:endParaRPr lang="pt-BR" sz="1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55576" y="37504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O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em que as organizações convivem.</a:t>
            </a:r>
          </a:p>
        </p:txBody>
      </p:sp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96752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modelo sistêmico permite a solução de problemas relacionados ao desempenho, uma vez que possibilita a identificação de soluções parciais e a integração dessas para a solução geral de problemas. Dessa forma, otimiza a relação entre as interfaces e a performance dos profissionais e, consequentemente, da organização.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Assim, o modelo sistêmico não permite a hierarquia tradicional, segundo Souza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(2008, p. 37) “que desconhece as interfaces funcionais como aqueles pontos em que o bastão é passado de um departamento para outro”, esse modelo demanda da organização um sistema adaptável conforme as necessidades do contexto que está inserida.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Na figura a seguir verificaremos as entradas, os mecanismos de transformação, (a própria organização) e as saídas de produtos ou serviços, que serão aceitos ou não pelo mercado(sistema receptor).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Essa aceitação pelo mercado receptor só irá ocorrer se o produto/serviço ofertado for desenvolvido de forma a atender plenamente as necessidades do mercado. Ou seja, se o consumidor final adquirir o produto/serviço.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59"/>
            <a:ext cx="8784976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55576" y="37504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O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em que as organizações convivem.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Oportunidades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novos negócios (ONN).</a:t>
            </a:r>
          </a:p>
        </p:txBody>
      </p:sp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135" y="5949280"/>
            <a:ext cx="1630369" cy="86409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33709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Como mencionamos anteriormente as organizações para se manterem competitivas no mercado, precisam atender as necessidades e expectativas dos clientes finais. Dessa forma, as organizações estão em busca constante de estratégias que venham garantir sua posição no mercado e garantir oportunidades de novos negócios.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 smtClean="0"/>
              <a:t>a organização buscar por novas oportunidades de negócio a alta administração deve identificar no ambiente externo essas oportunidades e analisar internamente se possui capacidade de atender essas oportunidades. Para isso toda a organização deve estar envolvida no processo.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Não obstante, a oportunidade é algo que todas as organizações estão em busca e que deve ser percebida, absorvida, fazendo com que a Oportunidade de Novos Negócios (ONN) se transforme em Novos Negócios (NN</a:t>
            </a:r>
            <a:r>
              <a:rPr lang="pt-BR" dirty="0" smtClean="0"/>
              <a:t>).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A</a:t>
            </a:r>
            <a:r>
              <a:rPr lang="pt-BR" dirty="0" smtClean="0"/>
              <a:t> </a:t>
            </a:r>
            <a:r>
              <a:rPr lang="pt-BR" dirty="0" smtClean="0"/>
              <a:t>figura a seguir representa como a organização deve agir na busca de oportunidades de novos negócios.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A estrutura organizacional é representada pela figura de uma pirâmide, em que no topo se encontra a alta administração (AA), o nível intermediário que é tido como gerencial ou tático (G/T) e a base que é representada pelo nível operacional (OP) (CHIAVENATO, 2004).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Oportunidades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novos negócios (ONN).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61660"/>
            <a:ext cx="4940969" cy="516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292080" y="1812880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estrutura organizacional </a:t>
            </a:r>
            <a:r>
              <a:rPr lang="pt-BR" dirty="0" smtClean="0"/>
              <a:t>em forma de </a:t>
            </a:r>
            <a:r>
              <a:rPr lang="pt-BR" dirty="0" smtClean="0"/>
              <a:t>uma </a:t>
            </a:r>
            <a:r>
              <a:rPr lang="pt-BR" dirty="0" smtClean="0"/>
              <a:t>pirâmide mostra: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No </a:t>
            </a:r>
            <a:r>
              <a:rPr lang="pt-BR" dirty="0" smtClean="0"/>
              <a:t>topo se encontra a alta administração (AA</a:t>
            </a:r>
            <a:r>
              <a:rPr lang="pt-BR" dirty="0" smtClean="0"/>
              <a:t>),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No meio o </a:t>
            </a:r>
            <a:r>
              <a:rPr lang="pt-BR" dirty="0" smtClean="0"/>
              <a:t>nível intermediário que é tido como gerencial ou tático (G/T) </a:t>
            </a:r>
            <a:r>
              <a:rPr lang="pt-BR" dirty="0" smtClean="0"/>
              <a:t>e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Na </a:t>
            </a:r>
            <a:r>
              <a:rPr lang="pt-BR" dirty="0" smtClean="0"/>
              <a:t>base </a:t>
            </a:r>
            <a:r>
              <a:rPr lang="pt-BR" dirty="0" smtClean="0"/>
              <a:t>esta o </a:t>
            </a:r>
            <a:r>
              <a:rPr lang="pt-BR" dirty="0" smtClean="0"/>
              <a:t>nível operacional (OP)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Conceitos e objetivos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68760"/>
            <a:ext cx="8856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A avaliação de desempenho ganha força no contexto organizacional no final </a:t>
            </a:r>
            <a:r>
              <a:rPr lang="pt-BR" sz="2000" dirty="0" smtClean="0"/>
              <a:t>da década </a:t>
            </a:r>
            <a:r>
              <a:rPr lang="pt-BR" sz="2000" dirty="0" smtClean="0"/>
              <a:t>de 60 e início da década de 70, no movimento das relações humanas </a:t>
            </a:r>
            <a:r>
              <a:rPr lang="pt-BR" sz="2000" dirty="0" smtClean="0"/>
              <a:t>em que </a:t>
            </a:r>
            <a:r>
              <a:rPr lang="pt-BR" sz="2000" dirty="0" smtClean="0"/>
              <a:t>as pessoas passam a reconhecidas e valorizadas como parceiras das </a:t>
            </a:r>
            <a:r>
              <a:rPr lang="pt-BR" sz="2000" dirty="0" smtClean="0"/>
              <a:t>organizações (HIPÓLITO</a:t>
            </a:r>
            <a:r>
              <a:rPr lang="pt-BR" sz="2000" dirty="0" smtClean="0"/>
              <a:t>, REIS, 2002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Para </a:t>
            </a:r>
            <a:r>
              <a:rPr lang="pt-BR" sz="2000" dirty="0" err="1" smtClean="0"/>
              <a:t>Limongi-França</a:t>
            </a:r>
            <a:r>
              <a:rPr lang="pt-BR" sz="2000" dirty="0" smtClean="0"/>
              <a:t> (2009, p. 116) “a avaliação de desempenho, dentro </a:t>
            </a:r>
            <a:r>
              <a:rPr lang="pt-BR" sz="2000" dirty="0" smtClean="0"/>
              <a:t>das empresas</a:t>
            </a:r>
            <a:r>
              <a:rPr lang="pt-BR" sz="2000" dirty="0" smtClean="0"/>
              <a:t>, tem como meta diagnosticar e analisar o desempenho </a:t>
            </a:r>
            <a:r>
              <a:rPr lang="pt-BR" sz="2000" dirty="0" smtClean="0"/>
              <a:t>individual e </a:t>
            </a:r>
            <a:r>
              <a:rPr lang="pt-BR" sz="2000" dirty="0" smtClean="0"/>
              <a:t>grupal dos funcionários, promovendo o crescimento pessoal e </a:t>
            </a:r>
            <a:r>
              <a:rPr lang="pt-BR" sz="2000" dirty="0" smtClean="0"/>
              <a:t>profissional, bem </a:t>
            </a:r>
            <a:r>
              <a:rPr lang="pt-BR" sz="2000" dirty="0" smtClean="0"/>
              <a:t>como melhor desempenho”.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Segundo </a:t>
            </a:r>
            <a:r>
              <a:rPr lang="pt-BR" sz="2000" dirty="0" err="1" smtClean="0"/>
              <a:t>Bohlander</a:t>
            </a:r>
            <a:r>
              <a:rPr lang="pt-BR" sz="2000" dirty="0" smtClean="0"/>
              <a:t> e Snell (2014) a </a:t>
            </a:r>
            <a:r>
              <a:rPr lang="pt-BR" sz="2000" dirty="0" smtClean="0"/>
              <a:t>avaliação de </a:t>
            </a:r>
            <a:r>
              <a:rPr lang="pt-BR" sz="2000" dirty="0" smtClean="0"/>
              <a:t>desempenho tem como finalidade propiciar aos funcionários uma </a:t>
            </a:r>
            <a:r>
              <a:rPr lang="pt-BR" sz="2000" dirty="0" smtClean="0"/>
              <a:t>maior compreensão </a:t>
            </a:r>
            <a:r>
              <a:rPr lang="pt-BR" sz="2000" dirty="0" smtClean="0"/>
              <a:t>de seus objetivos, atividades a serem realizadas e o sucesso </a:t>
            </a:r>
            <a:r>
              <a:rPr lang="pt-BR" sz="2000" dirty="0" smtClean="0"/>
              <a:t>em seu </a:t>
            </a:r>
            <a:r>
              <a:rPr lang="pt-BR" sz="2000" dirty="0" smtClean="0"/>
              <a:t>desempenho e a gestão de desempenho “é o processo de criar um </a:t>
            </a:r>
            <a:r>
              <a:rPr lang="pt-BR" sz="2000" dirty="0" smtClean="0"/>
              <a:t>ambiente de </a:t>
            </a:r>
            <a:r>
              <a:rPr lang="pt-BR" sz="2000" dirty="0" smtClean="0"/>
              <a:t>trabalho no qual as pessoas podem realizar o melhor de suas </a:t>
            </a:r>
            <a:r>
              <a:rPr lang="pt-BR" sz="2000" dirty="0" smtClean="0"/>
              <a:t>habilidades (BOHLANDER</a:t>
            </a:r>
            <a:r>
              <a:rPr lang="pt-BR" sz="2000" dirty="0" smtClean="0"/>
              <a:t>, SNELL, 2014, p. 298).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Conceitos e objetivos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008" y="126876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Portanto, é imprescindível que </a:t>
            </a:r>
            <a:r>
              <a:rPr lang="pt-BR" dirty="0" smtClean="0"/>
              <a:t>desempenho seja </a:t>
            </a:r>
            <a:r>
              <a:rPr lang="pt-BR" dirty="0" smtClean="0"/>
              <a:t>promovido através de </a:t>
            </a:r>
            <a:r>
              <a:rPr lang="pt-BR" dirty="0" smtClean="0"/>
              <a:t>incentivos e </a:t>
            </a:r>
            <a:r>
              <a:rPr lang="pt-BR" dirty="0" smtClean="0"/>
              <a:t>não através de medidas de punições, </a:t>
            </a:r>
            <a:r>
              <a:rPr lang="pt-BR" dirty="0" smtClean="0"/>
              <a:t>conforme demonstra figura abaixo.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208912" cy="483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Modelo da pesquisa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19675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garantir um bom desempenho tanto profissional quanto organizacional </a:t>
            </a:r>
            <a:r>
              <a:rPr lang="pt-BR" dirty="0" smtClean="0"/>
              <a:t>é importante </a:t>
            </a:r>
            <a:r>
              <a:rPr lang="pt-BR" dirty="0" smtClean="0"/>
              <a:t>definir alguns resultados esperados tendo como referência as </a:t>
            </a:r>
            <a:r>
              <a:rPr lang="pt-BR" dirty="0" smtClean="0"/>
              <a:t>estratégias da </a:t>
            </a:r>
            <a:r>
              <a:rPr lang="pt-BR" dirty="0" smtClean="0"/>
              <a:t>organização. Todavia é importante que esses resultados esperados </a:t>
            </a:r>
            <a:r>
              <a:rPr lang="pt-BR" dirty="0" smtClean="0"/>
              <a:t>sejam explicações </a:t>
            </a:r>
            <a:r>
              <a:rPr lang="pt-BR" dirty="0" smtClean="0"/>
              <a:t>necessárias por meio de metas, adequados a normas e </a:t>
            </a:r>
            <a:r>
              <a:rPr lang="pt-BR" dirty="0" smtClean="0"/>
              <a:t>padrões culturais </a:t>
            </a:r>
            <a:r>
              <a:rPr lang="pt-BR" dirty="0" smtClean="0"/>
              <a:t>e passíveis de julgamentos, em termos de adequação e eficiência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a definição da estratégia a organização precisa levar em </a:t>
            </a:r>
            <a:r>
              <a:rPr lang="pt-BR" dirty="0" smtClean="0"/>
              <a:t>consideração alguns </a:t>
            </a:r>
            <a:r>
              <a:rPr lang="pt-BR" dirty="0" smtClean="0"/>
              <a:t>elementos: ambiente organizacional, utilidade percebida, </a:t>
            </a:r>
            <a:r>
              <a:rPr lang="pt-BR" dirty="0" smtClean="0"/>
              <a:t>necessidade interna </a:t>
            </a:r>
            <a:r>
              <a:rPr lang="pt-BR" dirty="0" smtClean="0"/>
              <a:t>e pressões externas.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37890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pesquisa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avaliação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desempenho através do objetivo traçado pela organização.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17" y="4293096"/>
            <a:ext cx="8292455" cy="24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3" y="5877272"/>
            <a:ext cx="176623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Modelo da pesquisa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247849"/>
            <a:ext cx="9144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Segundo </a:t>
            </a:r>
            <a:r>
              <a:rPr lang="pt-BR" dirty="0" err="1" smtClean="0"/>
              <a:t>Limongi-França</a:t>
            </a:r>
            <a:r>
              <a:rPr lang="pt-BR" dirty="0" smtClean="0"/>
              <a:t> (2009), uma boa avaliação de </a:t>
            </a:r>
            <a:r>
              <a:rPr lang="pt-BR" dirty="0" smtClean="0"/>
              <a:t>desempenho pode </a:t>
            </a:r>
            <a:r>
              <a:rPr lang="pt-BR" dirty="0" smtClean="0"/>
              <a:t>facilitar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	• </a:t>
            </a:r>
            <a:r>
              <a:rPr lang="pt-BR" dirty="0" smtClean="0"/>
              <a:t>Alinhamento entre objetivos individuais e estratégicos;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• </a:t>
            </a:r>
            <a:r>
              <a:rPr lang="pt-BR" dirty="0" smtClean="0"/>
              <a:t>Melhoria da comunicação entre chefe e subordinado;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• </a:t>
            </a:r>
            <a:r>
              <a:rPr lang="pt-BR" dirty="0" smtClean="0"/>
              <a:t>Clareza de expectativas e critérios de avaliação;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• </a:t>
            </a:r>
            <a:r>
              <a:rPr lang="pt-BR" dirty="0" smtClean="0"/>
              <a:t>Subsídios para salários, movimentações de carreira e seleção;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• </a:t>
            </a:r>
            <a:r>
              <a:rPr lang="pt-BR" dirty="0" smtClean="0"/>
              <a:t>Reforço de competências estratégicas para a empresa;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• </a:t>
            </a:r>
            <a:r>
              <a:rPr lang="pt-BR" dirty="0" smtClean="0"/>
              <a:t>Identificação das necessidades de treinamento e desenvolvimento;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• </a:t>
            </a:r>
            <a:r>
              <a:rPr lang="pt-BR" dirty="0" smtClean="0"/>
              <a:t>Melhoria de processos de trabalho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desempenho do profissional é observado pela análise do cargo, ou </a:t>
            </a:r>
            <a:r>
              <a:rPr lang="pt-BR" dirty="0" smtClean="0"/>
              <a:t>seja, a </a:t>
            </a:r>
            <a:r>
              <a:rPr lang="pt-BR" dirty="0" smtClean="0"/>
              <a:t>partir das atividades listadas que este deverá realizar. Portanto, podemos </a:t>
            </a:r>
            <a:r>
              <a:rPr lang="pt-BR" dirty="0" smtClean="0"/>
              <a:t>assumir que </a:t>
            </a:r>
            <a:r>
              <a:rPr lang="pt-BR" dirty="0" smtClean="0"/>
              <a:t>desempenho normalmente é aprimorado quando o profissional </a:t>
            </a:r>
            <a:r>
              <a:rPr lang="pt-BR" dirty="0" smtClean="0"/>
              <a:t>vai adquirindo </a:t>
            </a:r>
            <a:r>
              <a:rPr lang="pt-BR" dirty="0" smtClean="0"/>
              <a:t>experiência no cargo.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Modelo da pesquisa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26876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contribuição do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 pode ser monitorada, segundo Hipólito e Reis (2002).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844824"/>
            <a:ext cx="8568952" cy="44325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Modelo da pesquisa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1967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Limongi-França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(2009, p. 117)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desempenho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 ser medido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de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quatro dados: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2008" y="1906141"/>
            <a:ext cx="8892480" cy="38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07504" y="1340768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CONTEXTUALIZAÇÃO: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O ambiente empresarial apresenta uma dinâmica muito complexa e competitiva.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a globalização e com os avanços tecnológicos, a competitividade ficou mais acirrada e as mudanças mais rápidas.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empresas precisam apresentar bons resultados para sobreviver nesse ambiente.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resultados das empresas são decorrentes dos resultados das pessoas que nelas trabalham.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Saber explicitar o que se espera de cada profissional, desenvolver mecanismos de medição, fidedignos, do grau de contribuição de cada indivíduo para o sucesso empresarial e basear a gestão das pessoas nesses indicadores, torna-se imprescindível para a competitividade e sobrevivência das organizações. Nossa disciplina procura desenvolver as competências necessárias para que nossos alunos possam contribuir/participar nesse processo.</a:t>
            </a:r>
            <a:endParaRPr lang="pt-BR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99592" y="116632"/>
            <a:ext cx="6065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</a:p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DA DISCIPLINA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0897" y="1268760"/>
            <a:ext cx="17735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1903" y="5013176"/>
            <a:ext cx="3396602" cy="18002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08112" y="375047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Modelo da pesquisa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419741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 entanto, o processo de avaliação se não for bem conduzido e se o </a:t>
            </a:r>
            <a:r>
              <a:rPr lang="pt-BR" dirty="0" smtClean="0"/>
              <a:t>avaliador não </a:t>
            </a:r>
            <a:r>
              <a:rPr lang="pt-BR" dirty="0" smtClean="0"/>
              <a:t>estiver preparado esse processo pode não ser efetivo. Alguns </a:t>
            </a:r>
            <a:r>
              <a:rPr lang="pt-BR" dirty="0" smtClean="0"/>
              <a:t>erros mais </a:t>
            </a:r>
            <a:r>
              <a:rPr lang="pt-BR" dirty="0" smtClean="0"/>
              <a:t>comuns em processos de avaliação que ser tornam um fracasso </a:t>
            </a:r>
            <a:r>
              <a:rPr lang="pt-BR" dirty="0" smtClean="0"/>
              <a:t>são (BOHLANDER</a:t>
            </a:r>
            <a:r>
              <a:rPr lang="pt-BR" dirty="0" smtClean="0"/>
              <a:t>, SNELL, 2014, p. 301</a:t>
            </a:r>
            <a:r>
              <a:rPr lang="pt-BR" dirty="0" smtClean="0"/>
              <a:t>):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• </a:t>
            </a:r>
            <a:r>
              <a:rPr lang="pt-BR" dirty="0" smtClean="0"/>
              <a:t>Preparação inadequada do gerente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• </a:t>
            </a:r>
            <a:r>
              <a:rPr lang="pt-BR" dirty="0" smtClean="0"/>
              <a:t>Os padrões de desempenho podem não estar definidos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• </a:t>
            </a:r>
            <a:r>
              <a:rPr lang="pt-BR" dirty="0" smtClean="0"/>
              <a:t>Avaliação da personalidade, em vez do desempenho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• </a:t>
            </a:r>
            <a:r>
              <a:rPr lang="pt-BR" dirty="0" smtClean="0"/>
              <a:t>Relações pessoais que deturpam o julgamento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• </a:t>
            </a:r>
            <a:r>
              <a:rPr lang="pt-BR" dirty="0" smtClean="0"/>
              <a:t>Falta de acompanhamento e orientação após a avaliação.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827584" y="375047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Objetivos principais da avaliação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desempenho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2687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objetivo da avaliação de desempenho vai além da questão de avaliar a </a:t>
            </a:r>
            <a:r>
              <a:rPr lang="pt-BR" dirty="0" smtClean="0"/>
              <a:t>performance do </a:t>
            </a:r>
            <a:r>
              <a:rPr lang="pt-BR" dirty="0" smtClean="0"/>
              <a:t>profissional na realização de suas atividades. São </a:t>
            </a:r>
            <a:r>
              <a:rPr lang="pt-BR" dirty="0" smtClean="0"/>
              <a:t>considerados objetivos </a:t>
            </a:r>
            <a:r>
              <a:rPr lang="pt-BR" dirty="0" smtClean="0"/>
              <a:t>principais da avaliação de desempenho: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4016" y="2204864"/>
            <a:ext cx="8892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827584" y="375047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Objetivos principais da avaliação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desempenho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1520" y="1412776"/>
            <a:ext cx="8712968" cy="4461186"/>
            <a:chOff x="0" y="1404367"/>
            <a:chExt cx="9891627" cy="547770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1404367"/>
              <a:ext cx="988695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4201" y="3338774"/>
              <a:ext cx="9877426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827584" y="375047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A importância da avaliação para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gestores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258882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 organizações se tornam cada vez mais preocupadas com o </a:t>
            </a:r>
            <a:r>
              <a:rPr lang="pt-BR" dirty="0" smtClean="0"/>
              <a:t>monitoramento do </a:t>
            </a:r>
            <a:r>
              <a:rPr lang="pt-BR" dirty="0" smtClean="0"/>
              <a:t>desempenho dos profissionais, uma vez que quanto mais favorável for o </a:t>
            </a:r>
            <a:r>
              <a:rPr lang="pt-BR" dirty="0" smtClean="0"/>
              <a:t>desempenho maior </a:t>
            </a:r>
            <a:r>
              <a:rPr lang="pt-BR" dirty="0" smtClean="0"/>
              <a:t>será o retorno para a organização. Segundo </a:t>
            </a:r>
            <a:r>
              <a:rPr lang="pt-BR" dirty="0" err="1" smtClean="0"/>
              <a:t>Chiavenato</a:t>
            </a:r>
            <a:r>
              <a:rPr lang="pt-BR" dirty="0" smtClean="0"/>
              <a:t> (</a:t>
            </a:r>
            <a:r>
              <a:rPr lang="pt-BR" dirty="0" smtClean="0"/>
              <a:t>2004, p</a:t>
            </a:r>
            <a:r>
              <a:rPr lang="pt-BR" dirty="0" smtClean="0"/>
              <a:t>. 224) “a organização precisa saber como as pessoas desempenham as </a:t>
            </a:r>
            <a:r>
              <a:rPr lang="pt-BR" dirty="0" smtClean="0"/>
              <a:t>suas atividades </a:t>
            </a:r>
            <a:r>
              <a:rPr lang="pt-BR" dirty="0" smtClean="0"/>
              <a:t>para ter uma ideia de suas potencialidades”.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Conforme </a:t>
            </a:r>
            <a:r>
              <a:rPr lang="pt-BR" dirty="0" smtClean="0"/>
              <a:t>assume </a:t>
            </a:r>
            <a:r>
              <a:rPr lang="pt-BR" dirty="0" err="1" smtClean="0"/>
              <a:t>Limongi-França</a:t>
            </a:r>
            <a:r>
              <a:rPr lang="pt-BR" dirty="0" smtClean="0"/>
              <a:t> </a:t>
            </a:r>
            <a:r>
              <a:rPr lang="pt-BR" dirty="0" smtClean="0"/>
              <a:t>(2009, p. 116) “a avaliação, quando feita positivamente, tem </a:t>
            </a:r>
            <a:r>
              <a:rPr lang="pt-BR" dirty="0" smtClean="0"/>
              <a:t>muitos benefícios </a:t>
            </a:r>
            <a:r>
              <a:rPr lang="pt-BR" dirty="0" smtClean="0"/>
              <a:t>e muitos beneficiários</a:t>
            </a:r>
            <a:r>
              <a:rPr lang="pt-BR" dirty="0" smtClean="0"/>
              <a:t>”.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Sendo assim, a avaliação de desempenho se torna um instrumento capaz de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 Desenvolver habilidades de comunicação e discussão de objetivos </a:t>
            </a:r>
            <a:r>
              <a:rPr lang="pt-BR" dirty="0" smtClean="0"/>
              <a:t>com os </a:t>
            </a:r>
            <a:r>
              <a:rPr lang="pt-BR" dirty="0" smtClean="0"/>
              <a:t>gestores</a:t>
            </a:r>
            <a:r>
              <a:rPr lang="pt-BR" dirty="0" smtClean="0"/>
              <a:t>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• Negociar padrões de desempenho: Estabelecer padrões compatíveis </a:t>
            </a:r>
            <a:r>
              <a:rPr lang="pt-BR" dirty="0" smtClean="0"/>
              <a:t>com as </a:t>
            </a:r>
            <a:r>
              <a:rPr lang="pt-BR" dirty="0" smtClean="0"/>
              <a:t>competências dos colaboradores</a:t>
            </a:r>
            <a:r>
              <a:rPr lang="pt-BR" dirty="0" smtClean="0"/>
              <a:t>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• Identificar e diagnosticar problemas de desempenho</a:t>
            </a:r>
            <a:r>
              <a:rPr lang="pt-BR" dirty="0" smtClean="0"/>
              <a:t>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dirty="0" smtClean="0"/>
              <a:t>• Elaborar planos de ação e planos de acompanhamento de carreiras.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27584" y="375047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A importância da avaliação para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gestores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2687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 A </a:t>
            </a:r>
            <a:r>
              <a:rPr lang="pt-BR" dirty="0" smtClean="0"/>
              <a:t>tabela </a:t>
            </a:r>
            <a:r>
              <a:rPr lang="pt-BR" dirty="0" smtClean="0"/>
              <a:t>a seguir </a:t>
            </a:r>
            <a:r>
              <a:rPr lang="pt-BR" dirty="0" smtClean="0"/>
              <a:t>traz uma representação dos objetivos da avaliação de </a:t>
            </a:r>
            <a:r>
              <a:rPr lang="pt-BR" dirty="0" smtClean="0"/>
              <a:t>desempenho para </a:t>
            </a:r>
            <a:r>
              <a:rPr lang="pt-BR" dirty="0" smtClean="0"/>
              <a:t>a organização, para o avaliador e para o avaliado.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988840"/>
            <a:ext cx="871296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0543" y="5661248"/>
            <a:ext cx="203796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55576" y="375047"/>
            <a:ext cx="66967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 DA AULA E ATIVIDADES PROPOSTAS.</a:t>
            </a:r>
            <a:endParaRPr lang="pt-BR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008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01. Cite </a:t>
            </a:r>
            <a:r>
              <a:rPr lang="pt-BR" dirty="0" smtClean="0"/>
              <a:t>três as razões pelas quais as organizações devem realizar a avaliação de desempenho</a:t>
            </a:r>
            <a:r>
              <a:rPr lang="pt-BR" dirty="0" smtClean="0"/>
              <a:t>:</a:t>
            </a:r>
          </a:p>
          <a:p>
            <a:r>
              <a:rPr lang="pt-BR" dirty="0" smtClean="0"/>
              <a:t>02</a:t>
            </a:r>
            <a:r>
              <a:rPr lang="pt-BR" dirty="0" smtClean="0"/>
              <a:t>. Qual a importância do modelo sistêmico para a gestão de desempenho</a:t>
            </a:r>
            <a:r>
              <a:rPr lang="pt-BR" dirty="0" smtClean="0"/>
              <a:t>?</a:t>
            </a:r>
          </a:p>
          <a:p>
            <a:r>
              <a:rPr lang="pt-BR" dirty="0" smtClean="0"/>
              <a:t>03</a:t>
            </a:r>
            <a:r>
              <a:rPr lang="pt-BR" dirty="0" smtClean="0"/>
              <a:t>. Cite quatro elementos de incentivo na gestão de desempenho</a:t>
            </a:r>
            <a:r>
              <a:rPr lang="pt-BR" dirty="0" smtClean="0"/>
              <a:t>.</a:t>
            </a:r>
          </a:p>
          <a:p>
            <a:r>
              <a:rPr lang="pt-BR" dirty="0" smtClean="0"/>
              <a:t>04</a:t>
            </a:r>
            <a:r>
              <a:rPr lang="pt-BR" dirty="0" smtClean="0"/>
              <a:t>. Cite quatro benefícios da avaliação de desempenho</a:t>
            </a:r>
            <a:r>
              <a:rPr lang="pt-BR" dirty="0" smtClean="0"/>
              <a:t>.</a:t>
            </a:r>
          </a:p>
          <a:p>
            <a:r>
              <a:rPr lang="pt-BR" dirty="0" smtClean="0"/>
              <a:t>05</a:t>
            </a:r>
            <a:r>
              <a:rPr lang="pt-BR" dirty="0" smtClean="0"/>
              <a:t>. De que maneiras pode-se medir o desempenho?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268760"/>
            <a:ext cx="8172400" cy="42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69776" y="6300028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  https</a:t>
            </a:r>
            <a:r>
              <a:rPr lang="pt-BR" dirty="0" smtClean="0"/>
              <a:t>://www.youtube.com/watch?v=hdxMjc1sXKg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01" y="5877273"/>
            <a:ext cx="8154833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2271" y="5877272"/>
            <a:ext cx="1766233" cy="93610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-652" y="3068960"/>
            <a:ext cx="90364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06. Dulce </a:t>
            </a:r>
            <a:r>
              <a:rPr lang="pt-BR" dirty="0" smtClean="0"/>
              <a:t>e Carlos são proprietários de uma indústria de parafusos, no interior de Minas </a:t>
            </a:r>
            <a:r>
              <a:rPr lang="pt-BR" dirty="0" smtClean="0"/>
              <a:t>Gerais, Montes </a:t>
            </a:r>
            <a:r>
              <a:rPr lang="pt-BR" dirty="0" smtClean="0"/>
              <a:t>Claros, a Ferro e Forte. A indústria está no mercado há 27 anos e sempre foi líder </a:t>
            </a:r>
            <a:r>
              <a:rPr lang="pt-BR" dirty="0" smtClean="0"/>
              <a:t>na região</a:t>
            </a:r>
            <a:r>
              <a:rPr lang="pt-BR" dirty="0" smtClean="0"/>
              <a:t>. Porém, vem perdendo espaço para as concorrentes e já não atinge mais os </a:t>
            </a:r>
            <a:r>
              <a:rPr lang="pt-BR" dirty="0" smtClean="0"/>
              <a:t>resultados esperados</a:t>
            </a:r>
            <a:r>
              <a:rPr lang="pt-BR" dirty="0" smtClean="0"/>
              <a:t>. Os proprietários não sabem o que fazer, pois sempre mantiveram a mesma </a:t>
            </a:r>
            <a:r>
              <a:rPr lang="pt-BR" dirty="0" smtClean="0"/>
              <a:t>qualidade, os </a:t>
            </a:r>
            <a:r>
              <a:rPr lang="pt-BR" dirty="0" smtClean="0"/>
              <a:t>mesmos produtos, os mesmos processos e a mesma gestão de quando a </a:t>
            </a:r>
            <a:r>
              <a:rPr lang="pt-BR" dirty="0" smtClean="0"/>
              <a:t>indústria liderava </a:t>
            </a:r>
            <a:r>
              <a:rPr lang="pt-BR" dirty="0" smtClean="0"/>
              <a:t>o mercado regional</a:t>
            </a:r>
            <a:r>
              <a:rPr lang="pt-BR" dirty="0" smtClean="0"/>
              <a:t>.</a:t>
            </a:r>
          </a:p>
          <a:p>
            <a:pPr algn="just"/>
            <a:endParaRPr lang="pt-BR" sz="800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A que fatores você associa a perda de competitividade da Ferro e Forte?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Seria a falta de adequação às necessidades dos clientes?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Quais conselhos você daria aos proprietários?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8"/>
            <a:ext cx="9144000" cy="68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667" y="2672772"/>
            <a:ext cx="2457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48755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357301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Estou construindo mais aulas , aguardem que assim que terminar mais aulas irei postar o material.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Em quanto isso podem ficar a vontade para ler o material didático, pois ele é a fonte das aulas desenvolvidas até o presente momento.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  <a:p>
            <a:pPr algn="r"/>
            <a:r>
              <a:rPr lang="pt-B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Mãos à obra! ! ! !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99592" y="116632"/>
            <a:ext cx="6065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</a:p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DA DISCIPLINA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2290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-1143000"/>
            <a:ext cx="57150" cy="2857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79512" y="1169447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OBJETIVOS GERAIS: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/>
              <a:t>Após cursar a disciplina o aluno será capaz de:</a:t>
            </a:r>
          </a:p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1. Demonstrar os conceitos e fundamentos de um sistema de gestão de desempenho;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2. Entender a influência da cultura organizacional e das características do negócio na definição do modelo de avaliação de desempenho;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3. Orientar a escolha dos fatores de avaliação que contribuirão para o desenvolvimento da organização e das pessoas que nela atuam;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4. Criar ou orientar a criação de ferramentas (formulários ou sistemas) do processo de avaliação de desempenho;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5. Criar medidas preventivas que evitem ou desvios e/ou falhas no processo de avaliação e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6. Alinhar os resultados da avaliação do desempenho com os demais subsistemas de gestão de pessoas.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0897" y="1268760"/>
            <a:ext cx="17735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99592" y="116632"/>
            <a:ext cx="6065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</a:p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DA DISCIPLINA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2290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-1143000"/>
            <a:ext cx="57150" cy="2857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79512" y="1169447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OBJETIVOS ESPECÍFICOS: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/>
              <a:t>1. Capacitar o aluno para demonstrar como um sistema de gestão do desempenho pode contribuir para aumentar a competitividade das organizações;</a:t>
            </a:r>
          </a:p>
          <a:p>
            <a:pPr algn="just"/>
            <a:r>
              <a:rPr lang="pt-BR" dirty="0" smtClean="0"/>
              <a:t>2. Capacitar o aluno para fazer a interligação do sistema de gestão do desempenho com o planejamento estratégico e com a estrutura organizacional;</a:t>
            </a:r>
          </a:p>
          <a:p>
            <a:pPr algn="just"/>
            <a:r>
              <a:rPr lang="pt-BR" dirty="0" smtClean="0"/>
              <a:t>3. Capacitar o aluno para perceber como a cultura organizacional e o segmento de negócio da empresa pode influenciar na escolha do modelo de avaliação do desempenho; </a:t>
            </a:r>
          </a:p>
          <a:p>
            <a:pPr algn="just"/>
            <a:r>
              <a:rPr lang="pt-BR" dirty="0" smtClean="0"/>
              <a:t>4. Capacitar o aluno para conhecer os instrumentos tradicionais e novas modalidades de avaliação do desempenho;</a:t>
            </a:r>
          </a:p>
          <a:p>
            <a:pPr algn="just"/>
            <a:r>
              <a:rPr lang="pt-BR" dirty="0" smtClean="0"/>
              <a:t>5. Capacitar o aluno para prevenir a ocorrência de falhas e desvios na gestão do sistema de avaliação do desempenho;</a:t>
            </a:r>
          </a:p>
          <a:p>
            <a:pPr algn="just"/>
            <a:r>
              <a:rPr lang="pt-BR" dirty="0" smtClean="0"/>
              <a:t>6. Capacitar o aluno para orientar as interfaces entre o sistema de avaliação do desempenho com os demais subsistemas de gestão de pessoas e</a:t>
            </a:r>
          </a:p>
          <a:p>
            <a:pPr algn="just"/>
            <a:r>
              <a:rPr lang="pt-BR" dirty="0" smtClean="0"/>
              <a:t>7. Capacitar o aluno para descrever e explicar o sistema de gestão de desempenho.</a:t>
            </a:r>
          </a:p>
          <a:p>
            <a:endParaRPr lang="pt-BR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17231"/>
            <a:ext cx="2088232" cy="12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99592" y="251937"/>
            <a:ext cx="6065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PLANO DE ENSINO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38675"/>
            <a:ext cx="457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1: O ambiente das organizações.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 A complexidade das organizações;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1.2 O aumento da competitividade num mundo globalizado;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1.3 Pessoas como o principal agente das mudanças; A importância de ferramentas que ajudem a medir o desempenho e o grau de contribuição dos indivíduos nesse processo;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2: Os conceitos de avaliação, gestão e gestão do desempenho.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2.1 Julgamento de valor e Avaliação;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2.2 Os principais objetivos do sistema de gestão do desempenho.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3: A gestão do desempenho vista como sistema.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3.1 Os conceitos;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3.2 Elementos e lógica sequencial de um sistema de gestão de desempenho.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4: Importância do Plano Estratégico para o sistema de avaliação.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5: Estratégia de gestão do desempenho.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5.1 Objetivos e metas estratégicas;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5.2 Objetivos e metas individuais;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5.3 Convergência de metas individuais e estratégicas e  resultado empresarial;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5.4 Correlação entre valores institucionais e comportamentos individuais e sua importância para a cultura e o clima organizacional.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6: Tarefas e responsabilidades.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6.1 Indicadores de desempenho para o processo de avaliação associados à Estrutura Organizacional (cargo/função/pessoa).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7: Unidade de revisão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Unidade 8: Eficácia e qualidade.</a:t>
            </a:r>
            <a:endParaRPr lang="pt-BR" sz="11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8.1 A relação entre eficácia e produto da atividade e o conceito de qualidade.</a:t>
            </a:r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8.2 Indicadores subjetivos e a mensuração através das especificações.</a:t>
            </a:r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8.3 Indicadores de eficácia associados ao Plano Estratégico e Estrutura Organizacional.           </a:t>
            </a:r>
            <a:endParaRPr lang="pt-BR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0" y="1196752"/>
            <a:ext cx="4572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9: Conceito de eficiência e produtividade.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9.1 A relação entre eficiência, o processo da atividade e o conceito de produtividade;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9.2 Indicadores de eficiência associados ao Plano Estratégico e Estrutura Organizacional.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10: A influência da cultura organizacional e modelo de avaliação.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10.1 Características das diversas culturas organizacionais;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10.2 A adequação da periodicidade do processo de avaliação às características dos diferentes tipos de negócios.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11: Os princípios filosóficos que orientam os processos de avaliação.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11.1 As principais falhas dos sistemas de avaliação e como evitá-las;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11.2 As diferentes escalas de avaliação.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12: Os instrumentos tradicionais de avaliação.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12.1 Seu Emprego nas organizações;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12.2 Características;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12.3 Vantagens;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12.4 Desvantagens.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13: Os modelos de avaliação de múltiplas fontes empregados em culturas democráticas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14: Feedback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14.1 A responsabilidade e a importância do feedback no processo de avaliação;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14.2 Os cuidados que devem ser tomados para um bom feedback.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15: A relação entre o sistema de gestão do desempenho com os demais sistemas de gestão de pessoas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16: Outros mecanismos de avaliação para excelência em gestão.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892463"/>
            <a:ext cx="1512168" cy="9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5496" y="1196752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Material do Livro proprietário:</a:t>
            </a:r>
            <a:r>
              <a:rPr lang="pt-BR" dirty="0" smtClean="0"/>
              <a:t> </a:t>
            </a:r>
          </a:p>
          <a:p>
            <a:endParaRPr lang="pt-BR" dirty="0" smtClean="0"/>
          </a:p>
          <a:p>
            <a:r>
              <a:rPr lang="pt-BR" dirty="0" err="1" smtClean="0"/>
              <a:t>Chiavenato</a:t>
            </a:r>
            <a:r>
              <a:rPr lang="pt-BR" dirty="0" smtClean="0"/>
              <a:t>, </a:t>
            </a:r>
            <a:r>
              <a:rPr lang="pt-BR" dirty="0" err="1" smtClean="0"/>
              <a:t>Idalberto</a:t>
            </a:r>
            <a:r>
              <a:rPr lang="pt-BR" dirty="0" smtClean="0"/>
              <a:t>, Desempenho Humano nas Empresas, editora: </a:t>
            </a:r>
            <a:r>
              <a:rPr lang="pt-BR" dirty="0" err="1" smtClean="0"/>
              <a:t>Manole</a:t>
            </a:r>
            <a:r>
              <a:rPr lang="pt-BR" dirty="0" smtClean="0"/>
              <a:t>, edição: 6, ano:2009</a:t>
            </a:r>
          </a:p>
          <a:p>
            <a:r>
              <a:rPr lang="pt-BR" dirty="0" smtClean="0"/>
              <a:t>  capítulo: Avaliação do desempenho humano.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Stephen P. Robbins, Timothy A. </a:t>
            </a:r>
            <a:r>
              <a:rPr lang="pt-BR" dirty="0" err="1" smtClean="0"/>
              <a:t>Judge</a:t>
            </a:r>
            <a:r>
              <a:rPr lang="pt-BR" dirty="0" smtClean="0"/>
              <a:t> e Filipe Sobral, Comportamento Organizacional, editora: Pearson </a:t>
            </a:r>
            <a:r>
              <a:rPr lang="pt-BR" dirty="0" err="1" smtClean="0"/>
              <a:t>Education</a:t>
            </a:r>
            <a:r>
              <a:rPr lang="pt-BR" dirty="0" smtClean="0"/>
              <a:t>, edição: 14, ano:2011</a:t>
            </a:r>
          </a:p>
          <a:p>
            <a:r>
              <a:rPr lang="pt-BR" dirty="0" smtClean="0"/>
              <a:t>  capítulo: O que é Comportamento Organizacional?, </a:t>
            </a:r>
          </a:p>
          <a:p>
            <a:endParaRPr lang="pt-BR" dirty="0" smtClean="0"/>
          </a:p>
          <a:p>
            <a:r>
              <a:rPr lang="pt-BR" dirty="0" smtClean="0"/>
              <a:t>Cecília Whitaker Bergamini;</a:t>
            </a:r>
            <a:r>
              <a:rPr lang="pt-BR" dirty="0" err="1" smtClean="0"/>
              <a:t>Deobel</a:t>
            </a:r>
            <a:r>
              <a:rPr lang="pt-BR" dirty="0" smtClean="0"/>
              <a:t> Garcia Ramos Beraldo, Avaliação de Desempenho Humano na Empresa, editora: Atlas, edição: 4, ano:1988</a:t>
            </a:r>
          </a:p>
          <a:p>
            <a:r>
              <a:rPr lang="pt-BR" dirty="0" smtClean="0"/>
              <a:t>  capítulo: 1 </a:t>
            </a:r>
            <a:r>
              <a:rPr lang="pt-BR" dirty="0" err="1" smtClean="0"/>
              <a:t>Re-humanizando</a:t>
            </a:r>
            <a:r>
              <a:rPr lang="pt-BR" dirty="0" smtClean="0"/>
              <a:t> a Avaliação de Desempenho, </a:t>
            </a:r>
          </a:p>
          <a:p>
            <a:r>
              <a:rPr lang="pt-BR" dirty="0" smtClean="0"/>
              <a:t>  capítulo: 3 As Pessoas são Diferentes,</a:t>
            </a:r>
          </a:p>
          <a:p>
            <a:r>
              <a:rPr lang="pt-BR" dirty="0" smtClean="0"/>
              <a:t>  capítulo: 5 Eficiência e Eficácia de Desempenho, </a:t>
            </a:r>
          </a:p>
          <a:p>
            <a:r>
              <a:rPr lang="pt-BR" dirty="0" smtClean="0"/>
              <a:t>  capítulo: 10 Planejando uma Estratégia, </a:t>
            </a:r>
          </a:p>
          <a:p>
            <a:r>
              <a:rPr lang="pt-BR" dirty="0" smtClean="0"/>
              <a:t>  capítulo: 15 O Registro do Desempenho no Trabalho.</a:t>
            </a:r>
          </a:p>
          <a:p>
            <a:endParaRPr lang="pt-BR" dirty="0" smtClean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99592" y="251937"/>
            <a:ext cx="6065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REFERÊNCIAS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0242" name="Picture 2" descr="http://www.h2brasil.com/resources/Computer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198" y="4437112"/>
            <a:ext cx="341029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8"/>
            <a:ext cx="9144000" cy="68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667" y="2672772"/>
            <a:ext cx="2457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410725" y="2636912"/>
            <a:ext cx="46257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AULA 01</a:t>
            </a:r>
            <a:endParaRPr lang="pt-BR" sz="7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6505599"/>
            <a:ext cx="903763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Gerenciamento de Projetos  –  Prof</a:t>
            </a:r>
            <a:r>
              <a:rPr lang="pt-BR" sz="1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Adm. </a:t>
            </a:r>
            <a:r>
              <a:rPr lang="pt-BR" sz="1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</a:t>
            </a:r>
            <a:r>
              <a:rPr lang="pt-BR" sz="1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Lobato                                                    Semestre: 2015.02</a:t>
            </a:r>
            <a:endParaRPr lang="pt-BR" sz="1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71874" y="116632"/>
            <a:ext cx="3748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GST – 0121</a:t>
            </a: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	GESTÃO DE DESEMPEHO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4633" y="1082060"/>
            <a:ext cx="4467441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ENCONTROS:</a:t>
            </a:r>
          </a:p>
          <a:p>
            <a:pPr algn="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Terça-feira de 18:50 às 20:30 horas</a:t>
            </a:r>
          </a:p>
          <a:p>
            <a:pPr algn="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Campus Nova Iguaçu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22108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Introdução aos Modelos de Gestão de Desempenho</a:t>
            </a:r>
            <a:endParaRPr lang="pt-BR" sz="4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899592" y="26064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GESTÃO DE DESEMPENHO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84976" cy="55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2492896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Organizações </a:t>
            </a:r>
            <a:r>
              <a:rPr lang="pt-BR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seus Ambientes </a:t>
            </a:r>
            <a:endParaRPr lang="pt-BR" sz="7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34261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01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topmidiapesquisa.com.br/wp-content/uploads/sites/63825/2015/02/GRAFICO002-500x2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869160"/>
            <a:ext cx="273630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3644</Words>
  <Application>Microsoft Office PowerPoint</Application>
  <PresentationFormat>Apresentação na tela (4:3)</PresentationFormat>
  <Paragraphs>290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maq</dc:creator>
  <cp:lastModifiedBy>maq</cp:lastModifiedBy>
  <cp:revision>71</cp:revision>
  <dcterms:created xsi:type="dcterms:W3CDTF">2015-08-11T14:48:55Z</dcterms:created>
  <dcterms:modified xsi:type="dcterms:W3CDTF">2016-02-22T13:33:29Z</dcterms:modified>
</cp:coreProperties>
</file>