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  <p:sldMasterId id="2147483667" r:id="rId2"/>
    <p:sldMasterId id="2147483660" r:id="rId3"/>
    <p:sldMasterId id="2147483652" r:id="rId4"/>
    <p:sldMasterId id="2147483657" r:id="rId5"/>
    <p:sldMasterId id="2147483662" r:id="rId6"/>
    <p:sldMasterId id="2147483664" r:id="rId7"/>
  </p:sldMasterIdLst>
  <p:notesMasterIdLst>
    <p:notesMasterId r:id="rId67"/>
  </p:notesMasterIdLst>
  <p:sldIdLst>
    <p:sldId id="351" r:id="rId8"/>
    <p:sldId id="623" r:id="rId9"/>
    <p:sldId id="373" r:id="rId10"/>
    <p:sldId id="374" r:id="rId11"/>
    <p:sldId id="381" r:id="rId12"/>
    <p:sldId id="476" r:id="rId13"/>
    <p:sldId id="475" r:id="rId14"/>
    <p:sldId id="376" r:id="rId15"/>
    <p:sldId id="379" r:id="rId16"/>
    <p:sldId id="382" r:id="rId17"/>
    <p:sldId id="383" r:id="rId18"/>
    <p:sldId id="389" r:id="rId19"/>
    <p:sldId id="390" r:id="rId20"/>
    <p:sldId id="494" r:id="rId21"/>
    <p:sldId id="477" r:id="rId22"/>
    <p:sldId id="672" r:id="rId23"/>
    <p:sldId id="391" r:id="rId24"/>
    <p:sldId id="656" r:id="rId25"/>
    <p:sldId id="709" r:id="rId26"/>
    <p:sldId id="710" r:id="rId27"/>
    <p:sldId id="711" r:id="rId28"/>
    <p:sldId id="712" r:id="rId29"/>
    <p:sldId id="713" r:id="rId30"/>
    <p:sldId id="723" r:id="rId31"/>
    <p:sldId id="714" r:id="rId32"/>
    <p:sldId id="715" r:id="rId33"/>
    <p:sldId id="716" r:id="rId34"/>
    <p:sldId id="717" r:id="rId35"/>
    <p:sldId id="718" r:id="rId36"/>
    <p:sldId id="719" r:id="rId37"/>
    <p:sldId id="626" r:id="rId38"/>
    <p:sldId id="435" r:id="rId39"/>
    <p:sldId id="516" r:id="rId40"/>
    <p:sldId id="601" r:id="rId41"/>
    <p:sldId id="437" r:id="rId42"/>
    <p:sldId id="602" r:id="rId43"/>
    <p:sldId id="439" r:id="rId44"/>
    <p:sldId id="687" r:id="rId45"/>
    <p:sldId id="636" r:id="rId46"/>
    <p:sldId id="659" r:id="rId47"/>
    <p:sldId id="688" r:id="rId48"/>
    <p:sldId id="724" r:id="rId49"/>
    <p:sldId id="725" r:id="rId50"/>
    <p:sldId id="726" r:id="rId51"/>
    <p:sldId id="727" r:id="rId52"/>
    <p:sldId id="728" r:id="rId53"/>
    <p:sldId id="689" r:id="rId54"/>
    <p:sldId id="669" r:id="rId55"/>
    <p:sldId id="690" r:id="rId56"/>
    <p:sldId id="697" r:id="rId57"/>
    <p:sldId id="729" r:id="rId58"/>
    <p:sldId id="730" r:id="rId59"/>
    <p:sldId id="731" r:id="rId60"/>
    <p:sldId id="732" r:id="rId61"/>
    <p:sldId id="691" r:id="rId62"/>
    <p:sldId id="698" r:id="rId63"/>
    <p:sldId id="733" r:id="rId64"/>
    <p:sldId id="473" r:id="rId65"/>
    <p:sldId id="474" r:id="rId66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EF792F"/>
    <a:srgbClr val="716D65"/>
    <a:srgbClr val="996600"/>
    <a:srgbClr val="1C456B"/>
    <a:srgbClr val="227485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9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20DD8C3-E71D-4138-9216-E4E2506FFBB7}" type="datetimeFigureOut">
              <a:rPr lang="pt-BR"/>
              <a:pPr>
                <a:defRPr/>
              </a:pPr>
              <a:t>02/12/2017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4792152-2D8B-4E98-A075-BE339121360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-20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-20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AB5B95F-78B4-45AF-826A-7FB1C7DE2CBB}" type="datetimeFigureOut">
              <a:rPr lang="pt-BR"/>
              <a:pPr>
                <a:defRPr/>
              </a:pPr>
              <a:t>02/12/2017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3FE54AD-111F-480A-A389-C356C36A6FC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dro.jardim.ESTACIOCORP\Desktop\fundo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dro.jardim.ESTACIOCORP\Desktop\fund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62" r:id="rId3"/>
    <p:sldLayoutId id="2147484063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>
            <a:grpSpLocks/>
          </p:cNvGrpSpPr>
          <p:nvPr/>
        </p:nvGrpSpPr>
        <p:grpSpPr bwMode="auto">
          <a:xfrm rot="-529339">
            <a:off x="6678613" y="1552575"/>
            <a:ext cx="4679950" cy="5802313"/>
            <a:chOff x="6444208" y="1587203"/>
            <a:chExt cx="4680520" cy="5802237"/>
          </a:xfrm>
        </p:grpSpPr>
        <p:sp>
          <p:nvSpPr>
            <p:cNvPr id="8" name="Retângulo 7"/>
            <p:cNvSpPr/>
            <p:nvPr/>
          </p:nvSpPr>
          <p:spPr>
            <a:xfrm>
              <a:off x="6444208" y="1587203"/>
              <a:ext cx="4680520" cy="5802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grpSp>
          <p:nvGrpSpPr>
            <p:cNvPr id="2054" name="Grupo 5"/>
            <p:cNvGrpSpPr>
              <a:grpSpLocks/>
            </p:cNvGrpSpPr>
            <p:nvPr/>
          </p:nvGrpSpPr>
          <p:grpSpPr bwMode="auto">
            <a:xfrm>
              <a:off x="6822342" y="2235530"/>
              <a:ext cx="1728050" cy="409028"/>
              <a:chOff x="6822342" y="2235530"/>
              <a:chExt cx="1728050" cy="409028"/>
            </a:xfrm>
          </p:grpSpPr>
          <p:sp>
            <p:nvSpPr>
              <p:cNvPr id="22" name="Retângulo de cantos arredondados 21"/>
              <p:cNvSpPr/>
              <p:nvPr/>
            </p:nvSpPr>
            <p:spPr>
              <a:xfrm>
                <a:off x="6769226" y="2148890"/>
                <a:ext cx="420739" cy="43179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sp>
            <p:nvSpPr>
              <p:cNvPr id="2068" name="Retângulo 6"/>
              <p:cNvSpPr>
                <a:spLocks noChangeArrowheads="1"/>
              </p:cNvSpPr>
              <p:nvPr/>
            </p:nvSpPr>
            <p:spPr bwMode="auto">
              <a:xfrm>
                <a:off x="7265922" y="2192134"/>
                <a:ext cx="1271743" cy="3873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pt-BR" altLang="pt-BR" smtClean="0">
                    <a:solidFill>
                      <a:srgbClr val="404040"/>
                    </a:solidFill>
                  </a:rPr>
                  <a:t>Excelente</a:t>
                </a:r>
              </a:p>
            </p:txBody>
          </p:sp>
        </p:grpSp>
        <p:grpSp>
          <p:nvGrpSpPr>
            <p:cNvPr id="2055" name="Grupo 19"/>
            <p:cNvGrpSpPr>
              <a:grpSpLocks/>
            </p:cNvGrpSpPr>
            <p:nvPr/>
          </p:nvGrpSpPr>
          <p:grpSpPr bwMode="auto">
            <a:xfrm>
              <a:off x="6822342" y="2881691"/>
              <a:ext cx="1728050" cy="409028"/>
              <a:chOff x="6876398" y="2852936"/>
              <a:chExt cx="1728050" cy="409028"/>
            </a:xfrm>
          </p:grpSpPr>
          <p:sp>
            <p:nvSpPr>
              <p:cNvPr id="20" name="Retângulo de cantos arredondados 19"/>
              <p:cNvSpPr/>
              <p:nvPr/>
            </p:nvSpPr>
            <p:spPr>
              <a:xfrm>
                <a:off x="6801332" y="2747955"/>
                <a:ext cx="419151" cy="43179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sp>
            <p:nvSpPr>
              <p:cNvPr id="2066" name="Retângulo 6"/>
              <p:cNvSpPr>
                <a:spLocks noChangeArrowheads="1"/>
              </p:cNvSpPr>
              <p:nvPr/>
            </p:nvSpPr>
            <p:spPr bwMode="auto">
              <a:xfrm>
                <a:off x="7298365" y="2791593"/>
                <a:ext cx="1274917" cy="38258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pt-BR" altLang="pt-BR" smtClean="0">
                    <a:solidFill>
                      <a:srgbClr val="404040"/>
                    </a:solidFill>
                  </a:rPr>
                  <a:t>Muito bom</a:t>
                </a:r>
              </a:p>
            </p:txBody>
          </p:sp>
        </p:grpSp>
        <p:grpSp>
          <p:nvGrpSpPr>
            <p:cNvPr id="2056" name="Grupo 20"/>
            <p:cNvGrpSpPr>
              <a:grpSpLocks/>
            </p:cNvGrpSpPr>
            <p:nvPr/>
          </p:nvGrpSpPr>
          <p:grpSpPr bwMode="auto">
            <a:xfrm>
              <a:off x="6822342" y="3527852"/>
              <a:ext cx="1728050" cy="409028"/>
              <a:chOff x="6888368" y="3509512"/>
              <a:chExt cx="1728050" cy="409028"/>
            </a:xfrm>
          </p:grpSpPr>
          <p:sp>
            <p:nvSpPr>
              <p:cNvPr id="18" name="Retângulo de cantos arredondados 17"/>
              <p:cNvSpPr/>
              <p:nvPr/>
            </p:nvSpPr>
            <p:spPr>
              <a:xfrm>
                <a:off x="6853744" y="3400662"/>
                <a:ext cx="417564" cy="42703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sp>
            <p:nvSpPr>
              <p:cNvPr id="2064" name="Retângulo 6"/>
              <p:cNvSpPr>
                <a:spLocks noChangeArrowheads="1"/>
              </p:cNvSpPr>
              <p:nvPr/>
            </p:nvSpPr>
            <p:spPr bwMode="auto">
              <a:xfrm>
                <a:off x="7342436" y="3439992"/>
                <a:ext cx="1274917" cy="390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pt-BR" altLang="pt-BR" smtClean="0">
                    <a:solidFill>
                      <a:srgbClr val="404040"/>
                    </a:solidFill>
                  </a:rPr>
                  <a:t>Bom</a:t>
                </a:r>
              </a:p>
            </p:txBody>
          </p:sp>
        </p:grpSp>
        <p:grpSp>
          <p:nvGrpSpPr>
            <p:cNvPr id="2057" name="Grupo 21"/>
            <p:cNvGrpSpPr>
              <a:grpSpLocks/>
            </p:cNvGrpSpPr>
            <p:nvPr/>
          </p:nvGrpSpPr>
          <p:grpSpPr bwMode="auto">
            <a:xfrm>
              <a:off x="6822342" y="4174013"/>
              <a:ext cx="1728050" cy="409028"/>
              <a:chOff x="6888368" y="4077072"/>
              <a:chExt cx="1728050" cy="409028"/>
            </a:xfrm>
          </p:grpSpPr>
          <p:sp>
            <p:nvSpPr>
              <p:cNvPr id="16" name="Retângulo de cantos arredondados 15"/>
              <p:cNvSpPr/>
              <p:nvPr/>
            </p:nvSpPr>
            <p:spPr>
              <a:xfrm>
                <a:off x="6817833" y="4016821"/>
                <a:ext cx="420739" cy="36988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sp>
            <p:nvSpPr>
              <p:cNvPr id="2062" name="Retângulo 6"/>
              <p:cNvSpPr>
                <a:spLocks noChangeArrowheads="1"/>
              </p:cNvSpPr>
              <p:nvPr/>
            </p:nvSpPr>
            <p:spPr bwMode="auto">
              <a:xfrm>
                <a:off x="7316196" y="4041634"/>
                <a:ext cx="1278093" cy="34130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pt-BR" altLang="pt-BR" smtClean="0">
                    <a:solidFill>
                      <a:srgbClr val="404040"/>
                    </a:solidFill>
                  </a:rPr>
                  <a:t>Regular</a:t>
                </a:r>
              </a:p>
            </p:txBody>
          </p:sp>
        </p:grpSp>
        <p:grpSp>
          <p:nvGrpSpPr>
            <p:cNvPr id="2058" name="Grupo 22"/>
            <p:cNvGrpSpPr>
              <a:grpSpLocks/>
            </p:cNvGrpSpPr>
            <p:nvPr/>
          </p:nvGrpSpPr>
          <p:grpSpPr bwMode="auto">
            <a:xfrm>
              <a:off x="6822342" y="4820172"/>
              <a:ext cx="1728050" cy="409028"/>
              <a:chOff x="6888368" y="4820172"/>
              <a:chExt cx="1728050" cy="409028"/>
            </a:xfrm>
          </p:grpSpPr>
          <p:sp>
            <p:nvSpPr>
              <p:cNvPr id="14" name="Retângulo de cantos arredondados 13"/>
              <p:cNvSpPr/>
              <p:nvPr/>
            </p:nvSpPr>
            <p:spPr>
              <a:xfrm>
                <a:off x="6858650" y="4749612"/>
                <a:ext cx="417563" cy="37305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sp>
            <p:nvSpPr>
              <p:cNvPr id="2060" name="Retângulo 6"/>
              <p:cNvSpPr>
                <a:spLocks noChangeArrowheads="1"/>
              </p:cNvSpPr>
              <p:nvPr/>
            </p:nvSpPr>
            <p:spPr bwMode="auto">
              <a:xfrm>
                <a:off x="7344672" y="4783972"/>
                <a:ext cx="1278093" cy="33972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pt-BR" altLang="pt-BR" smtClean="0">
                    <a:solidFill>
                      <a:srgbClr val="404040"/>
                    </a:solidFill>
                  </a:rPr>
                  <a:t>Fraco</a:t>
                </a:r>
              </a:p>
            </p:txBody>
          </p:sp>
        </p:grpSp>
      </p:grpSp>
      <p:pic>
        <p:nvPicPr>
          <p:cNvPr id="24" name="Imagem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0363" y="2344738"/>
            <a:ext cx="5873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C:\Users\pedro.jardim.ESTACIOCORP\Desktop\fund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25 L -1.66667E-6 -2.83996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10_Vini_04.png"/>
          <p:cNvPicPr>
            <a:picLocks noChangeAspect="1"/>
          </p:cNvPicPr>
          <p:nvPr/>
        </p:nvPicPr>
        <p:blipFill>
          <a:blip r:embed="rId3"/>
          <a:srcRect l="74413"/>
          <a:stretch>
            <a:fillRect/>
          </a:stretch>
        </p:blipFill>
        <p:spPr bwMode="auto">
          <a:xfrm>
            <a:off x="6804025" y="1423988"/>
            <a:ext cx="233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C:\Users\pedro.jardim.ESTACIOCORP\Desktop\fund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60338" y="933450"/>
            <a:ext cx="9396413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 descr="S4_nica_1.png"/>
          <p:cNvPicPr>
            <a:picLocks noChangeAspect="1"/>
          </p:cNvPicPr>
          <p:nvPr/>
        </p:nvPicPr>
        <p:blipFill>
          <a:blip r:embed="rId5"/>
          <a:srcRect t="54201"/>
          <a:stretch>
            <a:fillRect/>
          </a:stretch>
        </p:blipFill>
        <p:spPr bwMode="auto">
          <a:xfrm rot="-2092047">
            <a:off x="647700" y="2630488"/>
            <a:ext cx="6996113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" descr="C:\Users\pedro.jardim.ESTACIOCORP\Desktop\fund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edro.jardim.ESTACIOCORP\Desktop\fundo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614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D9CA4F5-EBF1-421C-8BE3-7E759AA293BE}" type="datetimeFigureOut">
              <a:rPr lang="pt-BR"/>
              <a:pPr>
                <a:defRPr/>
              </a:pPr>
              <a:t>02/12/2017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334137E-90B7-46A0-8B04-4478E8A42489}" type="slidenum">
              <a:rPr lang="pt-BR" altLang="pt-BR"/>
              <a:pPr/>
              <a:t>‹nº›</a:t>
            </a:fld>
            <a:endParaRPr lang="pt-BR" altLang="pt-BR"/>
          </a:p>
        </p:txBody>
      </p:sp>
      <p:pic>
        <p:nvPicPr>
          <p:cNvPr id="6151" name="Picture 2" descr="C:\Users\pedro.jardim.ESTACIOCORP\Desktop\fundo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3" y="1343025"/>
            <a:ext cx="8918575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C:\Users\pedro.jardim.ESTACIOCORP\Desktop\fund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2.jpe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2.jpe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2.jpe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gif"/><Relationship Id="rId5" Type="http://schemas.openxmlformats.org/officeDocument/2006/relationships/image" Target="../media/image32.jpe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2.png"/><Relationship Id="rId7" Type="http://schemas.openxmlformats.org/officeDocument/2006/relationships/hyperlink" Target="https://youtu.be/6MRMfZ43tLg?list=RDqJjEvpCHDjU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29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9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29.png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29.png"/><Relationship Id="rId4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3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29.png"/><Relationship Id="rId4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9.png"/><Relationship Id="rId7" Type="http://schemas.openxmlformats.org/officeDocument/2006/relationships/image" Target="../media/image4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-rMUTSzSrso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4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edro.jardim.ESTACIOCORP\Desktop\intro-apresentacao-fu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11"/>
          <p:cNvSpPr txBox="1">
            <a:spLocks noChangeArrowheads="1"/>
          </p:cNvSpPr>
          <p:nvPr/>
        </p:nvSpPr>
        <p:spPr bwMode="auto">
          <a:xfrm>
            <a:off x="68263" y="121136"/>
            <a:ext cx="9026525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3200" b="1" dirty="0" smtClean="0">
                <a:solidFill>
                  <a:schemeClr val="bg1"/>
                </a:solidFill>
              </a:rPr>
              <a:t>Diretoria de </a:t>
            </a:r>
            <a:r>
              <a:rPr lang="pt-BR" altLang="pt-BR" sz="3200" b="1" dirty="0" smtClean="0">
                <a:solidFill>
                  <a:schemeClr val="bg1"/>
                </a:solidFill>
              </a:rPr>
              <a:t>Educação</a:t>
            </a:r>
            <a:r>
              <a:rPr lang="en-US" altLang="pt-BR" sz="3200" b="1" dirty="0" smtClean="0">
                <a:solidFill>
                  <a:schemeClr val="bg1"/>
                </a:solidFill>
              </a:rPr>
              <a:t> </a:t>
            </a:r>
            <a:r>
              <a:rPr lang="pt-BR" altLang="pt-BR" sz="3200" b="1" dirty="0" smtClean="0">
                <a:solidFill>
                  <a:schemeClr val="bg1"/>
                </a:solidFill>
              </a:rPr>
              <a:t>Continuada</a:t>
            </a:r>
          </a:p>
          <a:p>
            <a:pPr eaLnBrk="1" hangingPunct="1">
              <a:defRPr/>
            </a:pPr>
            <a:endParaRPr lang="pt-BR" altLang="pt-BR" sz="26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pt-BR" altLang="pt-BR" sz="26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pt-BR" altLang="pt-BR" sz="10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pt-BR" altLang="pt-BR" sz="26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GESTÃO ESTRATÉGICA DE PESSOAS</a:t>
            </a:r>
          </a:p>
          <a:p>
            <a:pPr eaLnBrk="1" hangingPunct="1">
              <a:defRPr/>
            </a:pPr>
            <a:endParaRPr lang="pt-BR" altLang="pt-BR" sz="32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DE CONFLITOS E NEGOCIAÇÃO / NPG0020</a:t>
            </a:r>
            <a:endParaRPr lang="pt-BR" alt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pt-BR" altLang="pt-BR" sz="36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pt-BR" altLang="pt-BR" sz="3600" b="1" dirty="0" smtClean="0">
                <a:solidFill>
                  <a:schemeClr val="bg1"/>
                </a:solidFill>
              </a:rPr>
              <a:t>Professor: Luiz Cláudio Brites Lobato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7475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pic>
        <p:nvPicPr>
          <p:cNvPr id="14341" name="Picture 8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" y="5273675"/>
            <a:ext cx="1541992" cy="1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4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3575" y="5026025"/>
            <a:ext cx="208121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PT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2242867" y="2011516"/>
            <a:ext cx="688367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800" b="1" dirty="0"/>
              <a:t>Disciplina:</a:t>
            </a:r>
          </a:p>
          <a:p>
            <a:pPr algn="ctr" eaLnBrk="1" hangingPunct="1"/>
            <a:r>
              <a:rPr lang="pt-BR" altLang="pt-BR" sz="3200" b="1" dirty="0"/>
              <a:t>NPG0020</a:t>
            </a:r>
          </a:p>
          <a:p>
            <a:pPr algn="ctr" eaLnBrk="1" hangingPunct="1"/>
            <a:r>
              <a:rPr lang="pt-BR" altLang="pt-BR" sz="2600" b="1" dirty="0"/>
              <a:t>ADMINISTRAÇÃO DE </a:t>
            </a:r>
            <a:r>
              <a:rPr lang="pt-BR" altLang="pt-BR" sz="2600" b="1" dirty="0" smtClean="0"/>
              <a:t>CONFLITOS </a:t>
            </a:r>
            <a:r>
              <a:rPr lang="pt-BR" altLang="pt-BR" sz="2600" b="1" dirty="0"/>
              <a:t>E NEGOCIAÇÃO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3662164" y="430844"/>
            <a:ext cx="5516382" cy="14465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sz="4400" dirty="0" smtClean="0">
                <a:solidFill>
                  <a:srgbClr val="716D65"/>
                </a:solidFill>
              </a:rPr>
              <a:t> </a:t>
            </a:r>
            <a:r>
              <a:rPr lang="pt-BR" sz="4000" b="1" dirty="0" smtClean="0">
                <a:solidFill>
                  <a:srgbClr val="716D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400" b="1" dirty="0" smtClean="0">
                <a:solidFill>
                  <a:srgbClr val="716D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ESTRATÉGICA</a:t>
            </a:r>
          </a:p>
          <a:p>
            <a:pPr algn="ctr" eaLnBrk="1" hangingPunct="1">
              <a:defRPr/>
            </a:pPr>
            <a:r>
              <a:rPr lang="pt-BR" sz="4400" b="1" dirty="0" smtClean="0">
                <a:solidFill>
                  <a:srgbClr val="716D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PESSOAS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048842" y="3673401"/>
            <a:ext cx="6065838" cy="92333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APRESENTAÇÃO</a:t>
            </a:r>
            <a:endParaRPr lang="pt-BR" sz="5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-14288" y="6108700"/>
            <a:ext cx="7037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4000" b="1" i="1">
                <a:solidFill>
                  <a:schemeClr val="bg1"/>
                </a:solidFill>
              </a:rPr>
              <a:t>Prof. Adm. Eco. Msc. Luiz Lobato</a:t>
            </a:r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587" y="4114793"/>
            <a:ext cx="2934590" cy="249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tângulo 3"/>
          <p:cNvSpPr>
            <a:spLocks noChangeArrowheads="1"/>
          </p:cNvSpPr>
          <p:nvPr/>
        </p:nvSpPr>
        <p:spPr bwMode="auto">
          <a:xfrm>
            <a:off x="2025650" y="739775"/>
            <a:ext cx="3624263" cy="522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INFORMAÇÕES GERAIS</a:t>
            </a:r>
            <a:endParaRPr lang="pt-BR" sz="2800" b="1" dirty="0">
              <a:solidFill>
                <a:srgbClr val="4A45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 t="8472" r="14125" b="4601"/>
          <a:stretch>
            <a:fillRect/>
          </a:stretch>
        </p:blipFill>
        <p:spPr bwMode="auto">
          <a:xfrm>
            <a:off x="0" y="747713"/>
            <a:ext cx="18764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2363" y="831850"/>
            <a:ext cx="2814637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495550" y="1165225"/>
            <a:ext cx="30130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 de Aula:</a:t>
            </a:r>
          </a:p>
          <a:p>
            <a:pPr marL="742950" lvl="1" indent="-285750" eaLnBrk="1" hangingPunct="1">
              <a:buFont typeface="Wingdings" pitchFamily="2" charset="2"/>
              <a:buChar char="q"/>
              <a:defRPr/>
            </a:pP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09/12/2017</a:t>
            </a:r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tângulo 8"/>
          <p:cNvSpPr>
            <a:spLocks noChangeArrowheads="1"/>
          </p:cNvSpPr>
          <p:nvPr/>
        </p:nvSpPr>
        <p:spPr bwMode="auto">
          <a:xfrm>
            <a:off x="2051050" y="2827338"/>
            <a:ext cx="2089150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400" b="1" dirty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</a:t>
            </a:r>
            <a:r>
              <a:rPr lang="pt-BR" sz="2400" b="1" dirty="0" smtClean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05:</a:t>
            </a:r>
            <a:endParaRPr lang="pt-BR" sz="2400" b="1" dirty="0">
              <a:solidFill>
                <a:srgbClr val="EF79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pt-BR" sz="2400" b="1" dirty="0">
                <a:solidFill>
                  <a:srgbClr val="716D65"/>
                </a:solidFill>
              </a:rPr>
              <a:t>Início: 9:00</a:t>
            </a:r>
          </a:p>
          <a:p>
            <a:pPr eaLnBrk="1" hangingPunct="1">
              <a:defRPr/>
            </a:pPr>
            <a:r>
              <a:rPr lang="pt-BR" sz="2400" b="1" dirty="0">
                <a:solidFill>
                  <a:srgbClr val="716D65"/>
                </a:solidFill>
              </a:rPr>
              <a:t>Término: 12:00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046163" y="5300663"/>
            <a:ext cx="28781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400" b="1" dirty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Considerações finais:</a:t>
            </a:r>
          </a:p>
          <a:p>
            <a:pPr eaLnBrk="1" hangingPunct="1">
              <a:defRPr/>
            </a:pPr>
            <a:r>
              <a:rPr lang="pt-BR" sz="2400" b="1" dirty="0">
                <a:solidFill>
                  <a:srgbClr val="716D65"/>
                </a:solidFill>
              </a:rPr>
              <a:t>Início: 15:30</a:t>
            </a:r>
          </a:p>
          <a:p>
            <a:pPr eaLnBrk="1" hangingPunct="1">
              <a:defRPr/>
            </a:pPr>
            <a:r>
              <a:rPr lang="pt-BR" sz="2400" b="1" dirty="0">
                <a:solidFill>
                  <a:srgbClr val="716D65"/>
                </a:solidFill>
              </a:rPr>
              <a:t>Término: 16:00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21" name="Retângulo 3"/>
          <p:cNvSpPr>
            <a:spLocks noChangeArrowheads="1"/>
          </p:cNvSpPr>
          <p:nvPr/>
        </p:nvSpPr>
        <p:spPr bwMode="auto">
          <a:xfrm>
            <a:off x="1128713" y="2019300"/>
            <a:ext cx="4681537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ATIVIDADES DA AULA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4932363" y="2636838"/>
            <a:ext cx="3851275" cy="1169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INTERVALO:</a:t>
            </a:r>
          </a:p>
          <a:p>
            <a:pPr algn="ctr" eaLnBrk="1" hangingPunct="1">
              <a:defRPr/>
            </a:pPr>
            <a:endParaRPr lang="pt-BR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- DE 12:00HS ÀS 13:00HS</a:t>
            </a:r>
            <a:endParaRPr lang="pt-B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503" y="2991678"/>
            <a:ext cx="1694711" cy="215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4094163"/>
            <a:ext cx="20177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tângulo 8"/>
          <p:cNvSpPr>
            <a:spLocks noChangeArrowheads="1"/>
          </p:cNvSpPr>
          <p:nvPr/>
        </p:nvSpPr>
        <p:spPr bwMode="auto">
          <a:xfrm>
            <a:off x="2051050" y="4149725"/>
            <a:ext cx="2306638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400" b="1" dirty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</a:t>
            </a:r>
            <a:r>
              <a:rPr lang="pt-BR" sz="2400" b="1" dirty="0" smtClean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06:</a:t>
            </a:r>
            <a:endParaRPr lang="pt-BR" sz="2400" b="1" dirty="0">
              <a:solidFill>
                <a:srgbClr val="EF79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pt-BR" sz="2400" b="1" dirty="0">
                <a:solidFill>
                  <a:srgbClr val="716D65"/>
                </a:solidFill>
              </a:rPr>
              <a:t>Início: 13:00</a:t>
            </a:r>
          </a:p>
          <a:p>
            <a:pPr eaLnBrk="1" hangingPunct="1">
              <a:defRPr/>
            </a:pPr>
            <a:r>
              <a:rPr lang="pt-BR" sz="2400" b="1" dirty="0">
                <a:solidFill>
                  <a:srgbClr val="716D65"/>
                </a:solidFill>
              </a:rPr>
              <a:t>Término: 15:30</a:t>
            </a:r>
            <a:endParaRPr lang="pt-BR" sz="2400" b="1" dirty="0">
              <a:solidFill>
                <a:srgbClr val="FF0000"/>
              </a:solidFill>
            </a:endParaRPr>
          </a:p>
        </p:txBody>
      </p:sp>
      <p:cxnSp>
        <p:nvCxnSpPr>
          <p:cNvPr id="26" name="Conector angulado 25"/>
          <p:cNvCxnSpPr/>
          <p:nvPr/>
        </p:nvCxnSpPr>
        <p:spPr>
          <a:xfrm>
            <a:off x="2468563" y="2798763"/>
            <a:ext cx="4032250" cy="3600450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64" name="Picture 2" descr="http://sweet-georgia.org/tourism/agency/img/dinner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4825" y="4037013"/>
            <a:ext cx="2109788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163" y="5445125"/>
            <a:ext cx="88582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PT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546600" y="2624138"/>
            <a:ext cx="427355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AULA  </a:t>
            </a:r>
            <a:r>
              <a:rPr lang="pt-BR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07</a:t>
            </a:r>
            <a:endParaRPr lang="pt-BR" sz="6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-14288" y="6108700"/>
            <a:ext cx="7037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4000" b="1" i="1">
                <a:solidFill>
                  <a:schemeClr val="bg1"/>
                </a:solidFill>
              </a:rPr>
              <a:t>Prof. Adm. Eco. Msc. Luiz Lobato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8"/>
          <p:cNvSpPr>
            <a:spLocks noChangeArrowheads="1"/>
          </p:cNvSpPr>
          <p:nvPr/>
        </p:nvSpPr>
        <p:spPr bwMode="auto">
          <a:xfrm>
            <a:off x="4813300" y="3763207"/>
            <a:ext cx="2209800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b="1" dirty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HORÁRIO:</a:t>
            </a:r>
          </a:p>
          <a:p>
            <a:pPr algn="ctr" eaLnBrk="1" hangingPunct="1">
              <a:defRPr/>
            </a:pPr>
            <a:r>
              <a:rPr lang="pt-BR" sz="2400" b="1" dirty="0">
                <a:solidFill>
                  <a:srgbClr val="716D65"/>
                </a:solidFill>
              </a:rPr>
              <a:t>Início: 09:00</a:t>
            </a:r>
          </a:p>
          <a:p>
            <a:pPr algn="ctr" eaLnBrk="1" hangingPunct="1">
              <a:defRPr/>
            </a:pPr>
            <a:r>
              <a:rPr lang="pt-BR" sz="2400" b="1" dirty="0">
                <a:solidFill>
                  <a:srgbClr val="716D65"/>
                </a:solidFill>
              </a:rPr>
              <a:t>Término: 12:00</a:t>
            </a:r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52482" y="4363282"/>
            <a:ext cx="1888237" cy="229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350" y="2779713"/>
            <a:ext cx="4151313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Box 6"/>
          <p:cNvSpPr txBox="1">
            <a:spLocks noChangeArrowheads="1"/>
          </p:cNvSpPr>
          <p:nvPr/>
        </p:nvSpPr>
        <p:spPr bwMode="auto">
          <a:xfrm>
            <a:off x="2408238" y="1806575"/>
            <a:ext cx="6731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400" b="1"/>
              <a:t>Disciplina:</a:t>
            </a:r>
          </a:p>
          <a:p>
            <a:pPr algn="ctr" eaLnBrk="1" hangingPunct="1"/>
            <a:r>
              <a:rPr lang="pt-BR" altLang="pt-BR" sz="2000" b="1"/>
              <a:t>NPG0020 ADMINISTRAÇÃO DE CONFLITOS E NEGOCIAÇÃO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873500" y="238125"/>
            <a:ext cx="5167313" cy="1384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sz="4400" dirty="0" smtClean="0">
                <a:solidFill>
                  <a:srgbClr val="716D65"/>
                </a:solidFill>
              </a:rPr>
              <a:t> </a:t>
            </a:r>
            <a:r>
              <a:rPr lang="pt-BR" sz="4000" b="1" dirty="0" smtClean="0">
                <a:solidFill>
                  <a:srgbClr val="716D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GESTÃO ESTRATÉGICA </a:t>
            </a:r>
          </a:p>
          <a:p>
            <a:pPr algn="ctr" eaLnBrk="1" hangingPunct="1">
              <a:defRPr/>
            </a:pPr>
            <a:r>
              <a:rPr lang="pt-BR" sz="4000" b="1" dirty="0" smtClean="0">
                <a:solidFill>
                  <a:srgbClr val="716D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PESSOAS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813300" y="4963357"/>
            <a:ext cx="23180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2800" b="1" dirty="0" smtClean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SENHA:</a:t>
            </a:r>
          </a:p>
          <a:p>
            <a:pPr algn="ctr" eaLnBrk="1" hangingPunct="1">
              <a:defRPr/>
            </a:pPr>
            <a:r>
              <a:rPr lang="pt-BR" sz="2800" b="1" dirty="0" smtClean="0">
                <a:solidFill>
                  <a:srgbClr val="716D65"/>
                </a:solidFill>
              </a:rPr>
              <a:t>5072</a:t>
            </a:r>
            <a:endParaRPr lang="pt-BR" sz="2800" b="1" dirty="0">
              <a:solidFill>
                <a:srgbClr val="716D6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60325" y="1988075"/>
            <a:ext cx="8931275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</a:t>
            </a:r>
            <a:r>
              <a:rPr 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</a:t>
            </a:r>
            <a:r>
              <a:rPr 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ESTILOS E TÉCNICAS DE ADMINISTRAÇÃO DO </a:t>
            </a:r>
            <a:r>
              <a:rPr 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CONFLITO</a:t>
            </a:r>
            <a:r>
              <a:rPr 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defRPr/>
            </a:pPr>
            <a:endParaRPr lang="pt-BR" sz="2400" dirty="0"/>
          </a:p>
          <a:p>
            <a:r>
              <a:rPr lang="pt-BR" sz="2400" dirty="0" smtClean="0"/>
              <a:t>	INTRODUÇÃO</a:t>
            </a:r>
          </a:p>
          <a:p>
            <a:r>
              <a:rPr lang="pt-BR" sz="2400" b="1" dirty="0" smtClean="0"/>
              <a:t>			ESTILOS</a:t>
            </a:r>
            <a:r>
              <a:rPr lang="pt-BR" sz="2400" b="1" dirty="0" smtClean="0"/>
              <a:t>, TÉCNICAS DE ADMINISTRAÇÃO DO </a:t>
            </a:r>
            <a:r>
              <a:rPr lang="pt-BR" sz="2400" b="1" dirty="0" smtClean="0"/>
              <a:t>CONFLITO</a:t>
            </a:r>
          </a:p>
          <a:p>
            <a:r>
              <a:rPr lang="pt-BR" sz="2400" dirty="0" smtClean="0"/>
              <a:t>				ESTILOS </a:t>
            </a:r>
            <a:r>
              <a:rPr lang="pt-BR" sz="2400" dirty="0" smtClean="0"/>
              <a:t>E </a:t>
            </a:r>
            <a:r>
              <a:rPr lang="pt-BR" sz="2400" dirty="0" smtClean="0"/>
              <a:t>TÉCNICAS </a:t>
            </a:r>
            <a:endParaRPr lang="pt-BR" sz="2400" b="1" dirty="0"/>
          </a:p>
        </p:txBody>
      </p:sp>
      <p:pic>
        <p:nvPicPr>
          <p:cNvPr id="9" name="Picture 2" descr="http://www.7cosocial.com/Portals/176257/images/shutterstock_978139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8075" y="804863"/>
            <a:ext cx="1597025" cy="1196975"/>
          </a:xfrm>
          <a:prstGeom prst="rect">
            <a:avLst/>
          </a:prstGeom>
          <a:noFill/>
          <a:ln w="15875" cap="sq" cmpd="sng">
            <a:solidFill>
              <a:schemeClr val="accent6">
                <a:lumMod val="75000"/>
              </a:schemeClr>
            </a:solidFill>
            <a:bevel/>
          </a:ln>
          <a:effectLst/>
        </p:spPr>
      </p:pic>
      <p:sp>
        <p:nvSpPr>
          <p:cNvPr id="14" name="Retângulo 13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11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9704" name="Picture 14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6333" y="3962401"/>
            <a:ext cx="3429634" cy="257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399" y="4194706"/>
            <a:ext cx="2751667" cy="233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1930400" y="989013"/>
            <a:ext cx="30289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227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ENSINO </a:t>
            </a:r>
            <a:endParaRPr lang="pt-BR" sz="2800" dirty="0"/>
          </a:p>
        </p:txBody>
      </p:sp>
      <p:pic>
        <p:nvPicPr>
          <p:cNvPr id="15" name="Picture 8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399" y="624060"/>
            <a:ext cx="1570337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pic>
        <p:nvPicPr>
          <p:cNvPr id="30724" name="Picture 3" descr="https://mastia.files.wordpress.com/2015/06/referencias-biblioraficas.gif?w=6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8" y="758825"/>
            <a:ext cx="14176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703388" y="1112838"/>
            <a:ext cx="20050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Referências:</a:t>
            </a:r>
          </a:p>
        </p:txBody>
      </p:sp>
      <p:sp>
        <p:nvSpPr>
          <p:cNvPr id="9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727" name="Retângulo 1"/>
          <p:cNvSpPr>
            <a:spLocks noChangeArrowheads="1"/>
          </p:cNvSpPr>
          <p:nvPr/>
        </p:nvSpPr>
        <p:spPr bwMode="auto">
          <a:xfrm>
            <a:off x="244475" y="1981200"/>
            <a:ext cx="8615363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/>
              <a:t>BURBRIDGE, R. Marc et al. Gestão de negociação: como conseguir o que se quer sem ceder o que não se deve. São Paulo: Saraiva, 2007. </a:t>
            </a:r>
          </a:p>
          <a:p>
            <a:pPr algn="just">
              <a:lnSpc>
                <a:spcPct val="150000"/>
              </a:lnSpc>
            </a:pPr>
            <a:r>
              <a:rPr lang="pt-BR" altLang="pt-BR"/>
              <a:t>BURBRIDGE, R. Marc. Gestão de conflitos. São Paulo: Saraiva, 2012. </a:t>
            </a:r>
          </a:p>
          <a:p>
            <a:pPr algn="just"/>
            <a:r>
              <a:rPr lang="pt-BR" altLang="pt-BR"/>
              <a:t>FERREIRA, Gonzaga. Negociação: como usar a inteligência e a racionalidade. São Paulo. Atlas, 2008. </a:t>
            </a:r>
          </a:p>
          <a:p>
            <a:pPr algn="just"/>
            <a:endParaRPr lang="pt-BR" altLang="pt-BR" sz="600"/>
          </a:p>
          <a:p>
            <a:pPr algn="just"/>
            <a:r>
              <a:rPr lang="pt-BR" altLang="pt-BR"/>
              <a:t>LEWICKI, Roy L.; SAUNDERS, David M.; MINTON, John W. Fundamentos da negociação. Porto Alegre: Bookman, 2002. </a:t>
            </a:r>
          </a:p>
          <a:p>
            <a:pPr algn="just"/>
            <a:endParaRPr lang="pt-BR" altLang="pt-BR" sz="600"/>
          </a:p>
          <a:p>
            <a:pPr algn="just"/>
            <a:r>
              <a:rPr lang="pt-BR" altLang="pt-BR"/>
              <a:t>MELLO, José Carlos Martins F. de. Negociação baseada em estratégia. 2. ed. São Paulo: Atlas, 2010. </a:t>
            </a:r>
          </a:p>
          <a:p>
            <a:pPr algn="just"/>
            <a:endParaRPr lang="pt-BR" altLang="pt-BR" sz="600"/>
          </a:p>
          <a:p>
            <a:pPr algn="just"/>
            <a:r>
              <a:rPr lang="pt-BR" altLang="pt-BR"/>
              <a:t>THOMPSON, Leigh L. O negociador. 3. ed. São Paulo: Pearson Prentice Hall, 2009. </a:t>
            </a:r>
          </a:p>
          <a:p>
            <a:pPr algn="just"/>
            <a:endParaRPr lang="pt-BR" altLang="pt-BR" sz="600"/>
          </a:p>
          <a:p>
            <a:pPr algn="just"/>
            <a:r>
              <a:rPr lang="pt-BR" altLang="pt-BR"/>
              <a:t>URY, William. Supere o não: negociando com pessoas difíceis. 3. ed. Rio de Janeiro: Best Seller, 2005. </a:t>
            </a:r>
          </a:p>
          <a:p>
            <a:pPr algn="just"/>
            <a:endParaRPr lang="pt-BR" altLang="pt-BR" sz="600"/>
          </a:p>
          <a:p>
            <a:pPr algn="just"/>
            <a:r>
              <a:rPr lang="pt-BR" altLang="pt-BR"/>
              <a:t>WANDERLEY, Augusto, J. Negociação total. São Paulo: Editora Gente, 2012.</a:t>
            </a:r>
          </a:p>
        </p:txBody>
      </p:sp>
      <p:pic>
        <p:nvPicPr>
          <p:cNvPr id="30728" name="Picture 14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2775" y="1033463"/>
            <a:ext cx="19145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defRPr/>
            </a:pPr>
            <a:r>
              <a:rPr lang="pt-B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Introdução:</a:t>
            </a:r>
          </a:p>
        </p:txBody>
      </p:sp>
      <p:pic>
        <p:nvPicPr>
          <p:cNvPr id="32773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3" y="1112838"/>
            <a:ext cx="44926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4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641580" y="1769522"/>
            <a:ext cx="590761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Nesta aula começaremos com uma pequena introdução em que evidenciaremos mais uma vez que os processos de negociações fazem parte de nossas vidas, mesmo que não sejamos executivos.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Sempre </a:t>
            </a:r>
            <a:r>
              <a:rPr lang="pt-BR" dirty="0" smtClean="0"/>
              <a:t>estamos negociando, com inúmeras pessoas das mais diversas origens e por diversos motivos.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Portanto</a:t>
            </a:r>
            <a:r>
              <a:rPr lang="pt-BR" dirty="0" smtClean="0"/>
              <a:t>, apresentaremos os principais estilos de negociação para saber e entender quais são os das pessoas em negociação. </a:t>
            </a:r>
          </a:p>
          <a:p>
            <a:endParaRPr lang="pt-BR" dirty="0" smtClean="0"/>
          </a:p>
          <a:p>
            <a:pPr algn="just"/>
            <a:endParaRPr lang="pt-BR" dirty="0" smtClean="0"/>
          </a:p>
        </p:txBody>
      </p:sp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863" y="1855045"/>
            <a:ext cx="3081337" cy="4319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2775" y="1033463"/>
            <a:ext cx="19145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defRPr/>
            </a:pPr>
            <a:r>
              <a:rPr lang="pt-B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Introdução:</a:t>
            </a:r>
          </a:p>
        </p:txBody>
      </p:sp>
      <p:pic>
        <p:nvPicPr>
          <p:cNvPr id="32773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3" y="1112838"/>
            <a:ext cx="44926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1171575" y="4017423"/>
            <a:ext cx="14890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defRPr/>
            </a:pPr>
            <a:r>
              <a:rPr lang="pt-B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Objetivos:</a:t>
            </a:r>
          </a:p>
        </p:txBody>
      </p:sp>
      <p:pic>
        <p:nvPicPr>
          <p:cNvPr id="32775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313" y="4062403"/>
            <a:ext cx="44926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Retângulo 1"/>
          <p:cNvSpPr>
            <a:spLocks noChangeArrowheads="1"/>
          </p:cNvSpPr>
          <p:nvPr/>
        </p:nvSpPr>
        <p:spPr bwMode="auto">
          <a:xfrm>
            <a:off x="1337733" y="4737103"/>
            <a:ext cx="747130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t-BR" sz="2000" b="1" dirty="0" smtClean="0"/>
              <a:t>Entender </a:t>
            </a:r>
            <a:r>
              <a:rPr lang="pt-BR" sz="2000" b="1" dirty="0" smtClean="0"/>
              <a:t>os estilos em negociação; </a:t>
            </a:r>
            <a:endParaRPr lang="pt-BR" sz="2000" b="1" dirty="0" smtClean="0"/>
          </a:p>
          <a:p>
            <a:pPr marL="342900" indent="-342900">
              <a:buAutoNum type="arabicPeriod"/>
            </a:pPr>
            <a:endParaRPr lang="pt-BR" sz="2000" b="1" dirty="0" smtClean="0"/>
          </a:p>
          <a:p>
            <a:pPr marL="342900" indent="-342900">
              <a:buAutoNum type="arabicPeriod"/>
            </a:pPr>
            <a:r>
              <a:rPr lang="pt-BR" sz="2000" b="1" dirty="0" smtClean="0"/>
              <a:t>Compreender </a:t>
            </a:r>
            <a:r>
              <a:rPr lang="pt-BR" sz="2000" b="1" dirty="0" smtClean="0"/>
              <a:t>as técnicas em negociação. </a:t>
            </a:r>
          </a:p>
        </p:txBody>
      </p:sp>
      <p:pic>
        <p:nvPicPr>
          <p:cNvPr id="32779" name="Picture 14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599274" y="1964263"/>
            <a:ext cx="6299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Nesta perspectiva, uma vez esclarecido e entendido a importância de conhecer estilos e técnicas em negociação, abordaremos o assunto com uma série de exemplos por diversos autores para ampliar o seu entendimento.</a:t>
            </a:r>
            <a:endParaRPr lang="pt-BR" dirty="0" smtClean="0"/>
          </a:p>
        </p:txBody>
      </p:sp>
      <p:pic>
        <p:nvPicPr>
          <p:cNvPr id="16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289" y="1762822"/>
            <a:ext cx="1847111" cy="191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pic>
        <p:nvPicPr>
          <p:cNvPr id="31749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26" y="978171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1752" name="Picture 14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1732" y="760413"/>
            <a:ext cx="1132417" cy="84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169863" y="1667943"/>
            <a:ext cx="89042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Quanto aos tipos e abordagens na negociação, o processo ganha-ganha, identificamos que, independentemente do estilo e/ou tipo de negociação, sempre estamos negociando algo mesmo que não sejamos propriamente dito vendedores, compradores ou mesmo grandes empresários.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Portanto, negociar é um desafio excitante para muitos.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18076" y="1028974"/>
            <a:ext cx="70950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e abordagens na Negociação: processo ganha-ganha.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811868" y="3612279"/>
            <a:ext cx="72622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Devemos buscar negociar racionalmente, analisando previamente informações que poderão ser acessadas durante as negociações.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Por exemplo, as possíveis alternativas que poderiam ser utilizadas em um determinado acordo, interesse dos negociadores para que pudéssemos usar no momento correto e a relativa importância dos interesses da cada negociador que poderão ter objetivos diferentes, seriam algumas providências que certamente garantiriam uma vantagem competitiva a qualquer tipo de negociação, adaptando-se às suas especificidades. </a:t>
            </a:r>
            <a:endParaRPr lang="pt-BR" dirty="0"/>
          </a:p>
        </p:txBody>
      </p:sp>
      <p:pic>
        <p:nvPicPr>
          <p:cNvPr id="17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863" y="3674529"/>
            <a:ext cx="1642005" cy="2068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831850" y="1003300"/>
            <a:ext cx="6051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Estilos, Técnicas de Administração do Conflito 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9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1023938"/>
            <a:ext cx="4492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288925" y="1703383"/>
            <a:ext cx="85841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Os processos de negociações fazem parte de nossas vidas, como já temos visto em nossas aulas, mesmo que não sejamos executivos.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Sempre </a:t>
            </a:r>
            <a:r>
              <a:rPr lang="pt-BR" dirty="0" smtClean="0"/>
              <a:t>estamos negociando com inúmeras pessoas das mais diversas origens e por diversos motivos.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Não </a:t>
            </a:r>
            <a:r>
              <a:rPr lang="pt-BR" dirty="0" smtClean="0"/>
              <a:t>existe a mínima hipótese em viver nas comunidades com um básico entendimento nas habilidades necessárias para se comunicar e para negociar. </a:t>
            </a:r>
            <a:endParaRPr lang="pt-BR" dirty="0" smtClean="0"/>
          </a:p>
          <a:p>
            <a:pPr algn="just"/>
            <a:endParaRPr lang="pt-BR" dirty="0" smtClean="0"/>
          </a:p>
        </p:txBody>
      </p:sp>
      <p:pic>
        <p:nvPicPr>
          <p:cNvPr id="46082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925" y="4288705"/>
            <a:ext cx="3426738" cy="1925827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3865033" y="4322573"/>
            <a:ext cx="3517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Precisamos, portanto, saber e entender quais são os estilos principais das pessoas em negociação. </a:t>
            </a:r>
            <a:endParaRPr lang="pt-BR" dirty="0" smtClean="0"/>
          </a:p>
        </p:txBody>
      </p:sp>
      <p:pic>
        <p:nvPicPr>
          <p:cNvPr id="46088" name="Picture 8" descr="Resultado de imagem para xadre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70353" y="3809470"/>
            <a:ext cx="1803797" cy="2405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831850" y="1003300"/>
            <a:ext cx="6051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Estilos, Técnicas de Administração do Conflito 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9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1023938"/>
            <a:ext cx="4492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322793" y="3676374"/>
            <a:ext cx="85841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Enquanto </a:t>
            </a:r>
            <a:r>
              <a:rPr lang="pt-BR" dirty="0" smtClean="0"/>
              <a:t>duas pessoas mais flexíveis demonstrarão negociações diferentes por conta dos estilos que as envolvem.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Então </a:t>
            </a:r>
            <a:r>
              <a:rPr lang="pt-BR" dirty="0" smtClean="0"/>
              <a:t>é demasiadamente importante conhecer os principais estilos de negociadores, para que possamos prever algumas reações e ou mesmo saber contorna-las, por conta das atitudes previsíveis que os estilos, quando identificados ao bom negociador, nortearão a estratégia buscada para a negociação. </a:t>
            </a:r>
            <a:endParaRPr lang="pt-BR" dirty="0" smtClean="0"/>
          </a:p>
        </p:txBody>
      </p:sp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925" y="1703383"/>
            <a:ext cx="3426738" cy="1925827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3715664" y="2015067"/>
            <a:ext cx="5157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Perceberemos que, por exemplo, quando existe uma negociação entre duas pessoas supercompetitivas, haverá um tipo de negociação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0" y="-26988"/>
            <a:ext cx="7974013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pt-BR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B O M   D I A</a:t>
            </a:r>
            <a:endParaRPr lang="pt-BR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pic>
        <p:nvPicPr>
          <p:cNvPr id="15363" name="Picture 21" descr="http://nrussu.com/wp-content/uploads/2014/07/coffee_table_talk_pa-0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3725" y="2268538"/>
            <a:ext cx="5729288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1504950"/>
            <a:ext cx="2687637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1888" y="1482725"/>
            <a:ext cx="2855912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725" y="3976688"/>
            <a:ext cx="267652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738188" y="793105"/>
            <a:ext cx="6051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Estilos, Técnicas de Administração do Conflito 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9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805508"/>
            <a:ext cx="4492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925" y="4944340"/>
            <a:ext cx="2284942" cy="1284137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990966" y="1178567"/>
            <a:ext cx="183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Estilos e técnicas 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88925" y="1660341"/>
            <a:ext cx="86772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Entendo o conceito de estilos de negociador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De </a:t>
            </a:r>
            <a:r>
              <a:rPr lang="pt-BR" dirty="0" smtClean="0"/>
              <a:t>acordo com Martinelli (1998), um entendimento do conceito dos estilos de negociação e de seus limites pode ser útil, tanto em termos conceituais quanto em termos práticos, no que se refere ao desenvolvimento de suas habilidades ou para enfrentar uma situação corrente de negociação.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Fonte: “Negócio fechado! A arte da negociação</a:t>
            </a:r>
            <a:r>
              <a:rPr lang="pt-BR" dirty="0" smtClean="0"/>
              <a:t>”</a:t>
            </a:r>
          </a:p>
          <a:p>
            <a:pPr algn="just"/>
            <a:r>
              <a:rPr lang="pt-BR" dirty="0" smtClean="0"/>
              <a:t>	Paul </a:t>
            </a:r>
            <a:r>
              <a:rPr lang="pt-BR" dirty="0" err="1" smtClean="0"/>
              <a:t>Steele</a:t>
            </a:r>
            <a:r>
              <a:rPr lang="pt-BR" dirty="0" smtClean="0"/>
              <a:t>, John Murphy, Richard </a:t>
            </a:r>
            <a:r>
              <a:rPr lang="pt-BR" dirty="0" err="1" smtClean="0"/>
              <a:t>Russil</a:t>
            </a:r>
            <a:r>
              <a:rPr lang="pt-BR" dirty="0" smtClean="0"/>
              <a:t> - </a:t>
            </a:r>
            <a:r>
              <a:rPr lang="pt-BR" dirty="0" err="1" smtClean="0"/>
              <a:t>Makron</a:t>
            </a:r>
            <a:r>
              <a:rPr lang="pt-BR" dirty="0" smtClean="0"/>
              <a:t> Books do Brasil Ed. Ltda.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2826405" y="4381599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/>
              <a:t>Estilos de negociadores 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	 </a:t>
            </a:r>
            <a:r>
              <a:rPr lang="pt-BR" b="1" dirty="0" smtClean="0">
                <a:solidFill>
                  <a:srgbClr val="C00000"/>
                </a:solidFill>
              </a:rPr>
              <a:t>Catalisador/inovador 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	</a:t>
            </a:r>
            <a:r>
              <a:rPr lang="pt-BR" b="1" dirty="0" smtClean="0">
                <a:solidFill>
                  <a:schemeClr val="tx2"/>
                </a:solidFill>
              </a:rPr>
              <a:t>	 </a:t>
            </a:r>
            <a:r>
              <a:rPr lang="pt-BR" b="1" dirty="0" smtClean="0">
                <a:solidFill>
                  <a:schemeClr val="tx2"/>
                </a:solidFill>
              </a:rPr>
              <a:t>Apoiador/comunicador 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		</a:t>
            </a:r>
            <a:r>
              <a:rPr lang="pt-BR" b="1" dirty="0" smtClean="0">
                <a:solidFill>
                  <a:srgbClr val="C00000"/>
                </a:solidFill>
              </a:rPr>
              <a:t>	 </a:t>
            </a:r>
            <a:r>
              <a:rPr lang="pt-BR" b="1" dirty="0" smtClean="0">
                <a:solidFill>
                  <a:srgbClr val="C00000"/>
                </a:solidFill>
              </a:rPr>
              <a:t>Controlador/ativador 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	</a:t>
            </a:r>
            <a:r>
              <a:rPr lang="pt-BR" b="1" dirty="0" smtClean="0">
                <a:solidFill>
                  <a:schemeClr val="tx2"/>
                </a:solidFill>
              </a:rPr>
              <a:t>			 </a:t>
            </a:r>
            <a:r>
              <a:rPr lang="pt-BR" b="1" dirty="0" smtClean="0">
                <a:solidFill>
                  <a:schemeClr val="tx2"/>
                </a:solidFill>
              </a:rPr>
              <a:t>Analítico/processador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738188" y="793105"/>
            <a:ext cx="6051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Estilos, Técnicas de Administração do Conflito 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9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805508"/>
            <a:ext cx="4492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990966" y="1178567"/>
            <a:ext cx="183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Estilos e técnicas 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7625" y="1606938"/>
            <a:ext cx="90265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Qual o melhor estilo?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Todos </a:t>
            </a:r>
            <a:r>
              <a:rPr lang="pt-BR" dirty="0" smtClean="0"/>
              <a:t>eles são bons. O importante é conhecermos o nosso estilo, conhecer o estilo do outro negociador. Dentro do possível, nossa comunicação deve estar adaptada ao estilo do nosso interlocutor. </a:t>
            </a:r>
            <a:r>
              <a:rPr lang="pt-BR" dirty="0" smtClean="0"/>
              <a:t> Cada </a:t>
            </a:r>
            <a:r>
              <a:rPr lang="pt-BR" dirty="0" smtClean="0"/>
              <a:t>estilo tem necessidades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Necessidades </a:t>
            </a:r>
            <a:r>
              <a:rPr lang="pt-BR" dirty="0" smtClean="0"/>
              <a:t>de cada estilo 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>
                <a:solidFill>
                  <a:schemeClr val="tx2"/>
                </a:solidFill>
              </a:rPr>
              <a:t>O </a:t>
            </a:r>
            <a:r>
              <a:rPr lang="pt-BR" b="1" dirty="0" smtClean="0">
                <a:solidFill>
                  <a:schemeClr val="tx2"/>
                </a:solidFill>
              </a:rPr>
              <a:t>catalisador </a:t>
            </a:r>
            <a:r>
              <a:rPr lang="pt-BR" dirty="0" smtClean="0"/>
              <a:t>espera reconhecimento, devemos apelar para aspectos de novidade, singularidade, inovação, disponibilidade. </a:t>
            </a:r>
          </a:p>
          <a:p>
            <a:pPr algn="just"/>
            <a:r>
              <a:rPr lang="pt-BR" dirty="0" smtClean="0"/>
              <a:t> </a:t>
            </a:r>
          </a:p>
        </p:txBody>
      </p:sp>
      <p:pic>
        <p:nvPicPr>
          <p:cNvPr id="17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925" y="4944340"/>
            <a:ext cx="2284942" cy="1284137"/>
          </a:xfrm>
          <a:prstGeom prst="rect">
            <a:avLst/>
          </a:prstGeom>
          <a:noFill/>
        </p:spPr>
      </p:pic>
      <p:sp>
        <p:nvSpPr>
          <p:cNvPr id="18" name="Retângulo 17"/>
          <p:cNvSpPr/>
          <p:nvPr/>
        </p:nvSpPr>
        <p:spPr>
          <a:xfrm>
            <a:off x="2826404" y="4944340"/>
            <a:ext cx="6247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tx2"/>
                </a:solidFill>
              </a:rPr>
              <a:t>O apoiador </a:t>
            </a:r>
            <a:r>
              <a:rPr lang="pt-BR" dirty="0" smtClean="0"/>
              <a:t>procura aceitação, alguém que o aceite sem julgar, neste caso devemos apelar para harmonia, ausência de conflitos, garantia de satisfação. 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738188" y="793105"/>
            <a:ext cx="6051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Estilos, Técnicas de Administração do Conflito 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9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805508"/>
            <a:ext cx="4492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1592" y="4690206"/>
            <a:ext cx="2877608" cy="1617215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990966" y="1178567"/>
            <a:ext cx="183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Estilos e técnicas 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26998" y="1827884"/>
            <a:ext cx="44423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tx2"/>
                </a:solidFill>
              </a:rPr>
              <a:t>Para </a:t>
            </a:r>
            <a:r>
              <a:rPr lang="pt-BR" b="1" dirty="0" smtClean="0">
                <a:solidFill>
                  <a:schemeClr val="tx2"/>
                </a:solidFill>
              </a:rPr>
              <a:t>o controlador </a:t>
            </a:r>
            <a:r>
              <a:rPr lang="pt-BR" dirty="0" smtClean="0"/>
              <a:t>as necessidades são de realização, tudo que se relacionar com alcance de metas, resultados, ganhar tempo, vencer, ser independente.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b="1" dirty="0" smtClean="0">
                <a:solidFill>
                  <a:schemeClr val="tx2"/>
                </a:solidFill>
              </a:rPr>
              <a:t>O analítico </a:t>
            </a:r>
            <a:r>
              <a:rPr lang="pt-BR" dirty="0" smtClean="0"/>
              <a:t>está sempre em busca de segurança e certeza, fornecer-lhe os dados disponíveis, alternativas para análise, decisões seguras, pesquisas sem fim, tudo ajudará no processo de negociação. </a:t>
            </a:r>
            <a:endParaRPr lang="pt-BR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3633" y="1830388"/>
            <a:ext cx="4491105" cy="424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738188" y="793105"/>
            <a:ext cx="6051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Estilos, Técnicas de Administração do Conflito 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9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805508"/>
            <a:ext cx="4492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925" y="4944340"/>
            <a:ext cx="2284942" cy="1284137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990966" y="1178567"/>
            <a:ext cx="183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Estilos e técnicas 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7625" y="1559303"/>
            <a:ext cx="90265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Necessidades de cada estilo: </a:t>
            </a:r>
            <a:endParaRPr lang="pt-BR" dirty="0" smtClean="0"/>
          </a:p>
          <a:p>
            <a:pPr algn="just"/>
            <a:r>
              <a:rPr lang="pt-BR" dirty="0" smtClean="0"/>
              <a:t>vamos </a:t>
            </a:r>
            <a:r>
              <a:rPr lang="pt-BR" dirty="0" smtClean="0"/>
              <a:t>vender (comunicar) ao seu superior a ideia de fabricar um novo produto, um abridor de latas, por exemplo. Quais seriam os argumentos dependendo de cada estilo do superior? 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Controlador </a:t>
            </a:r>
            <a:endParaRPr lang="pt-BR" b="1" dirty="0" smtClean="0"/>
          </a:p>
          <a:p>
            <a:pPr algn="just"/>
            <a:r>
              <a:rPr lang="pt-BR" dirty="0" smtClean="0"/>
              <a:t>“A fabricação do abridor nos permitirá utilizar o potencial da área de produção e aumentar em 5% a lucratividade da empresa dentro de três meses”. 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Analítico </a:t>
            </a:r>
            <a:endParaRPr lang="pt-BR" b="1" dirty="0" smtClean="0"/>
          </a:p>
          <a:p>
            <a:pPr algn="just"/>
            <a:r>
              <a:rPr lang="pt-BR" dirty="0" smtClean="0"/>
              <a:t>“O abridor que produzimos funcionará dos dois lados, abrirá garrafas e latas, será inteiramente de aço inoxidável, muito leve, comparado aos produtos concorrentes será muito mais resistente”.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573866" y="4953010"/>
            <a:ext cx="65002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Catalisador </a:t>
            </a:r>
          </a:p>
          <a:p>
            <a:pPr algn="just"/>
            <a:r>
              <a:rPr lang="pt-BR" dirty="0" smtClean="0"/>
              <a:t>“Seremos a primeira empresa no Brasil a fabricar esse tipo de abridor”.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738188" y="793105"/>
            <a:ext cx="6051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Estilos, Técnicas de Administração do Conflito 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9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805508"/>
            <a:ext cx="4492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924" y="4463960"/>
            <a:ext cx="3139711" cy="1764517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990966" y="1178567"/>
            <a:ext cx="183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Estilos e técnicas 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7625" y="1601638"/>
            <a:ext cx="90265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Necessidades de cada estilo</a:t>
            </a:r>
            <a:r>
              <a:rPr lang="pt-BR" dirty="0" smtClean="0"/>
              <a:t>:</a:t>
            </a:r>
            <a:endParaRPr lang="pt-BR" dirty="0" smtClean="0"/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Apoiador </a:t>
            </a:r>
            <a:endParaRPr lang="pt-BR" b="1" dirty="0" smtClean="0"/>
          </a:p>
          <a:p>
            <a:pPr algn="just"/>
            <a:r>
              <a:rPr lang="pt-BR" dirty="0" smtClean="0"/>
              <a:t>“A produção do abridor servirá para motivar e integrar mais a nossa equipe de produção”.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Evidentemente </a:t>
            </a:r>
            <a:r>
              <a:rPr lang="pt-BR" dirty="0" smtClean="0"/>
              <a:t>não é suficiente apenas conduzir a negociação conforme o estilo do outro negociador.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negociação poderá ser facilitada dependendo do grau de confiança existente no relacionamento, isso irá depender do uso dos quatro elementos da confiança. </a:t>
            </a:r>
            <a:endParaRPr lang="pt-BR" dirty="0"/>
          </a:p>
        </p:txBody>
      </p:sp>
      <p:pic>
        <p:nvPicPr>
          <p:cNvPr id="87044" name="Picture 4" descr="Imagem relacion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8135" y="4594405"/>
            <a:ext cx="1828800" cy="1524001"/>
          </a:xfrm>
          <a:prstGeom prst="rect">
            <a:avLst/>
          </a:prstGeom>
          <a:noFill/>
        </p:spPr>
      </p:pic>
      <p:pic>
        <p:nvPicPr>
          <p:cNvPr id="16" name="Picture 4" descr="Imagem relacion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37025" y="4463960"/>
            <a:ext cx="2407708" cy="200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738188" y="793105"/>
            <a:ext cx="6051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Estilos, Técnicas de Administração do Conflito 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9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805508"/>
            <a:ext cx="4492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7267" y="4944340"/>
            <a:ext cx="2006600" cy="1127709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990966" y="1178567"/>
            <a:ext cx="183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Estilos e técnicas 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69333" y="1484995"/>
            <a:ext cx="890481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tx2"/>
                </a:solidFill>
              </a:rPr>
              <a:t>Quatro elementos da confiança 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dirty="0" smtClean="0"/>
              <a:t>1</a:t>
            </a:r>
            <a:r>
              <a:rPr lang="pt-BR" dirty="0" smtClean="0"/>
              <a:t>. Credibilidade: “eu cumpro o que prometo, faço o que digo”. 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dirty="0" smtClean="0"/>
              <a:t>2</a:t>
            </a:r>
            <a:r>
              <a:rPr lang="pt-BR" dirty="0" smtClean="0"/>
              <a:t>. Coerência: “eu digo as coisas que penso e não aquilo que a outra parte gostaria de ouvir”. 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dirty="0" smtClean="0"/>
              <a:t>3</a:t>
            </a:r>
            <a:r>
              <a:rPr lang="pt-BR" dirty="0" smtClean="0"/>
              <a:t>. Receptividade/Aceitação: “aceito que os outros sejam diferentes de mim, seja nas ações, sentimentos, seja nos valores ou necessidades. Procuro não julgar o próximo”. 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dirty="0" smtClean="0"/>
              <a:t>4</a:t>
            </a:r>
            <a:r>
              <a:rPr lang="pt-BR" dirty="0" smtClean="0"/>
              <a:t>. Clareza/sinceridade: “eu divido o que tenho com as outras pessoas, não sou de esconder o jogo; abro o jogo quanto a sentimentos, fatos, informações não confidenciais”.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69334" y="4185213"/>
            <a:ext cx="890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Cada </a:t>
            </a:r>
            <a:r>
              <a:rPr lang="pt-BR" dirty="0" smtClean="0"/>
              <a:t>estilo tem um problema em termos de confiança, assim devemos ter consciência da nossa limitação: </a:t>
            </a:r>
          </a:p>
          <a:p>
            <a:pPr algn="just"/>
            <a:r>
              <a:rPr lang="pt-BR" dirty="0" smtClean="0"/>
              <a:t>						 </a:t>
            </a:r>
            <a:r>
              <a:rPr lang="pt-BR" dirty="0" smtClean="0"/>
              <a:t>Controlador aceitação </a:t>
            </a:r>
          </a:p>
          <a:p>
            <a:pPr algn="just"/>
            <a:r>
              <a:rPr lang="pt-BR" dirty="0" smtClean="0"/>
              <a:t>							 </a:t>
            </a:r>
            <a:r>
              <a:rPr lang="pt-BR" dirty="0" smtClean="0"/>
              <a:t>Catalisador credibilidade </a:t>
            </a:r>
          </a:p>
          <a:p>
            <a:pPr algn="just"/>
            <a:r>
              <a:rPr lang="pt-BR" dirty="0" smtClean="0"/>
              <a:t>								 </a:t>
            </a:r>
            <a:r>
              <a:rPr lang="pt-BR" dirty="0" smtClean="0"/>
              <a:t>Analítico sinceridade </a:t>
            </a:r>
          </a:p>
          <a:p>
            <a:pPr algn="just"/>
            <a:r>
              <a:rPr lang="pt-BR" dirty="0" smtClean="0"/>
              <a:t>									 </a:t>
            </a:r>
            <a:r>
              <a:rPr lang="pt-BR" dirty="0" smtClean="0"/>
              <a:t>Apoiador coerência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220142" y="6018410"/>
            <a:ext cx="8920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tx2"/>
                </a:solidFill>
              </a:rPr>
              <a:t>Devemos sempre considerar as necessidades dos outros tão importantes como as nossas. </a:t>
            </a:r>
            <a:endParaRPr lang="pt-BR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738188" y="793105"/>
            <a:ext cx="6051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Estilos, Técnicas de Administração do Conflito 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9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805508"/>
            <a:ext cx="4492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6067" y="4711964"/>
            <a:ext cx="2390775" cy="1343615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990966" y="1178567"/>
            <a:ext cx="183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Estilos e técnicas 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7625" y="1572643"/>
            <a:ext cx="90265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Outros estilos de negociação por diversos </a:t>
            </a:r>
            <a:r>
              <a:rPr lang="pt-BR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autores:</a:t>
            </a:r>
          </a:p>
          <a:p>
            <a:r>
              <a:rPr lang="pt-BR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 smtClean="0"/>
              <a:t>A abordagem de </a:t>
            </a:r>
            <a:r>
              <a:rPr lang="pt-BR" b="1" dirty="0" err="1" smtClean="0"/>
              <a:t>Sparks</a:t>
            </a:r>
            <a:r>
              <a:rPr lang="pt-BR" b="1" dirty="0" smtClean="0"/>
              <a:t> é baseada no modelo de personalidade desenvolvido por Jung. </a:t>
            </a:r>
          </a:p>
          <a:p>
            <a:endParaRPr lang="pt-BR" b="1" dirty="0" smtClean="0"/>
          </a:p>
          <a:p>
            <a:r>
              <a:rPr lang="pt-BR" b="1" dirty="0" smtClean="0"/>
              <a:t>Restritivo</a:t>
            </a:r>
            <a:r>
              <a:rPr lang="pt-BR" b="1" dirty="0" smtClean="0"/>
              <a:t>: controle é desconsideração; negociadores só chegam a acordo se forçados; </a:t>
            </a:r>
          </a:p>
          <a:p>
            <a:endParaRPr lang="pt-BR" b="1" dirty="0" smtClean="0"/>
          </a:p>
          <a:p>
            <a:r>
              <a:rPr lang="pt-BR" b="1" dirty="0" smtClean="0"/>
              <a:t>Ardilosos</a:t>
            </a:r>
            <a:r>
              <a:rPr lang="pt-BR" b="1" dirty="0" smtClean="0"/>
              <a:t>: desconsideração com deferência; negociadores devem ser evitados; </a:t>
            </a:r>
          </a:p>
          <a:p>
            <a:endParaRPr lang="pt-BR" b="1" dirty="0" smtClean="0"/>
          </a:p>
          <a:p>
            <a:r>
              <a:rPr lang="pt-BR" b="1" dirty="0" smtClean="0"/>
              <a:t>Amigável</a:t>
            </a:r>
            <a:r>
              <a:rPr lang="pt-BR" b="1" dirty="0" smtClean="0"/>
              <a:t>: deferência e cooperação; negociadores são cooperativos e simpáticos; </a:t>
            </a:r>
            <a:endParaRPr lang="pt-BR" dirty="0" smtClean="0"/>
          </a:p>
          <a:p>
            <a:endParaRPr lang="pt-BR" b="1" dirty="0" smtClean="0"/>
          </a:p>
          <a:p>
            <a:r>
              <a:rPr lang="pt-BR" b="1" dirty="0" smtClean="0"/>
              <a:t>Confrontador</a:t>
            </a:r>
            <a:r>
              <a:rPr lang="pt-BR" b="1" dirty="0" smtClean="0"/>
              <a:t>: combinação do controle e da confiança; Negociadores procuram a equidade.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250015" y="5803961"/>
            <a:ext cx="6773333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Fonte</a:t>
            </a:r>
            <a:r>
              <a:rPr lang="pt-BR" dirty="0" smtClean="0"/>
              <a:t>:</a:t>
            </a:r>
            <a:r>
              <a:rPr lang="pt-BR" sz="2000" dirty="0" smtClean="0"/>
              <a:t> </a:t>
            </a:r>
          </a:p>
          <a:p>
            <a:r>
              <a:rPr lang="pt-BR" sz="1050" dirty="0" smtClean="0"/>
              <a:t>&lt;</a:t>
            </a:r>
            <a:r>
              <a:rPr lang="pt-BR" sz="1050" dirty="0" smtClean="0"/>
              <a:t>http://www.slideshare.net/Celso1234567/savedfiles?</a:t>
            </a:r>
            <a:r>
              <a:rPr lang="pt-BR" sz="1050" dirty="0" err="1" smtClean="0"/>
              <a:t>s_title</a:t>
            </a:r>
            <a:r>
              <a:rPr lang="pt-BR" sz="1050" dirty="0" smtClean="0"/>
              <a:t>=</a:t>
            </a:r>
            <a:r>
              <a:rPr lang="pt-BR" sz="1050" dirty="0" err="1" smtClean="0"/>
              <a:t>tecnicas-de-negociao&amp;user_login</a:t>
            </a:r>
            <a:r>
              <a:rPr lang="pt-BR" sz="1050" dirty="0" smtClean="0"/>
              <a:t>=</a:t>
            </a:r>
            <a:r>
              <a:rPr lang="pt-BR" sz="1050" dirty="0" err="1" smtClean="0"/>
              <a:t>SergioMendona</a:t>
            </a:r>
            <a:r>
              <a:rPr lang="pt-BR" sz="1050" dirty="0" smtClean="0"/>
              <a:t>&gt;. </a:t>
            </a:r>
            <a:endParaRPr lang="pt-BR" sz="2400" dirty="0"/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45" y="4680479"/>
            <a:ext cx="1516061" cy="171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9174" y="4847430"/>
            <a:ext cx="2462987" cy="79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738188" y="793105"/>
            <a:ext cx="6051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Estilos, Técnicas de Administração do Conflito 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9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805508"/>
            <a:ext cx="4492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990966" y="1178567"/>
            <a:ext cx="183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Estilos e técnicas 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7625" y="1547899"/>
            <a:ext cx="90265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Para o autor </a:t>
            </a:r>
            <a:r>
              <a:rPr lang="pt-BR" b="1" dirty="0" err="1" smtClean="0"/>
              <a:t>Gottschalk</a:t>
            </a:r>
            <a:r>
              <a:rPr lang="pt-BR" b="1" dirty="0" smtClean="0"/>
              <a:t>: </a:t>
            </a:r>
          </a:p>
          <a:p>
            <a:endParaRPr lang="pt-BR" b="1" dirty="0" smtClean="0"/>
          </a:p>
          <a:p>
            <a:pPr algn="just"/>
            <a:r>
              <a:rPr lang="pt-BR" b="1" dirty="0" smtClean="0"/>
              <a:t>Duro</a:t>
            </a:r>
            <a:r>
              <a:rPr lang="pt-BR" b="1" dirty="0" smtClean="0"/>
              <a:t>: de posições firmes e claras, determinado, conhece bem seus objetivos, dominador, agressivo, menospreza e não se interessa pela posição ou necessidades dos outros. </a:t>
            </a:r>
          </a:p>
          <a:p>
            <a:endParaRPr lang="pt-BR" b="1" dirty="0" smtClean="0"/>
          </a:p>
          <a:p>
            <a:pPr algn="just"/>
            <a:r>
              <a:rPr lang="pt-BR" b="1" dirty="0" smtClean="0"/>
              <a:t>Caloroso</a:t>
            </a:r>
            <a:r>
              <a:rPr lang="pt-BR" b="1" dirty="0" smtClean="0"/>
              <a:t>: amigo, interessado nas pessoas, otimista, paciente, calmo, tende a não estabelecer claramente o que pretende, incapacidade de dizer não, perde o senso dos seus próprios interesses e objetivos. </a:t>
            </a:r>
          </a:p>
          <a:p>
            <a:endParaRPr lang="pt-BR" b="1" dirty="0" smtClean="0"/>
          </a:p>
          <a:p>
            <a:pPr algn="just"/>
            <a:r>
              <a:rPr lang="pt-BR" b="1" dirty="0" smtClean="0"/>
              <a:t>Dos </a:t>
            </a:r>
            <a:r>
              <a:rPr lang="pt-BR" b="1" dirty="0" smtClean="0"/>
              <a:t>números: racionalidade, apego aos fatos, lógica e detalhes, praticidade, metódico, dificuldade para lidar com emoções. </a:t>
            </a:r>
          </a:p>
          <a:p>
            <a:endParaRPr lang="pt-BR" b="1" dirty="0" smtClean="0"/>
          </a:p>
          <a:p>
            <a:pPr algn="just"/>
            <a:r>
              <a:rPr lang="pt-BR" b="1" dirty="0" smtClean="0"/>
              <a:t>Negociador</a:t>
            </a:r>
            <a:r>
              <a:rPr lang="pt-BR" b="1" dirty="0" smtClean="0"/>
              <a:t>: identifica oportunidades, busca alternativas viáveis, aprecia barreiras culturais, jovial, fácil de lidar, adaptativo, flexível, imaginativo, fala rápida, busca adiar tensões, persistente, utiliza todos os fatos e argumentos disponíveis.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50677" y="5795216"/>
            <a:ext cx="81530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Fonte: </a:t>
            </a:r>
            <a:endParaRPr lang="pt-BR" dirty="0" smtClean="0"/>
          </a:p>
          <a:p>
            <a:r>
              <a:rPr lang="pt-BR" sz="1200" dirty="0" smtClean="0"/>
              <a:t>&lt;</a:t>
            </a:r>
            <a:r>
              <a:rPr lang="pt-BR" sz="1200" dirty="0" smtClean="0"/>
              <a:t>http://www.slideshare.net/Celso1234567/savedfiles?</a:t>
            </a:r>
            <a:r>
              <a:rPr lang="pt-BR" sz="1200" dirty="0" err="1" smtClean="0"/>
              <a:t>s_title</a:t>
            </a:r>
            <a:r>
              <a:rPr lang="pt-BR" sz="1200" dirty="0" smtClean="0"/>
              <a:t>=</a:t>
            </a:r>
            <a:r>
              <a:rPr lang="pt-BR" sz="1200" dirty="0" err="1" smtClean="0"/>
              <a:t>tecnicas-de-negociao&amp;user_login</a:t>
            </a:r>
            <a:r>
              <a:rPr lang="pt-BR" sz="1200" dirty="0" smtClean="0"/>
              <a:t>=</a:t>
            </a:r>
            <a:r>
              <a:rPr lang="pt-BR" sz="1200" dirty="0" err="1" smtClean="0"/>
              <a:t>SergioMendona</a:t>
            </a:r>
            <a:r>
              <a:rPr lang="pt-BR" sz="1200" dirty="0" smtClean="0"/>
              <a:t>&gt;.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738188" y="793105"/>
            <a:ext cx="6051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Estilos, Técnicas de Administração do Conflito 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9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805508"/>
            <a:ext cx="4492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990966" y="1178567"/>
            <a:ext cx="183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Estilos e técnicas 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7625" y="1547899"/>
            <a:ext cx="90265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Os autores </a:t>
            </a:r>
            <a:r>
              <a:rPr lang="pt-BR" b="1" dirty="0" smtClean="0"/>
              <a:t>Atkins e </a:t>
            </a:r>
            <a:r>
              <a:rPr lang="pt-BR" b="1" dirty="0" err="1" smtClean="0"/>
              <a:t>Katcher</a:t>
            </a:r>
            <a:r>
              <a:rPr lang="pt-BR" b="1" dirty="0" smtClean="0"/>
              <a:t> </a:t>
            </a:r>
          </a:p>
          <a:p>
            <a:endParaRPr lang="pt-BR" b="1" dirty="0" smtClean="0"/>
          </a:p>
          <a:p>
            <a:r>
              <a:rPr lang="pt-BR" b="1" dirty="0" smtClean="0"/>
              <a:t>Dá </a:t>
            </a:r>
            <a:r>
              <a:rPr lang="pt-BR" b="1" dirty="0" smtClean="0"/>
              <a:t>e Apoia: baseia-se na expectativa de alto padrão de desempenho, postura idealista, coorporativa e perfeccionista (Caloroso); </a:t>
            </a:r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Toma e controla: orientado e focado nas metas e objetivos, fazendo acontecer liderando a negociação com competência; (Duro); </a:t>
            </a:r>
            <a:endParaRPr lang="pt-BR" b="1" dirty="0" smtClean="0"/>
          </a:p>
          <a:p>
            <a:endParaRPr lang="pt-BR" dirty="0" smtClean="0"/>
          </a:p>
          <a:p>
            <a:r>
              <a:rPr lang="pt-BR" b="1" dirty="0" smtClean="0"/>
              <a:t>Mantém e conserva: preocupado e orientado para a qualidade. Norteia a negociação para as coisas concretas e lógicas, fazendo com que o processo se desenvolva em ritmo lento pelo excesso nas análises; </a:t>
            </a:r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Adapta e negocia: este estilo estimula o negociador e colocar-se no lugar do outro e norteia seu comportamento pelo grupo procurando ser bem aceito. Comanda a negociação com entusiasmo, elevado senso de humor e forte habilidade social; (Negociador).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40404" y="5703709"/>
            <a:ext cx="8533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Fonte</a:t>
            </a:r>
            <a:r>
              <a:rPr lang="pt-BR" dirty="0" smtClean="0"/>
              <a:t>:</a:t>
            </a:r>
          </a:p>
          <a:p>
            <a:r>
              <a:rPr lang="pt-BR" sz="1400" dirty="0" smtClean="0"/>
              <a:t>&lt;</a:t>
            </a:r>
            <a:r>
              <a:rPr lang="pt-BR" sz="1400" dirty="0" smtClean="0"/>
              <a:t>http://www.slideshare.net/Celso1234567/savedfiles?</a:t>
            </a:r>
            <a:r>
              <a:rPr lang="pt-BR" sz="1400" dirty="0" err="1" smtClean="0"/>
              <a:t>s_title</a:t>
            </a:r>
            <a:r>
              <a:rPr lang="pt-BR" sz="1400" dirty="0" smtClean="0"/>
              <a:t>=</a:t>
            </a:r>
            <a:r>
              <a:rPr lang="pt-BR" sz="1400" dirty="0" err="1" smtClean="0"/>
              <a:t>tecnicas-de-negociao&amp;user_login</a:t>
            </a:r>
            <a:r>
              <a:rPr lang="pt-BR" sz="1400" dirty="0" smtClean="0"/>
              <a:t>=</a:t>
            </a:r>
            <a:r>
              <a:rPr lang="pt-BR" sz="1400" dirty="0" err="1" smtClean="0"/>
              <a:t>SergioMendona</a:t>
            </a:r>
            <a:r>
              <a:rPr lang="pt-BR" sz="1400" dirty="0" smtClean="0"/>
              <a:t>&gt;. 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738188" y="793105"/>
            <a:ext cx="6051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Estilos, Técnicas de Administração do Conflito 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9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805508"/>
            <a:ext cx="4492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990966" y="1178567"/>
            <a:ext cx="183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Estilos e técnicas 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215900" y="1830388"/>
          <a:ext cx="86995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458"/>
                <a:gridCol w="2122099"/>
                <a:gridCol w="2518913"/>
                <a:gridCol w="28510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b="1" baseline="0" dirty="0" smtClean="0">
                          <a:solidFill>
                            <a:schemeClr val="bg1"/>
                          </a:solidFill>
                          <a:latin typeface="Tahoma"/>
                        </a:rPr>
                        <a:t>Estilos</a:t>
                      </a:r>
                      <a:endParaRPr lang="pt-BR" sz="1400" b="1" baseline="0" dirty="0" smtClean="0">
                        <a:solidFill>
                          <a:schemeClr val="bg1"/>
                        </a:solidFill>
                        <a:latin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baseline="0" dirty="0" smtClean="0">
                          <a:solidFill>
                            <a:schemeClr val="bg1"/>
                          </a:solidFill>
                          <a:latin typeface="Tahoma"/>
                        </a:rPr>
                        <a:t>Conceitos	</a:t>
                      </a:r>
                      <a:endParaRPr lang="pt-BR" sz="1400" b="1" baseline="0" dirty="0" smtClean="0">
                        <a:solidFill>
                          <a:schemeClr val="bg1"/>
                        </a:solidFill>
                        <a:latin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baseline="0" dirty="0" smtClean="0">
                          <a:solidFill>
                            <a:schemeClr val="bg1"/>
                          </a:solidFill>
                          <a:latin typeface="Tahoma"/>
                        </a:rPr>
                        <a:t>Comportamentos Típicos</a:t>
                      </a:r>
                      <a:endParaRPr lang="pt-BR" sz="1400" b="1" baseline="0" dirty="0" smtClean="0">
                        <a:solidFill>
                          <a:schemeClr val="bg1"/>
                        </a:solidFill>
                        <a:latin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baseline="0" dirty="0" smtClean="0">
                          <a:solidFill>
                            <a:schemeClr val="bg1"/>
                          </a:solidFill>
                          <a:latin typeface="Tahoma"/>
                        </a:rPr>
                        <a:t>Comportamentos  Extremos 	</a:t>
                      </a:r>
                      <a:endParaRPr lang="pt-BR" sz="1400" b="1" baseline="0" dirty="0" smtClean="0">
                        <a:solidFill>
                          <a:schemeClr val="bg1"/>
                        </a:solidFill>
                        <a:latin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Persuasão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Levar os outros a aceitar a sua ideia.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   Fazer propostas e sugestões. </a:t>
                      </a:r>
                    </a:p>
                    <a:p>
                      <a:pPr algn="just"/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Argumentar, raciocinar e justificar. 	</a:t>
                      </a:r>
                    </a:p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Dispersão: </a:t>
                      </a:r>
                    </a:p>
                    <a:p>
                      <a:pPr algn="just"/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Propostas  apresentadas e não defendidas. </a:t>
                      </a:r>
                    </a:p>
                    <a:p>
                      <a:pPr algn="just"/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Argumentos  sucessíveis em  levar as propostas tangíveis.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Afirmação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Impor e julgar o outro 	</a:t>
                      </a:r>
                    </a:p>
                    <a:p>
                      <a:pPr algn="just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Fazer conhecer exigências e normas. </a:t>
                      </a:r>
                    </a:p>
                    <a:p>
                      <a:pPr algn="just"/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Expor seu ponto de vista e seus desejos. </a:t>
                      </a:r>
                    </a:p>
                    <a:p>
                      <a:pPr algn="just"/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Avaliar os outros e a si mesmo </a:t>
                      </a:r>
                    </a:p>
                    <a:p>
                      <a:pPr algn="just"/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Punir, recompensar e conceder.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Tirania: </a:t>
                      </a:r>
                    </a:p>
                    <a:p>
                      <a:pPr algn="just"/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Excesso de pressão  sem manifestação clara  de expectativas .</a:t>
                      </a:r>
                    </a:p>
                    <a:p>
                      <a:pPr algn="just"/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Uso indiscriminado do poder de posição .	</a:t>
                      </a:r>
                    </a:p>
                    <a:p>
                      <a:pPr algn="just"/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Ligação 	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Compreender o quadro de referência do outro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Encorajar a participação do outro .</a:t>
                      </a:r>
                    </a:p>
                    <a:p>
                      <a:pPr algn="just"/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Procurar pontos de acordo. </a:t>
                      </a:r>
                    </a:p>
                    <a:p>
                      <a:pPr algn="just"/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Escutar com empatia.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Indecisão: </a:t>
                      </a:r>
                    </a:p>
                    <a:p>
                      <a:pPr algn="just"/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Apoiar ou escutar o  outro com um fim em si mesmo. </a:t>
                      </a:r>
                    </a:p>
                    <a:p>
                      <a:pPr algn="just"/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Reformulações  constantes de propostas 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7475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pic>
        <p:nvPicPr>
          <p:cNvPr id="18435" name="Picture 2" descr="http://us.123rf.com/450wm/lightwise/lightwise1206/lightwise120600064/14119263-human-intelligence-head-concept-with-gears-and-cogs-as-symbols-of-brain-function-as-a-neurological-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188" y="1447800"/>
            <a:ext cx="727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17475" y="1603375"/>
            <a:ext cx="8867775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200" b="1" dirty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CONTEXTUALIZAÇÃO DA DISCIPLINA</a:t>
            </a:r>
          </a:p>
          <a:p>
            <a:pPr eaLnBrk="1" hangingPunct="1">
              <a:defRPr/>
            </a:pPr>
            <a:endParaRPr lang="pt-BR" sz="2200" b="1" dirty="0">
              <a:solidFill>
                <a:srgbClr val="EF792F"/>
              </a:solidFill>
              <a:cs typeface="Arial" charset="0"/>
            </a:endParaRPr>
          </a:p>
          <a:p>
            <a:pPr eaLnBrk="1" hangingPunct="1">
              <a:defRPr/>
            </a:pPr>
            <a:endParaRPr lang="pt-BR" sz="2200" b="1" dirty="0">
              <a:solidFill>
                <a:srgbClr val="EF792F"/>
              </a:solidFill>
              <a:cs typeface="Arial" charset="0"/>
            </a:endParaRPr>
          </a:p>
        </p:txBody>
      </p:sp>
      <p:sp>
        <p:nvSpPr>
          <p:cNvPr id="6" name="Retângulo 12"/>
          <p:cNvSpPr>
            <a:spLocks noChangeArrowheads="1"/>
          </p:cNvSpPr>
          <p:nvPr/>
        </p:nvSpPr>
        <p:spPr bwMode="auto">
          <a:xfrm>
            <a:off x="60325" y="158750"/>
            <a:ext cx="6264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endParaRPr lang="pt-BR" altLang="pt-BR" sz="12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8438" name="Picture 8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9275" y="5634038"/>
            <a:ext cx="8985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tângulo 1"/>
          <p:cNvSpPr>
            <a:spLocks noChangeArrowheads="1"/>
          </p:cNvSpPr>
          <p:nvPr/>
        </p:nvSpPr>
        <p:spPr bwMode="auto">
          <a:xfrm>
            <a:off x="117475" y="2249488"/>
            <a:ext cx="89503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/>
              <a:t>No mundo moderno a necessidade de administração de conflitos e negociação é um fator crítico de sucesso.</a:t>
            </a:r>
          </a:p>
          <a:p>
            <a:pPr algn="just"/>
            <a:endParaRPr lang="pt-BR"/>
          </a:p>
          <a:p>
            <a:pPr algn="just"/>
            <a:r>
              <a:rPr lang="pt-BR"/>
              <a:t>A disciplina contribuirá de forma excepcional quanto à especialização tanto acadêmica quanto profissional do aluno perante o curso de pós-graduação/MBA em Gestão Estratégica de Pessoas, pois são abordados os conceitos que englobam a importância da administração de conflitos e negociação em negociações de uma forma geral, bem como os principais elementos envolvidos na arte do planejamento de negociações. </a:t>
            </a:r>
          </a:p>
          <a:p>
            <a:pPr algn="just"/>
            <a:endParaRPr lang="pt-BR"/>
          </a:p>
          <a:p>
            <a:pPr algn="just"/>
            <a:r>
              <a:rPr lang="pt-BR"/>
              <a:t>A vida e a perenidade de uma organização, está diretamente associada a um bom e eficaz planejamento empresarial associando, a visão estratégica da organização aos desejos e interesses das pessoas. A disciplina permitirá aos alunos desenvolverem conhecimento, habilidade e competências no domínio quanto aos modelos de negociação definindo técnicas, estilos, táticas e estratégias do planejamento da negociação ao acordo final. </a:t>
            </a:r>
            <a:endParaRPr lang="pt-BR" altLang="pt-B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738188" y="793105"/>
            <a:ext cx="6051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Estilos, Técnicas de Administração do Conflito 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9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805508"/>
            <a:ext cx="4492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924" y="3995803"/>
            <a:ext cx="2908891" cy="1634796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990966" y="1178567"/>
            <a:ext cx="183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Estilos e técnicas 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15900" y="1830388"/>
          <a:ext cx="86995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458"/>
                <a:gridCol w="2122099"/>
                <a:gridCol w="2518913"/>
                <a:gridCol w="28510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b="1" baseline="0" dirty="0" smtClean="0">
                          <a:solidFill>
                            <a:schemeClr val="bg1"/>
                          </a:solidFill>
                          <a:latin typeface="Tahoma"/>
                        </a:rPr>
                        <a:t>Estilos</a:t>
                      </a:r>
                      <a:endParaRPr lang="pt-BR" sz="1400" b="1" baseline="0" dirty="0" smtClean="0">
                        <a:solidFill>
                          <a:schemeClr val="bg1"/>
                        </a:solidFill>
                        <a:latin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baseline="0" dirty="0" smtClean="0">
                          <a:solidFill>
                            <a:schemeClr val="bg1"/>
                          </a:solidFill>
                          <a:latin typeface="Tahoma"/>
                        </a:rPr>
                        <a:t>Conceitos </a:t>
                      </a:r>
                      <a:endParaRPr lang="pt-BR" sz="1400" b="1" baseline="0" dirty="0" smtClean="0">
                        <a:solidFill>
                          <a:schemeClr val="bg1"/>
                        </a:solidFill>
                        <a:latin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baseline="0" dirty="0" smtClean="0">
                          <a:solidFill>
                            <a:schemeClr val="bg1"/>
                          </a:solidFill>
                          <a:latin typeface="Tahoma"/>
                        </a:rPr>
                        <a:t>Comportamentos Típicos</a:t>
                      </a:r>
                      <a:endParaRPr lang="pt-BR" sz="1400" b="1" baseline="0" dirty="0" smtClean="0">
                        <a:solidFill>
                          <a:schemeClr val="bg1"/>
                        </a:solidFill>
                        <a:latin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baseline="0" dirty="0" smtClean="0">
                          <a:solidFill>
                            <a:schemeClr val="bg1"/>
                          </a:solidFill>
                          <a:latin typeface="Tahoma"/>
                        </a:rPr>
                        <a:t>Comportamentos  Extremos 	</a:t>
                      </a:r>
                      <a:endParaRPr lang="pt-BR" sz="1400" b="1" baseline="0" dirty="0" smtClean="0">
                        <a:solidFill>
                          <a:schemeClr val="bg1"/>
                        </a:solidFill>
                        <a:latin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Atração 	</a:t>
                      </a:r>
                      <a:endParaRPr lang="pt-BR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Abrir-se ao outro procurando envolvê-lo.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Influenciar ao outro pelo seu próprio comportamento. </a:t>
                      </a:r>
                    </a:p>
                    <a:p>
                      <a:pPr algn="just"/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Seduzir, motivar o outro, elevar o moral. </a:t>
                      </a:r>
                    </a:p>
                    <a:p>
                      <a:pPr algn="just"/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Partilhar informações. </a:t>
                      </a:r>
                    </a:p>
                    <a:p>
                      <a:pPr algn="just"/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Reconhecer os próprios erros.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Falsidade: </a:t>
                      </a:r>
                    </a:p>
                    <a:p>
                      <a:pPr algn="just"/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Reconhecer falhas e dúvidas inexistentes. </a:t>
                      </a:r>
                    </a:p>
                    <a:p>
                      <a:pPr algn="just"/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Uso excessivo do poder pessoal.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215901" y="5689868"/>
            <a:ext cx="88582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Fonte</a:t>
            </a:r>
            <a:r>
              <a:rPr lang="pt-BR" dirty="0" smtClean="0"/>
              <a:t>:</a:t>
            </a:r>
          </a:p>
          <a:p>
            <a:r>
              <a:rPr lang="pt-BR" sz="1600" dirty="0" smtClean="0"/>
              <a:t>&lt;</a:t>
            </a:r>
            <a:r>
              <a:rPr lang="pt-BR" sz="1600" dirty="0" smtClean="0"/>
              <a:t>http://www.slideshare.net/Celso1234567/savedfiles?</a:t>
            </a:r>
            <a:r>
              <a:rPr lang="pt-BR" sz="1600" dirty="0" err="1" smtClean="0"/>
              <a:t>s_title</a:t>
            </a:r>
            <a:r>
              <a:rPr lang="pt-BR" sz="1600" dirty="0" smtClean="0"/>
              <a:t>=</a:t>
            </a:r>
            <a:r>
              <a:rPr lang="pt-BR" sz="1600" dirty="0" err="1" smtClean="0"/>
              <a:t>estilos-negociao&amp;user_login</a:t>
            </a:r>
            <a:r>
              <a:rPr lang="pt-BR" sz="1600" dirty="0" smtClean="0"/>
              <a:t>=</a:t>
            </a:r>
            <a:r>
              <a:rPr lang="pt-BR" sz="1600" dirty="0" err="1" smtClean="0"/>
              <a:t>cborduchi</a:t>
            </a:r>
            <a:r>
              <a:rPr lang="pt-BR" sz="1600" dirty="0" smtClean="0"/>
              <a:t>&gt;. </a:t>
            </a:r>
            <a:endParaRPr lang="pt-BR" sz="1600" dirty="0"/>
          </a:p>
        </p:txBody>
      </p:sp>
      <p:pic>
        <p:nvPicPr>
          <p:cNvPr id="91138" name="Picture 2" descr="Imagem relacionad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2437" y="3720148"/>
            <a:ext cx="4084763" cy="2614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5846" name="Picture 1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9400" y="760413"/>
            <a:ext cx="1174750" cy="87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2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5820" y="3186816"/>
            <a:ext cx="5181942" cy="317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925" y="799307"/>
            <a:ext cx="4492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107697" y="1260972"/>
            <a:ext cx="8902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C00000"/>
                </a:solidFill>
              </a:rPr>
              <a:t>Assista ao vídeo e faça uma </a:t>
            </a:r>
            <a:r>
              <a:rPr lang="pt-BR" sz="2000" b="1" dirty="0" smtClean="0">
                <a:solidFill>
                  <a:srgbClr val="C00000"/>
                </a:solidFill>
              </a:rPr>
              <a:t>reflexão </a:t>
            </a:r>
            <a:r>
              <a:rPr lang="pt-BR" sz="2000" b="1" dirty="0" smtClean="0">
                <a:solidFill>
                  <a:srgbClr val="C00000"/>
                </a:solidFill>
              </a:rPr>
              <a:t>quanto ao processo de negociação.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831850" y="799307"/>
            <a:ext cx="3012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 proposta:</a:t>
            </a:r>
            <a:endParaRPr lang="pt-BR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5464" y="1667794"/>
            <a:ext cx="3863165" cy="247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ângulo 19"/>
          <p:cNvSpPr/>
          <p:nvPr/>
        </p:nvSpPr>
        <p:spPr>
          <a:xfrm>
            <a:off x="1318470" y="6090740"/>
            <a:ext cx="5729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hlinkClick r:id="rId7"/>
              </a:rPr>
              <a:t>https://</a:t>
            </a:r>
            <a:r>
              <a:rPr lang="pt-BR" sz="2000" dirty="0" smtClean="0">
                <a:hlinkClick r:id="rId7"/>
              </a:rPr>
              <a:t>youtu.be/6MRMfZ43tLg?list=RDqJjEvpCHDjU</a:t>
            </a:r>
            <a:r>
              <a:rPr lang="pt-BR" sz="2000" dirty="0" smtClean="0"/>
              <a:t> </a:t>
            </a:r>
            <a:endParaRPr lang="pt-BR" sz="2000" dirty="0"/>
          </a:p>
        </p:txBody>
      </p:sp>
      <p:sp>
        <p:nvSpPr>
          <p:cNvPr id="21" name="Retângulo 20"/>
          <p:cNvSpPr/>
          <p:nvPr/>
        </p:nvSpPr>
        <p:spPr>
          <a:xfrm>
            <a:off x="107697" y="4290247"/>
            <a:ext cx="3818123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VÍDEO:</a:t>
            </a:r>
          </a:p>
          <a:p>
            <a:pPr algn="just"/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gerenciar conflitos no ambiente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profissional.</a:t>
            </a:r>
            <a:endParaRPr lang="pt-B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1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ENTREVISTA:</a:t>
            </a:r>
          </a:p>
          <a:p>
            <a:r>
              <a:rPr lang="pt-BR" sz="2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JORNAL  HOJE (REDE GLOBO)</a:t>
            </a:r>
            <a:endParaRPr lang="pt-BR" sz="2000" dirty="0">
              <a:solidFill>
                <a:schemeClr val="accent4"/>
              </a:solidFill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68069" y="1701662"/>
            <a:ext cx="2344383" cy="145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Resultado de imagem para TICKE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94053" y="1718596"/>
            <a:ext cx="1886960" cy="1235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9525" y="1870097"/>
            <a:ext cx="9134475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 eaLnBrk="1" hangingPunct="1">
              <a:buFont typeface="Wingdings" pitchFamily="2" charset="2"/>
              <a:buChar char="Ø"/>
              <a:defRPr/>
            </a:pPr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</a:t>
            </a:r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Debate sobre o vídeo </a:t>
            </a:r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apresentado;</a:t>
            </a:r>
          </a:p>
          <a:p>
            <a:pPr lvl="1" algn="just" eaLnBrk="1" hangingPunct="1">
              <a:buFont typeface="Wingdings" pitchFamily="2" charset="2"/>
              <a:buChar char="Ø"/>
              <a:defRPr/>
            </a:pPr>
            <a:endParaRPr lang="pt-B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buFont typeface="Wingdings" pitchFamily="2" charset="2"/>
              <a:buChar char="Ø"/>
              <a:defRPr/>
            </a:pPr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 – </a:t>
            </a:r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Considerações </a:t>
            </a:r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finais:</a:t>
            </a:r>
          </a:p>
          <a:p>
            <a:pPr lvl="1" algn="just" eaLnBrk="1" hangingPunct="1">
              <a:defRPr/>
            </a:pPr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Apresentando impressões sobre os conteúdos da aula</a:t>
            </a:r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buFont typeface="Wingdings" pitchFamily="2" charset="2"/>
              <a:buChar char="Ø"/>
              <a:defRPr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buFont typeface="Wingdings" pitchFamily="2" charset="2"/>
              <a:buChar char="Ø"/>
              <a:defRPr/>
            </a:pPr>
            <a:endParaRPr 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2" name="Picture 2" descr="http://3.bp.blogspot.com/_mCT7NaU_lWw/SzCM_JtwmQI/AAAAAAAAAgY/6RuQbyDI4Nw/s200/Estudo+de+cas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868363"/>
            <a:ext cx="73818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219075" y="736600"/>
            <a:ext cx="78343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Atividade Prática – Brainstorming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pic>
        <p:nvPicPr>
          <p:cNvPr id="3789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538" y="3405716"/>
            <a:ext cx="5541989" cy="273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7898" name="Picture 14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7393" y="3539065"/>
            <a:ext cx="3416607" cy="256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219075" y="1293308"/>
            <a:ext cx="3186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Lista das Atividades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7" name="Retângulo 6"/>
          <p:cNvSpPr/>
          <p:nvPr/>
        </p:nvSpPr>
        <p:spPr>
          <a:xfrm>
            <a:off x="5064125" y="5059363"/>
            <a:ext cx="3560763" cy="1631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5000" b="1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Retorno às</a:t>
            </a:r>
          </a:p>
          <a:p>
            <a:pPr algn="ctr" eaLnBrk="1" hangingPunct="1">
              <a:defRPr/>
            </a:pPr>
            <a:r>
              <a:rPr lang="pt-BR" sz="5000" b="1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 13 horas</a:t>
            </a:r>
          </a:p>
        </p:txBody>
      </p:sp>
      <p:pic>
        <p:nvPicPr>
          <p:cNvPr id="38917" name="Picture 2" descr="http://4.bp.blogspot.com/-NMt49uORiSo/T-Ce4xHGPII/AAAAAAAABVc/lKESrO9MtDI/s1600/almo%25C3%25A7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1811338"/>
            <a:ext cx="42481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600075" y="884238"/>
            <a:ext cx="7885113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6000" b="1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  <a:cs typeface="Arial" charset="0"/>
              </a:rPr>
              <a:t>VAMOS ALMOÇAR!</a:t>
            </a:r>
          </a:p>
        </p:txBody>
      </p:sp>
      <p:pic>
        <p:nvPicPr>
          <p:cNvPr id="3891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2638" y="1838325"/>
            <a:ext cx="4357687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PT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546600" y="2624138"/>
            <a:ext cx="427355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AULA  </a:t>
            </a:r>
            <a:r>
              <a:rPr lang="pt-BR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08</a:t>
            </a:r>
            <a:endParaRPr lang="pt-BR" sz="6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-14288" y="6108700"/>
            <a:ext cx="7037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4000" b="1" i="1">
                <a:solidFill>
                  <a:schemeClr val="bg1"/>
                </a:solidFill>
              </a:rPr>
              <a:t>Prof. Adm. Eco. Msc. Luiz Lobato</a:t>
            </a: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8"/>
          <p:cNvSpPr>
            <a:spLocks noChangeArrowheads="1"/>
          </p:cNvSpPr>
          <p:nvPr/>
        </p:nvSpPr>
        <p:spPr bwMode="auto">
          <a:xfrm>
            <a:off x="4562475" y="3810000"/>
            <a:ext cx="2209800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b="1" dirty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HORÁRIO:</a:t>
            </a:r>
          </a:p>
          <a:p>
            <a:pPr algn="ctr" eaLnBrk="1" hangingPunct="1">
              <a:defRPr/>
            </a:pPr>
            <a:r>
              <a:rPr lang="pt-BR" sz="2400" b="1" dirty="0">
                <a:solidFill>
                  <a:srgbClr val="716D65"/>
                </a:solidFill>
              </a:rPr>
              <a:t>Início: 13:00</a:t>
            </a:r>
          </a:p>
          <a:p>
            <a:pPr algn="ctr" eaLnBrk="1" hangingPunct="1">
              <a:defRPr/>
            </a:pPr>
            <a:r>
              <a:rPr lang="pt-BR" sz="2400" b="1" dirty="0">
                <a:solidFill>
                  <a:srgbClr val="716D65"/>
                </a:solidFill>
              </a:rPr>
              <a:t>Término: 16:30</a:t>
            </a:r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52482" y="4363282"/>
            <a:ext cx="1743043" cy="229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350" y="2779713"/>
            <a:ext cx="4151313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408238" y="1806575"/>
            <a:ext cx="6731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400" b="1"/>
              <a:t>Disciplina:</a:t>
            </a:r>
          </a:p>
          <a:p>
            <a:pPr algn="ctr" eaLnBrk="1" hangingPunct="1"/>
            <a:r>
              <a:rPr lang="pt-BR" altLang="pt-BR" sz="2000" b="1"/>
              <a:t>NPG0020 ADMINISTRAÇÃO DE CONFLITOS E NEGOCIAÇÃO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873500" y="238125"/>
            <a:ext cx="5167313" cy="1384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sz="4400" dirty="0" smtClean="0">
                <a:solidFill>
                  <a:srgbClr val="716D65"/>
                </a:solidFill>
              </a:rPr>
              <a:t> </a:t>
            </a:r>
            <a:r>
              <a:rPr lang="pt-BR" sz="4000" b="1" dirty="0" smtClean="0">
                <a:solidFill>
                  <a:srgbClr val="716D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GESTÃO ESTRATÉGICA </a:t>
            </a:r>
          </a:p>
          <a:p>
            <a:pPr algn="ctr" eaLnBrk="1" hangingPunct="1">
              <a:defRPr/>
            </a:pPr>
            <a:r>
              <a:rPr lang="pt-BR" sz="4000" b="1" dirty="0" smtClean="0">
                <a:solidFill>
                  <a:srgbClr val="716D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PESSOAS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7cosocial.com/Portals/176257/images/shutterstock_978139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815975"/>
            <a:ext cx="1233487" cy="923925"/>
          </a:xfrm>
          <a:prstGeom prst="rect">
            <a:avLst/>
          </a:prstGeom>
          <a:noFill/>
          <a:ln w="15875" cap="sq" cmpd="sng">
            <a:solidFill>
              <a:schemeClr val="accent6">
                <a:lumMod val="75000"/>
              </a:schemeClr>
            </a:solidFill>
            <a:bevel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930400" y="989013"/>
            <a:ext cx="30289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2274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ENSINO </a:t>
            </a:r>
            <a:endParaRPr lang="pt-BR" sz="2800" dirty="0"/>
          </a:p>
        </p:txBody>
      </p:sp>
      <p:sp>
        <p:nvSpPr>
          <p:cNvPr id="12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52399" y="1866010"/>
            <a:ext cx="88931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08: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ESTRATÉGIAS, TÁTICAS: DO PLANEJAMENTO DA NEGOCIAÇÃO AO ACORDO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pt-BR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dirty="0" smtClean="0"/>
          </a:p>
          <a:p>
            <a:pPr algn="just"/>
            <a:r>
              <a:rPr lang="pt-BR" sz="2400" b="1" dirty="0" smtClean="0"/>
              <a:t>INTRODUÇÃO - </a:t>
            </a:r>
            <a:r>
              <a:rPr lang="pt-BR" sz="2400" dirty="0" smtClean="0"/>
              <a:t>ESTRATÉGIAS </a:t>
            </a:r>
            <a:r>
              <a:rPr lang="pt-BR" sz="2400" dirty="0" smtClean="0"/>
              <a:t>E TÁTICAS: DO PLANEJAMENTO DA NEGOCIAÇÃO AO ACORDO </a:t>
            </a:r>
            <a:r>
              <a:rPr lang="pt-BR" sz="2400" dirty="0" smtClean="0"/>
              <a:t>FINAL - </a:t>
            </a:r>
            <a:r>
              <a:rPr lang="pt-BR" sz="2400" b="1" dirty="0" smtClean="0"/>
              <a:t>ESTRATÉGIAS </a:t>
            </a:r>
            <a:r>
              <a:rPr lang="pt-BR" sz="2400" b="1" dirty="0" smtClean="0"/>
              <a:t>DE ATUAÇÃO: NEGOCIAÇÃO E OUTROS PROCEDIMENTOS </a:t>
            </a:r>
            <a:r>
              <a:rPr lang="pt-BR" sz="2400" dirty="0" smtClean="0"/>
              <a:t>- DIMENSÕES </a:t>
            </a:r>
            <a:r>
              <a:rPr lang="pt-BR" sz="2400" dirty="0" smtClean="0"/>
              <a:t>DA NEGOCIAÇÃO </a:t>
            </a:r>
            <a:r>
              <a:rPr lang="pt-BR" sz="2400" dirty="0" smtClean="0"/>
              <a:t>- </a:t>
            </a:r>
            <a:r>
              <a:rPr lang="pt-BR" sz="2400" b="1" dirty="0" smtClean="0"/>
              <a:t>DECIDINDO </a:t>
            </a:r>
            <a:r>
              <a:rPr lang="pt-BR" sz="2400" b="1" dirty="0" smtClean="0"/>
              <a:t>A ESTRATÉGIA A SER USADA </a:t>
            </a:r>
            <a:r>
              <a:rPr lang="pt-BR" sz="2400" dirty="0" smtClean="0"/>
              <a:t>- EQUÍVOCOS </a:t>
            </a:r>
            <a:r>
              <a:rPr lang="pt-BR" sz="2400" dirty="0" smtClean="0"/>
              <a:t>NA ESCOLHA DE CADA </a:t>
            </a:r>
            <a:r>
              <a:rPr lang="pt-BR" sz="2400" dirty="0" smtClean="0"/>
              <a:t>ESTRATÉGIA - </a:t>
            </a:r>
            <a:r>
              <a:rPr lang="pt-BR" sz="2400" b="1" dirty="0" smtClean="0"/>
              <a:t>NEGOCIAÇÃO</a:t>
            </a:r>
            <a:r>
              <a:rPr lang="pt-BR" sz="2400" b="1" dirty="0" smtClean="0"/>
              <a:t>: 10 DICAS PARA O SUCESSO </a:t>
            </a:r>
            <a:r>
              <a:rPr lang="pt-BR" sz="2400" dirty="0" smtClean="0"/>
              <a:t>- 7 </a:t>
            </a:r>
            <a:r>
              <a:rPr lang="pt-BR" sz="2400" dirty="0" smtClean="0"/>
              <a:t>ETAPAS PARA UM BOM ACORDO </a:t>
            </a:r>
            <a:r>
              <a:rPr lang="pt-BR" sz="2400" dirty="0" smtClean="0"/>
              <a:t>FINAL </a:t>
            </a:r>
            <a:endParaRPr lang="pt-BR" sz="2400" dirty="0" smtClean="0"/>
          </a:p>
        </p:txBody>
      </p:sp>
      <p:pic>
        <p:nvPicPr>
          <p:cNvPr id="15" name="Picture 14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3397" y="4829998"/>
            <a:ext cx="2123017" cy="159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399" y="624060"/>
            <a:ext cx="1570337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pic>
        <p:nvPicPr>
          <p:cNvPr id="41989" name="Picture 3" descr="https://mastia.files.wordpress.com/2015/06/referencias-biblioraficas.gif?w=6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8" y="758825"/>
            <a:ext cx="14176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703388" y="1112838"/>
            <a:ext cx="20050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Referências:</a:t>
            </a:r>
          </a:p>
        </p:txBody>
      </p:sp>
      <p:sp>
        <p:nvSpPr>
          <p:cNvPr id="9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Picture 14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47625" y="1997839"/>
            <a:ext cx="90265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BURBRIDGE, R. Marc </a:t>
            </a:r>
            <a:r>
              <a:rPr lang="pt-BR" dirty="0" err="1" smtClean="0"/>
              <a:t>et</a:t>
            </a:r>
            <a:r>
              <a:rPr lang="pt-BR" dirty="0" smtClean="0"/>
              <a:t> al. Gestão de negociação: como conseguir o que se quer sem ceder o que não se deve. São Paulo: Saraiva, 2007.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BURBRIDGE, R. Marc. Gestão de conflitos. São Paulo: Saraiva, 2012.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FERREIRA, Gonzaga. Negociação: como usar a inteligência e a racionalidade. São Paulo. Atlas, 2008.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LEWICKI, Roy L.; SAUNDERS, David M.; MINTON, John W. Fundamentos da negociação. Porto Alegre: </a:t>
            </a:r>
            <a:r>
              <a:rPr lang="pt-BR" dirty="0" err="1" smtClean="0"/>
              <a:t>Bookman</a:t>
            </a:r>
            <a:r>
              <a:rPr lang="pt-BR" dirty="0" smtClean="0"/>
              <a:t>, 2002.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MELLO, José Carlos Martins F. de. Negociação baseada em estratégia. 2. ed. São Paulo: Atlas, 2010.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THOMPSON, </a:t>
            </a:r>
            <a:r>
              <a:rPr lang="pt-BR" dirty="0" err="1" smtClean="0"/>
              <a:t>Leigh</a:t>
            </a:r>
            <a:r>
              <a:rPr lang="pt-BR" dirty="0" smtClean="0"/>
              <a:t> L. O negociador. 3. ed. São Paulo: Pearson </a:t>
            </a:r>
            <a:r>
              <a:rPr lang="pt-BR" dirty="0" err="1" smtClean="0"/>
              <a:t>Prentice</a:t>
            </a:r>
            <a:r>
              <a:rPr lang="pt-BR" dirty="0" smtClean="0"/>
              <a:t> Hall, 2009.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12775" y="1033463"/>
            <a:ext cx="19145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defRPr/>
            </a:pPr>
            <a:r>
              <a:rPr lang="pt-B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Introdução:</a:t>
            </a:r>
          </a:p>
        </p:txBody>
      </p:sp>
      <p:pic>
        <p:nvPicPr>
          <p:cNvPr id="43014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3" y="1112838"/>
            <a:ext cx="44926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" name="Picture 14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256637" y="1728552"/>
            <a:ext cx="85656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Chegamos a nossa última aula. Com o título Estratégias e táticas: do planejamento da negociação ao acordo final, começaremos abordando o tema “estratégias de atuação: negociação e outros procedimentos”.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Não </a:t>
            </a:r>
            <a:r>
              <a:rPr lang="pt-BR" dirty="0" smtClean="0"/>
              <a:t>há uma fórmula mágica para lidar com os problemas, conflitos e divergências e resolvê-los de forma correta, nem para identificar a ação mais eficaz. No entanto, é nossa opinião que a melhor maneira de proceder é valer-se do Método OCDA, ou seja, Observar, Compreender, Decidir e Agir. </a:t>
            </a:r>
            <a:endParaRPr lang="pt-BR" dirty="0" smtClean="0"/>
          </a:p>
          <a:p>
            <a:pPr algn="just"/>
            <a:endParaRPr lang="pt-BR" dirty="0" smtClean="0"/>
          </a:p>
        </p:txBody>
      </p:sp>
      <p:sp>
        <p:nvSpPr>
          <p:cNvPr id="14" name="Retângulo 13"/>
          <p:cNvSpPr/>
          <p:nvPr/>
        </p:nvSpPr>
        <p:spPr>
          <a:xfrm>
            <a:off x="2387600" y="4168679"/>
            <a:ext cx="64346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Nesta perspectiva, uma vez esclarecida e entendida a importância de conhecer o Método OCDA, apresentaremos, de acordo com Fernando Silveira, pelo RH Portal, na íntegra, o que ele denomina de 10 dicas para o sucesso em </a:t>
            </a:r>
            <a:r>
              <a:rPr lang="pt-BR" dirty="0" smtClean="0"/>
              <a:t>negociações.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Por fim, como </a:t>
            </a:r>
            <a:r>
              <a:rPr lang="pt-BR" dirty="0" smtClean="0"/>
              <a:t>forma de complemento ao entendimento de bons exemplos para o processo de negociação.</a:t>
            </a:r>
          </a:p>
        </p:txBody>
      </p:sp>
      <p:pic>
        <p:nvPicPr>
          <p:cNvPr id="17" name="Picture 4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7149" y="3826932"/>
            <a:ext cx="2707216" cy="2707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12775" y="1033463"/>
            <a:ext cx="19145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defRPr/>
            </a:pPr>
            <a:r>
              <a:rPr lang="pt-B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Introdução:</a:t>
            </a:r>
          </a:p>
        </p:txBody>
      </p:sp>
      <p:pic>
        <p:nvPicPr>
          <p:cNvPr id="43014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3" y="1112838"/>
            <a:ext cx="44926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" name="Picture 14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531816"/>
            <a:ext cx="44926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1116013" y="4506415"/>
            <a:ext cx="14890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defRPr/>
            </a:pPr>
            <a:r>
              <a:rPr lang="pt-B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Objetivos: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69863" y="1806871"/>
            <a:ext cx="6142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No último tópico de nossa aula, intitulado “Negociação: </a:t>
            </a:r>
            <a:endParaRPr lang="pt-BR" dirty="0" smtClean="0"/>
          </a:p>
          <a:p>
            <a:pPr algn="just"/>
            <a:r>
              <a:rPr lang="pt-BR" dirty="0" smtClean="0"/>
              <a:t>10 </a:t>
            </a:r>
            <a:r>
              <a:rPr lang="pt-BR" dirty="0" smtClean="0"/>
              <a:t>dicas para o sucesso”, também apresentaremos o que Fernando Silveira denomina de “10 dicas para o sucesso em negociações”. Vale a pena </a:t>
            </a:r>
            <a:r>
              <a:rPr lang="pt-BR" dirty="0" smtClean="0"/>
              <a:t>conferir</a:t>
            </a:r>
            <a:r>
              <a:rPr lang="pt-BR" b="1" dirty="0" smtClean="0"/>
              <a:t>. </a:t>
            </a:r>
            <a:endParaRPr lang="pt-BR" b="1" dirty="0" smtClean="0"/>
          </a:p>
        </p:txBody>
      </p:sp>
      <p:sp>
        <p:nvSpPr>
          <p:cNvPr id="14" name="Retângulo 13"/>
          <p:cNvSpPr/>
          <p:nvPr/>
        </p:nvSpPr>
        <p:spPr>
          <a:xfrm>
            <a:off x="642938" y="5131662"/>
            <a:ext cx="8431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1. Entender as estratégias, táticas do planejamento da negociação ao acordo final; </a:t>
            </a:r>
          </a:p>
          <a:p>
            <a:endParaRPr lang="pt-BR" b="1" dirty="0" smtClean="0"/>
          </a:p>
          <a:p>
            <a:r>
              <a:rPr lang="pt-BR" b="1" dirty="0" smtClean="0"/>
              <a:t>2</a:t>
            </a:r>
            <a:r>
              <a:rPr lang="pt-BR" b="1" dirty="0" smtClean="0"/>
              <a:t>. Compreender as estratégias de atuação - negociação e outros procedimentos</a:t>
            </a:r>
            <a:endParaRPr lang="pt-BR" b="1" dirty="0" smtClean="0"/>
          </a:p>
        </p:txBody>
      </p:sp>
      <p:pic>
        <p:nvPicPr>
          <p:cNvPr id="18" name="Picture 4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1" y="1370546"/>
            <a:ext cx="3962400" cy="3962401"/>
          </a:xfrm>
          <a:prstGeom prst="rect">
            <a:avLst/>
          </a:prstGeom>
          <a:noFill/>
        </p:spPr>
      </p:pic>
      <p:pic>
        <p:nvPicPr>
          <p:cNvPr id="22530" name="Picture 2" descr="Resultado de imagem para #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723123"/>
            <a:ext cx="6899802" cy="2243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738188" y="826869"/>
            <a:ext cx="6770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Estratégias e Táticas: do planejamento da negociação ao acordo final 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	Estratégias </a:t>
            </a:r>
            <a:r>
              <a:rPr lang="pt-BR" b="1" dirty="0" smtClean="0">
                <a:solidFill>
                  <a:schemeClr val="tx2"/>
                </a:solidFill>
              </a:rPr>
              <a:t>de atuação: negociação e outros procedimentos </a:t>
            </a:r>
          </a:p>
        </p:txBody>
      </p:sp>
      <p:pic>
        <p:nvPicPr>
          <p:cNvPr id="36869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99" y="760413"/>
            <a:ext cx="712789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1" y="4729021"/>
            <a:ext cx="1930400" cy="1544779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47625" y="1682336"/>
            <a:ext cx="90265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Problemas</a:t>
            </a:r>
            <a:r>
              <a:rPr lang="pt-BR" dirty="0" smtClean="0"/>
              <a:t>, divergências, antagonismos e conflitos de ideias, interesses, expectativas, orientações, posições e procedimentos fazem parte do dia a dia de qualquer empresa, seja em nível estratégico, administrativo ou operacional.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Encontrar </a:t>
            </a:r>
            <a:r>
              <a:rPr lang="pt-BR" dirty="0" smtClean="0"/>
              <a:t>a melhor forma de agir nem sempre é tarefa fácil; é preciso ter cuidado com procedimentos simplistas ou dogmáticos que postergam a solução ou agravam a situação, o que pode criar problemas maiores do que aqueles que se pretendiam resolver. </a:t>
            </a:r>
            <a:endParaRPr lang="pt-BR" dirty="0" smtClean="0"/>
          </a:p>
          <a:p>
            <a:pPr algn="just"/>
            <a:endParaRPr lang="pt-BR" dirty="0" smtClean="0"/>
          </a:p>
          <a:p>
            <a:r>
              <a:rPr lang="pt-BR" dirty="0" smtClean="0"/>
              <a:t>Não há uma fórmula mágica para lidar com os problemas, conflitos e divergências e resolvê-los de forma correta, nem para identificar a ação mais eficaz. 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2082800" y="4644352"/>
            <a:ext cx="69913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No entanto, é nossa opinião que a melhor maneira de proceder é valer-se do Método OCDA.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Sempre </a:t>
            </a:r>
            <a:r>
              <a:rPr lang="pt-BR" dirty="0" smtClean="0"/>
              <a:t>que alguma etapa desse método for esquecida ou não for seguida, a probabilidade de não agirmos com propriedade aumenta significativamente.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7475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pic>
        <p:nvPicPr>
          <p:cNvPr id="19459" name="Picture 2" descr="http://us.123rf.com/450wm/lightwise/lightwise1206/lightwise120600064/14119263-human-intelligence-head-concept-with-gears-and-cogs-as-symbols-of-brain-function-as-a-neurological-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188" y="1447800"/>
            <a:ext cx="727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3"/>
          <p:cNvSpPr>
            <a:spLocks noChangeArrowheads="1"/>
          </p:cNvSpPr>
          <p:nvPr/>
        </p:nvSpPr>
        <p:spPr bwMode="auto">
          <a:xfrm>
            <a:off x="60325" y="1490663"/>
            <a:ext cx="9083675" cy="4432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OBJETIVOS DA DISCIPLINA:</a:t>
            </a:r>
          </a:p>
          <a:p>
            <a:pPr eaLnBrk="1" hangingPunct="1">
              <a:defRPr/>
            </a:pPr>
            <a:endParaRPr lang="en-US" sz="2400" b="1" dirty="0">
              <a:solidFill>
                <a:srgbClr val="EF79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pt-BR" sz="2000" dirty="0">
                <a:cs typeface="Arial" panose="020B0604020202020204" pitchFamily="34" charset="0"/>
              </a:rPr>
              <a:t>Compreender os conceitos fundamentais da administração de conflitos e negociação;</a:t>
            </a:r>
          </a:p>
          <a:p>
            <a:pPr marL="342900" indent="-342900" algn="just" eaLnBrk="1" hangingPunct="1">
              <a:buFontTx/>
              <a:buChar char="-"/>
              <a:defRPr/>
            </a:pPr>
            <a:endParaRPr lang="pt-BR" sz="2000" dirty="0">
              <a:cs typeface="Arial" panose="020B0604020202020204" pitchFamily="34" charset="0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pt-BR" sz="2000" dirty="0">
                <a:cs typeface="Arial" panose="020B0604020202020204" pitchFamily="34" charset="0"/>
              </a:rPr>
              <a:t>Estruturar os processos da administração de conflitos e negociação</a:t>
            </a:r>
            <a:r>
              <a:rPr lang="pt-BR" sz="2400" dirty="0"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EF79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just" eaLnBrk="1" hangingPunct="1">
              <a:defRPr/>
            </a:pPr>
            <a:endParaRPr lang="pt-BR" dirty="0"/>
          </a:p>
          <a:p>
            <a:pPr algn="just" eaLnBrk="1" hangingPunct="1">
              <a:defRPr/>
            </a:pPr>
            <a:r>
              <a:rPr lang="pt-BR" sz="2400" b="1" dirty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ESPECÍFICOS:</a:t>
            </a:r>
          </a:p>
          <a:p>
            <a:pPr algn="just" eaLnBrk="1" hangingPunct="1">
              <a:defRPr/>
            </a:pPr>
            <a:endParaRPr lang="pt-BR" sz="2400" b="1" dirty="0">
              <a:solidFill>
                <a:srgbClr val="EF79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pt-BR" sz="2000" dirty="0">
                <a:cs typeface="Arial" panose="020B0604020202020204" pitchFamily="34" charset="0"/>
              </a:rPr>
              <a:t>Identificar os conceitos da administração de conflitos e negociação;</a:t>
            </a:r>
          </a:p>
          <a:p>
            <a:pPr marL="342900" indent="-342900" algn="just" eaLnBrk="1" hangingPunct="1">
              <a:buFontTx/>
              <a:buChar char="-"/>
              <a:defRPr/>
            </a:pPr>
            <a:endParaRPr lang="pt-BR" sz="2000" dirty="0">
              <a:cs typeface="Arial" panose="020B0604020202020204" pitchFamily="34" charset="0"/>
            </a:endParaRP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pt-BR" sz="2000" dirty="0">
                <a:cs typeface="Arial" panose="020B0604020202020204" pitchFamily="34" charset="0"/>
              </a:rPr>
              <a:t>Analisar os processos da administração de conflitos e negociação.</a:t>
            </a:r>
          </a:p>
          <a:p>
            <a:pPr algn="just" eaLnBrk="1" hangingPunct="1">
              <a:defRPr/>
            </a:pPr>
            <a:endParaRPr lang="pt-BR" sz="2400" b="1" dirty="0">
              <a:solidFill>
                <a:srgbClr val="EF79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12"/>
          <p:cNvSpPr>
            <a:spLocks noChangeArrowheads="1"/>
          </p:cNvSpPr>
          <p:nvPr/>
        </p:nvSpPr>
        <p:spPr bwMode="auto">
          <a:xfrm>
            <a:off x="60325" y="158750"/>
            <a:ext cx="6264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endParaRPr lang="pt-BR" altLang="pt-BR" sz="12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8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4933" y="4705460"/>
            <a:ext cx="2210330" cy="187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47625" y="1830388"/>
            <a:ext cx="902652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Quando </a:t>
            </a:r>
            <a:r>
              <a:rPr lang="pt-BR" dirty="0" smtClean="0"/>
              <a:t>estamos diante de problemas, conflitos, divergências e antagonismos de qualquer natureza, dois aspectos devem ser observados:  </a:t>
            </a:r>
            <a:r>
              <a:rPr lang="pt-BR" dirty="0" smtClean="0"/>
              <a:t>os </a:t>
            </a:r>
            <a:r>
              <a:rPr lang="pt-BR" dirty="0" smtClean="0"/>
              <a:t>resultados e os relacionamentos. </a:t>
            </a:r>
            <a:endParaRPr lang="pt-BR" dirty="0" smtClean="0"/>
          </a:p>
          <a:p>
            <a:pPr algn="just"/>
            <a:r>
              <a:rPr lang="pt-BR" sz="1700" b="1" dirty="0" smtClean="0"/>
              <a:t>Eles </a:t>
            </a:r>
            <a:r>
              <a:rPr lang="pt-BR" sz="1700" b="1" dirty="0" smtClean="0"/>
              <a:t>podem ser combinados de acordo com as prioridades relativas, conforme o gráfico a seguir</a:t>
            </a:r>
            <a:r>
              <a:rPr lang="pt-BR" sz="1700" b="1" dirty="0" smtClean="0"/>
              <a:t>:</a:t>
            </a:r>
            <a:endParaRPr lang="pt-BR" sz="1700" b="1" dirty="0"/>
          </a:p>
        </p:txBody>
      </p:sp>
      <p:sp>
        <p:nvSpPr>
          <p:cNvPr id="15" name="Retângulo 14"/>
          <p:cNvSpPr/>
          <p:nvPr/>
        </p:nvSpPr>
        <p:spPr>
          <a:xfrm>
            <a:off x="738188" y="826869"/>
            <a:ext cx="6770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Estratégias e Táticas: do planejamento da negociação ao acordo final 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	</a:t>
            </a:r>
            <a:r>
              <a:rPr lang="pt-BR" b="1" dirty="0" smtClean="0">
                <a:solidFill>
                  <a:schemeClr val="accent4"/>
                </a:solidFill>
              </a:rPr>
              <a:t> Dimensões da negociação </a:t>
            </a:r>
          </a:p>
        </p:txBody>
      </p:sp>
      <p:pic>
        <p:nvPicPr>
          <p:cNvPr id="16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99" y="760413"/>
            <a:ext cx="712789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066" y="2738329"/>
            <a:ext cx="6207123" cy="357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Imagem relacion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6784" y="3031066"/>
            <a:ext cx="2707216" cy="2707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3142" y="4961467"/>
            <a:ext cx="1729572" cy="1297179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738188" y="826869"/>
            <a:ext cx="6770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Estratégias e Táticas: do planejamento da negociação ao acordo final 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	</a:t>
            </a:r>
            <a:r>
              <a:rPr lang="pt-BR" b="1" dirty="0" smtClean="0">
                <a:solidFill>
                  <a:schemeClr val="accent4"/>
                </a:solidFill>
              </a:rPr>
              <a:t> Dimensões da negociação </a:t>
            </a:r>
            <a:endParaRPr lang="pt-BR" b="1" dirty="0" smtClean="0">
              <a:solidFill>
                <a:schemeClr val="tx2"/>
              </a:solidFill>
            </a:endParaRPr>
          </a:p>
        </p:txBody>
      </p:sp>
      <p:pic>
        <p:nvPicPr>
          <p:cNvPr id="15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99" y="760413"/>
            <a:ext cx="712789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186267" y="1720840"/>
            <a:ext cx="888788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Dessa combinação Resultado/Relacionamento temos 5 posições distintas que implicam em 5 estratégias diferenciadas de atuação: 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>
                <a:solidFill>
                  <a:schemeClr val="accent4"/>
                </a:solidFill>
              </a:rPr>
              <a:t>1. Baixa </a:t>
            </a:r>
            <a:r>
              <a:rPr lang="pt-BR" b="1" dirty="0" smtClean="0">
                <a:solidFill>
                  <a:schemeClr val="accent4"/>
                </a:solidFill>
              </a:rPr>
              <a:t>prioridade nos resultados e nos relacionamentos </a:t>
            </a:r>
          </a:p>
          <a:p>
            <a:pPr algn="just"/>
            <a:r>
              <a:rPr lang="pt-BR" dirty="0" smtClean="0"/>
              <a:t>A </a:t>
            </a:r>
            <a:r>
              <a:rPr lang="pt-BR" dirty="0" smtClean="0"/>
              <a:t>estratégia nesses casos chama-se Evitar. Evita-se o conflito a qualquer custo; assume-se posição neutra ou de distanciamento (“não ver, não ouvir, não falar sobre discordâncias”). Também é conhecida como “deixa estar como está para ver como é que fica”. </a:t>
            </a:r>
            <a:endParaRPr lang="pt-BR" dirty="0" smtClean="0"/>
          </a:p>
          <a:p>
            <a:endParaRPr lang="pt-BR" dirty="0" smtClean="0"/>
          </a:p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2. Baixa prioridade nos resultados e alta nos relacionamentos </a:t>
            </a:r>
          </a:p>
          <a:p>
            <a:r>
              <a:rPr lang="pt-BR" dirty="0" smtClean="0"/>
              <a:t>A </a:t>
            </a:r>
            <a:r>
              <a:rPr lang="pt-BR" dirty="0" smtClean="0"/>
              <a:t>estratégia é Harmonizar. Prefere-se criar um clima de emoções positivas, aceitação pessoal e paz. Discordâncias são evitadas conseguindo-se cordialidade.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86266" y="5056822"/>
            <a:ext cx="6746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tx2"/>
                </a:solidFill>
              </a:rPr>
              <a:t>3. Baixa prioridade nos relacionamentos e alta nos resultados </a:t>
            </a:r>
          </a:p>
          <a:p>
            <a:pPr algn="just"/>
            <a:r>
              <a:rPr lang="pt-BR" dirty="0" smtClean="0"/>
              <a:t>A estratégia é Impor. A situação é resolvida na base da </a:t>
            </a:r>
            <a:r>
              <a:rPr lang="pt-BR" dirty="0" err="1" smtClean="0"/>
              <a:t>autoridade-obediência</a:t>
            </a:r>
            <a:r>
              <a:rPr lang="pt-BR" dirty="0" smtClean="0"/>
              <a:t>, no controle pela força.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9380" y="3939673"/>
            <a:ext cx="2819401" cy="2114550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738188" y="826869"/>
            <a:ext cx="6770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Estratégias e Táticas: do planejamento da negociação ao acordo final 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	</a:t>
            </a:r>
            <a:r>
              <a:rPr lang="pt-BR" b="1" dirty="0" smtClean="0">
                <a:solidFill>
                  <a:schemeClr val="accent4"/>
                </a:solidFill>
              </a:rPr>
              <a:t> Dimensões da negociação </a:t>
            </a:r>
            <a:endParaRPr lang="pt-BR" b="1" dirty="0" smtClean="0">
              <a:solidFill>
                <a:schemeClr val="tx2"/>
              </a:solidFill>
            </a:endParaRPr>
          </a:p>
        </p:txBody>
      </p:sp>
      <p:pic>
        <p:nvPicPr>
          <p:cNvPr id="15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99" y="760413"/>
            <a:ext cx="712789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321734" y="1395135"/>
            <a:ext cx="8636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4. Média prioridade nos resultados e nos relacionamentos </a:t>
            </a:r>
          </a:p>
          <a:p>
            <a:pPr algn="just"/>
            <a:r>
              <a:rPr lang="pt-BR" dirty="0" smtClean="0"/>
              <a:t>A estratégia é Negociar barganha. As dificuldades e divergências são resolvidas pela busca de uma solução intermediária, de conciliação, em que ninguém perde tudo, mas também ninguém ganha tudo. Chega-se ao melhor acordo que se possa obter, embora possa não ser o mais adequado. Outra situação da Negociação barganha é quando existe uma alta prioridade por resultados e média por relacionamentos. Esta é a forma mais típica de barganha. 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. Alta prioridade nos resultados e nos relacionamentos </a:t>
            </a:r>
          </a:p>
          <a:p>
            <a:pPr algn="just"/>
            <a:r>
              <a:rPr lang="pt-BR" dirty="0" smtClean="0"/>
              <a:t>A </a:t>
            </a:r>
            <a:r>
              <a:rPr lang="pt-BR" dirty="0" smtClean="0"/>
              <a:t>estratégia é denominada Negociar solução de problemas. </a:t>
            </a:r>
            <a:endParaRPr lang="pt-BR" dirty="0"/>
          </a:p>
        </p:txBody>
      </p:sp>
      <p:pic>
        <p:nvPicPr>
          <p:cNvPr id="102402" name="Picture 2" descr="Imagem relacion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733" y="4534456"/>
            <a:ext cx="5333999" cy="1777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267" y="1937088"/>
            <a:ext cx="1729572" cy="1297179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738188" y="826869"/>
            <a:ext cx="6770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Estratégias e Táticas: do planejamento da negociação ao acordo final 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	</a:t>
            </a:r>
            <a:r>
              <a:rPr lang="pt-BR" b="1" dirty="0" smtClean="0">
                <a:solidFill>
                  <a:schemeClr val="accent4"/>
                </a:solidFill>
              </a:rPr>
              <a:t> </a:t>
            </a:r>
            <a:r>
              <a:rPr lang="pt-BR" b="1" dirty="0" smtClean="0">
                <a:solidFill>
                  <a:srgbClr val="C00000"/>
                </a:solidFill>
              </a:rPr>
              <a:t>Decidindo a estratégia a ser usada </a:t>
            </a:r>
          </a:p>
        </p:txBody>
      </p:sp>
      <p:pic>
        <p:nvPicPr>
          <p:cNvPr id="15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99" y="760413"/>
            <a:ext cx="712789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2057399" y="1804987"/>
            <a:ext cx="70442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Em qualquer situação, portanto, existem cinco estratégias de atuação. </a:t>
            </a:r>
            <a:endParaRPr lang="pt-BR" dirty="0" smtClean="0"/>
          </a:p>
          <a:p>
            <a:pPr algn="just"/>
            <a:r>
              <a:rPr lang="pt-BR" dirty="0" smtClean="0"/>
              <a:t>E </a:t>
            </a:r>
            <a:r>
              <a:rPr lang="pt-BR" dirty="0" smtClean="0"/>
              <a:t>qual é a melhor delas? </a:t>
            </a:r>
            <a:endParaRPr lang="pt-BR" dirty="0" smtClean="0"/>
          </a:p>
          <a:p>
            <a:pPr algn="just"/>
            <a:r>
              <a:rPr lang="pt-BR" dirty="0" smtClean="0"/>
              <a:t>Tudo </a:t>
            </a:r>
            <a:r>
              <a:rPr lang="pt-BR" dirty="0" smtClean="0"/>
              <a:t>vai depender da compreensão e do diagnóstico da situação, que pode ser feito com o auxílio das variáveis Importância, Urgência e Tendência.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47625" y="3282315"/>
            <a:ext cx="88878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Assim, devemos considerar: </a:t>
            </a:r>
            <a:endParaRPr lang="pt-BR" dirty="0" smtClean="0"/>
          </a:p>
          <a:p>
            <a:pPr algn="just"/>
            <a:r>
              <a:rPr lang="pt-B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Importância</a:t>
            </a:r>
            <a:r>
              <a:rPr lang="pt-B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pt-BR" dirty="0" smtClean="0"/>
              <a:t> Qual o impacto da situação para o objetivo da equipe, gerência, ou empresa? Quanto em valores representa o efeito desta situação? Considere em termos de decisão três possibilidades: muito importante, importante ou pouco importante. 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Urgência</a:t>
            </a:r>
            <a:r>
              <a:rPr lang="pt-B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t-BR" dirty="0" smtClean="0"/>
              <a:t>Qual é a pressão do tempo para se tomar uma ação? A ação necessita ser tomada já, podemos esperar para adotá-la, ou não há pressa? 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Tendência</a:t>
            </a:r>
            <a:r>
              <a:rPr lang="pt-B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t-BR" dirty="0" smtClean="0"/>
              <a:t>Qual é a tendência da situação? Se nada for feito, o que tende a acontecer? A situação pode piorar, tende a ficar como está ou tende a melhorar?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609" y="1608667"/>
            <a:ext cx="1729572" cy="1297179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738188" y="826869"/>
            <a:ext cx="6770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Estratégias e Táticas: do planejamento da negociação ao acordo final 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	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 Equívocos na escolha de cada estratégia </a:t>
            </a:r>
          </a:p>
        </p:txBody>
      </p:sp>
      <p:pic>
        <p:nvPicPr>
          <p:cNvPr id="15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99" y="760413"/>
            <a:ext cx="712789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1940180" y="1608667"/>
            <a:ext cx="6264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fato é que cada estratégia pode ser adequada ou totalmente inadequada, dependendo da avaliação que se fizer da situação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 </a:t>
            </a:r>
            <a:r>
              <a:rPr lang="pt-BR" dirty="0" smtClean="0"/>
              <a:t>Vejamos cada uma das estratégias.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47624" y="3074878"/>
            <a:ext cx="902652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Evitar: </a:t>
            </a:r>
            <a:r>
              <a:rPr lang="pt-BR" dirty="0" smtClean="0"/>
              <a:t>para questões graves esta estratégia de empurrar com a barriga se constitui num tremendo equívoco que pode ter consequências extremamente graves para a organização. </a:t>
            </a:r>
            <a:endParaRPr lang="pt-BR" dirty="0" smtClean="0"/>
          </a:p>
          <a:p>
            <a:pPr algn="just">
              <a:spcAft>
                <a:spcPts val="1200"/>
              </a:spcAft>
            </a:pPr>
            <a:r>
              <a:rPr lang="pt-BR" dirty="0" smtClean="0"/>
              <a:t>É </a:t>
            </a:r>
            <a:r>
              <a:rPr lang="pt-BR" dirty="0" smtClean="0"/>
              <a:t>a fuga à responsabilidade, podendo ir até o caso extremo da alienação. </a:t>
            </a:r>
            <a:endParaRPr lang="pt-BR" dirty="0" smtClean="0"/>
          </a:p>
          <a:p>
            <a:pPr algn="just">
              <a:spcAft>
                <a:spcPts val="1200"/>
              </a:spcAft>
            </a:pPr>
            <a:r>
              <a:rPr lang="pt-BR" dirty="0" smtClean="0"/>
              <a:t>Para </a:t>
            </a:r>
            <a:r>
              <a:rPr lang="pt-BR" dirty="0" smtClean="0"/>
              <a:t>problemas irrelevantes e triviais é o procedimento adequado, pois não se deve investir tempo para tratar destes assuntos. </a:t>
            </a:r>
            <a:endParaRPr lang="pt-BR" dirty="0" smtClean="0"/>
          </a:p>
          <a:p>
            <a:pPr algn="just">
              <a:spcAft>
                <a:spcPts val="1200"/>
              </a:spcAft>
            </a:pPr>
            <a:r>
              <a:rPr lang="pt-BR" dirty="0" smtClean="0"/>
              <a:t>Às </a:t>
            </a:r>
            <a:r>
              <a:rPr lang="pt-BR" dirty="0" smtClean="0"/>
              <a:t>vezes, perde-se um tempo absurdo em questões de pouca monta</a:t>
            </a:r>
            <a:r>
              <a:rPr lang="pt-BR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pt-BR" dirty="0" smtClean="0"/>
              <a:t>Há </a:t>
            </a:r>
            <a:r>
              <a:rPr lang="pt-BR" dirty="0" smtClean="0"/>
              <a:t>situações, como no trânsito, por exemplo, em que pessoas, em decorrência de uma pequena fechada, chegam às vias de fato, havendo, inclusive, registros de assassinatos.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738188" y="826869"/>
            <a:ext cx="6770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Estratégias e Táticas: do planejamento da negociação ao acordo final 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	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 Equívocos na escolha de cada estratégia </a:t>
            </a:r>
          </a:p>
        </p:txBody>
      </p:sp>
      <p:pic>
        <p:nvPicPr>
          <p:cNvPr id="15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99" y="760413"/>
            <a:ext cx="712789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47625" y="1715902"/>
            <a:ext cx="90265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Harmonizar: </a:t>
            </a:r>
            <a:r>
              <a:rPr lang="pt-BR" dirty="0" smtClean="0"/>
              <a:t>Pode-se constituir num grave equívoco quando o assunto é importante e a pessoa, por dificuldade de enfrentar um conflito ou com receio das consequências negativas, procura amaciar a situação ou contemporizar, sem efetuar um enfrentamento adequado. Consegue-se cordialidade </a:t>
            </a:r>
            <a:r>
              <a:rPr lang="pt-BR" dirty="0" smtClean="0"/>
              <a:t>e concordância </a:t>
            </a:r>
            <a:r>
              <a:rPr lang="pt-BR" dirty="0" smtClean="0"/>
              <a:t>superficiais à custa de convicções pessoais e criatividade. Entretanto, pode ser positiva em determinados contextos, como nas celebrações, sejam elas organizacionais ou pessoais. Pode contribuir para gerar clima positivo, de camaradagem e de entrosamento. 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</a:t>
            </a:r>
            <a:r>
              <a:rPr lang="pt-BR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pt-BR" dirty="0" smtClean="0"/>
              <a:t> Em momentos de ambiguidade, incerteza e insegurança, em que é necessária uma compreensão maior da situação e devem-se buscar as opiniões, pareceres e contribuições de várias pessoas; esse procedimento se constitui um grave equívoco. Essa é uma estratégia de </a:t>
            </a:r>
            <a:r>
              <a:rPr lang="pt-BR" dirty="0" err="1" smtClean="0"/>
              <a:t>autoridade-obediência</a:t>
            </a:r>
            <a:r>
              <a:rPr lang="pt-BR" dirty="0" smtClean="0"/>
              <a:t>, de antagonismo e competição, em que ganhar </a:t>
            </a:r>
            <a:r>
              <a:rPr lang="pt-BR" dirty="0" smtClean="0"/>
              <a:t>é </a:t>
            </a:r>
            <a:r>
              <a:rPr lang="pt-BR" dirty="0" smtClean="0"/>
              <a:t>mais importante que procurar uma solução válida e adequada. Às vezes, em função do VOA (vaidade, orgulho e arrogância), há quem queira impor a sua opinião, mesmo que ela esteja profundamente equivocada. Entretanto, há situações, como nas de extrema urgência, em que esta estratégia pode ser a mais adequada.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22" y="5232400"/>
            <a:ext cx="1414218" cy="106066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738188" y="826869"/>
            <a:ext cx="6770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Estratégias e Táticas: do planejamento da negociação ao acordo final 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	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 Equívocos na escolha de cada estratégia </a:t>
            </a:r>
          </a:p>
        </p:txBody>
      </p:sp>
      <p:pic>
        <p:nvPicPr>
          <p:cNvPr id="15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99" y="760413"/>
            <a:ext cx="712789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152400" y="1718145"/>
            <a:ext cx="89217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Negociar barganha: </a:t>
            </a:r>
            <a:r>
              <a:rPr lang="pt-BR" dirty="0" smtClean="0"/>
              <a:t>Existem situações em que negociar na base da barganha pode levar a um perde/perde. É o que acontece em muitas negociações internas entre setores da empresa, em que o querer levar vantagem faz com que se perca de vista os interesses maiores da organização. Entretanto, quando uma solução intermediária pode ser adotada, esse procedimento é aceitável. Nas negociações como compra de carro ou de roupa, essa é a forma usual de procedimento. </a:t>
            </a:r>
            <a:endParaRPr lang="pt-BR" dirty="0" smtClean="0"/>
          </a:p>
        </p:txBody>
      </p:sp>
      <p:pic>
        <p:nvPicPr>
          <p:cNvPr id="103426" name="Picture 2" descr="Resultado de imagem para homer simps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8595" y="3075137"/>
            <a:ext cx="2209808" cy="3365876"/>
          </a:xfrm>
          <a:prstGeom prst="rect">
            <a:avLst/>
          </a:prstGeom>
          <a:noFill/>
        </p:spPr>
      </p:pic>
      <p:sp>
        <p:nvSpPr>
          <p:cNvPr id="13" name="Retângulo 12"/>
          <p:cNvSpPr/>
          <p:nvPr/>
        </p:nvSpPr>
        <p:spPr>
          <a:xfrm>
            <a:off x="168271" y="3607475"/>
            <a:ext cx="64103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Negociar solução de problemas: </a:t>
            </a:r>
            <a:r>
              <a:rPr lang="pt-BR" dirty="0" smtClean="0"/>
              <a:t>Esta é forma mais difícil de agir e demanda uma grande competência. Negociar na base da solução de problemas para assuntos irrelevantes é pura perda de tempo. Contudo, quando se quer sinergia e comprometimento, esse é o procedimento que deve ser adotado. </a:t>
            </a:r>
            <a:endParaRPr lang="pt-BR" dirty="0"/>
          </a:p>
        </p:txBody>
      </p:sp>
      <p:pic>
        <p:nvPicPr>
          <p:cNvPr id="103428" name="Picture 4" descr="Resultado de imagem para nao fui e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34739" y="4813719"/>
            <a:ext cx="4148667" cy="1627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1318" y="3987801"/>
            <a:ext cx="2753243" cy="2064932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738188" y="826869"/>
            <a:ext cx="6770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Estratégias e Táticas: do planejamento da negociação ao acordo final 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	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 Equívocos na escolha de cada estratégia </a:t>
            </a:r>
          </a:p>
        </p:txBody>
      </p:sp>
      <p:pic>
        <p:nvPicPr>
          <p:cNvPr id="15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99" y="760413"/>
            <a:ext cx="712789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160867" y="1690344"/>
            <a:ext cx="88806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Portanto, uma coisa fundamental para se ter resultados de alto nível é desenvolver a flexibilidade, ou seja, a capacidade de diagnosticar cada situação e escolher e agir de acordo com a estratégia que seja a mais apropriada.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Devemos </a:t>
            </a:r>
            <a:r>
              <a:rPr lang="pt-BR" dirty="0" smtClean="0"/>
              <a:t>ter presente que flexibilidade significa repertório comportamental e que pode e deve ser desenvolvida. Portanto, não existe uma melhor maneira de agir. Tudo depende da situação e da nossa capacidade de avaliação. A escolha está em suas mãos. Siga o OCDA. Observe, compreenda, decida e aja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 </a:t>
            </a:r>
            <a:endParaRPr lang="pt-BR" dirty="0" smtClean="0"/>
          </a:p>
          <a:p>
            <a:pPr algn="just"/>
            <a:r>
              <a:rPr lang="pt-BR" dirty="0" smtClean="0"/>
              <a:t>Fonte: Reprodução permitida, desde que mencionada a fonte. </a:t>
            </a:r>
          </a:p>
          <a:p>
            <a:pPr algn="just"/>
            <a:r>
              <a:rPr lang="pt-BR" dirty="0" smtClean="0"/>
              <a:t>Livro Negociação total. Disponível em: </a:t>
            </a:r>
            <a:endParaRPr lang="pt-BR" dirty="0" smtClean="0"/>
          </a:p>
          <a:p>
            <a:pPr algn="just"/>
            <a:r>
              <a:rPr lang="pt-BR" dirty="0" smtClean="0"/>
              <a:t>&lt;</a:t>
            </a:r>
            <a:r>
              <a:rPr lang="pt-BR" dirty="0" smtClean="0"/>
              <a:t>http://jawanderley.pro.br/?p=795&gt;. Acesso em: 16 nov. 2013. </a:t>
            </a:r>
            <a:endParaRPr lang="pt-BR" dirty="0"/>
          </a:p>
        </p:txBody>
      </p:sp>
      <p:pic>
        <p:nvPicPr>
          <p:cNvPr id="17" name="Picture 4" descr="Resultado de imagem para nao fui e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6112" y="5106663"/>
            <a:ext cx="3401825" cy="1334349"/>
          </a:xfrm>
          <a:prstGeom prst="rect">
            <a:avLst/>
          </a:prstGeom>
          <a:noFill/>
        </p:spPr>
      </p:pic>
      <p:pic>
        <p:nvPicPr>
          <p:cNvPr id="17410" name="Picture 2" descr="Imagem relaciona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6350" y="5106664"/>
            <a:ext cx="1204383" cy="1225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pic>
        <p:nvPicPr>
          <p:cNvPr id="35844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184" y="1023938"/>
            <a:ext cx="4492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5846" name="Picture 14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535505" y="1003300"/>
            <a:ext cx="7198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se preparar muito melhor para uma negociação: </a:t>
            </a:r>
            <a:endParaRPr lang="pt-BR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9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7025" y="3534069"/>
            <a:ext cx="4950878" cy="29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212430" y="5825063"/>
            <a:ext cx="4156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hlinkClick r:id="rId6"/>
              </a:rPr>
              <a:t>https://youtu.be/-</a:t>
            </a:r>
            <a:r>
              <a:rPr lang="pt-BR" sz="2400" dirty="0" smtClean="0">
                <a:hlinkClick r:id="rId6"/>
              </a:rPr>
              <a:t>rMUTSzSrso</a:t>
            </a:r>
            <a:endParaRPr lang="pt-BR" sz="2400" dirty="0" smtClean="0"/>
          </a:p>
        </p:txBody>
      </p:sp>
      <p:sp>
        <p:nvSpPr>
          <p:cNvPr id="13" name="Retângulo 12"/>
          <p:cNvSpPr/>
          <p:nvPr/>
        </p:nvSpPr>
        <p:spPr>
          <a:xfrm>
            <a:off x="0" y="4569580"/>
            <a:ext cx="41835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</a:rPr>
              <a:t>Chefe secreto</a:t>
            </a:r>
          </a:p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Fantástico (Rede Globo)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368800" y="2904067"/>
            <a:ext cx="4470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</a:rPr>
              <a:t>Fazer uma reflexão sobre o vídeo:</a:t>
            </a:r>
            <a:endParaRPr lang="pt-BR" sz="2400" dirty="0"/>
          </a:p>
        </p:txBody>
      </p:sp>
      <p:pic>
        <p:nvPicPr>
          <p:cNvPr id="17" name="Picture 2" descr="Resultado de imagem para TICKE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71514" y="1668108"/>
            <a:ext cx="2462693" cy="1235959"/>
          </a:xfrm>
          <a:prstGeom prst="rect">
            <a:avLst/>
          </a:prstGeom>
          <a:noFill/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4765" y="1536718"/>
            <a:ext cx="3971087" cy="28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1919" y="4667706"/>
            <a:ext cx="1989666" cy="1492250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738188" y="826869"/>
            <a:ext cx="6770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Estratégias e Táticas: do planejamento da negociação ao acordo final 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	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Negociação: 10 dicas para o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sucesso</a:t>
            </a:r>
            <a:endParaRPr lang="pt-BR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99" y="760413"/>
            <a:ext cx="712789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109003" y="1523300"/>
            <a:ext cx="90265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O mundo das negociações é essencialmente mutante. </a:t>
            </a:r>
          </a:p>
          <a:p>
            <a:pPr algn="just"/>
            <a:r>
              <a:rPr lang="pt-BR" dirty="0" smtClean="0"/>
              <a:t>Paradigmas de hoje podem não mais ser válidos amanhã. Além do seu próprio potencial negociador você deve estar sempre em constante desenvolvimento buscando antecipar-se às mudanças, administrando-as convenientemente. </a:t>
            </a:r>
          </a:p>
          <a:p>
            <a:r>
              <a:rPr lang="pt-BR" dirty="0" smtClean="0"/>
              <a:t>O fato é que todos querem negociar bem e obter um resultado amplamente satisfatório. </a:t>
            </a:r>
          </a:p>
          <a:p>
            <a:r>
              <a:rPr lang="pt-BR" dirty="0" smtClean="0"/>
              <a:t>Se você planeja convenientemente o processo, se identifica alternativas e vai preparado para o evento, tenho aqui um roteiro para ajudá-lo a alcançar seus objetivos com mais eficácia. </a:t>
            </a:r>
            <a:endParaRPr lang="pt-BR" dirty="0" smtClean="0"/>
          </a:p>
          <a:p>
            <a:r>
              <a:rPr lang="pt-BR" dirty="0" smtClean="0"/>
              <a:t>São </a:t>
            </a:r>
            <a:r>
              <a:rPr lang="pt-BR" dirty="0" smtClean="0"/>
              <a:t>10 dicas: </a:t>
            </a:r>
          </a:p>
          <a:p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1) Seja um bom ouvinte; 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rgbClr val="C00000"/>
                </a:solidFill>
              </a:rPr>
              <a:t>2</a:t>
            </a:r>
            <a:r>
              <a:rPr lang="pt-BR" b="1" dirty="0" smtClean="0">
                <a:solidFill>
                  <a:srgbClr val="C00000"/>
                </a:solidFill>
              </a:rPr>
              <a:t>) Desenvolva o espírito negocial; 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) Planeje; 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rgbClr val="C00000"/>
                </a:solidFill>
              </a:rPr>
              <a:t>4</a:t>
            </a:r>
            <a:r>
              <a:rPr lang="pt-BR" b="1" dirty="0" smtClean="0">
                <a:solidFill>
                  <a:srgbClr val="C00000"/>
                </a:solidFill>
              </a:rPr>
              <a:t>) Mire alto; 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) Seja paciente;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563614" y="3699933"/>
            <a:ext cx="46659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6) Vise a satisfação; 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) Tenha cuidado com a primeira oferta; 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rgbClr val="C00000"/>
                </a:solidFill>
              </a:rPr>
              <a:t>8</a:t>
            </a:r>
            <a:r>
              <a:rPr lang="pt-BR" b="1" dirty="0" smtClean="0">
                <a:solidFill>
                  <a:srgbClr val="C00000"/>
                </a:solidFill>
              </a:rPr>
              <a:t>) Seja ético; 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9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) Troque as concessões; 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rgbClr val="C00000"/>
                </a:solidFill>
              </a:rPr>
              <a:t>10</a:t>
            </a:r>
            <a:r>
              <a:rPr lang="pt-BR" b="1" dirty="0" smtClean="0">
                <a:solidFill>
                  <a:srgbClr val="C00000"/>
                </a:solidFill>
              </a:rPr>
              <a:t>) Seja empático. </a:t>
            </a:r>
            <a:endParaRPr lang="pt-BR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tângulo 3"/>
          <p:cNvSpPr>
            <a:spLocks noChangeArrowheads="1"/>
          </p:cNvSpPr>
          <p:nvPr/>
        </p:nvSpPr>
        <p:spPr bwMode="auto">
          <a:xfrm>
            <a:off x="103188" y="1368425"/>
            <a:ext cx="90106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800" b="1" dirty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		</a:t>
            </a:r>
          </a:p>
          <a:p>
            <a:pPr eaLnBrk="1" hangingPunct="1">
              <a:defRPr/>
            </a:pPr>
            <a:r>
              <a:rPr lang="pt-BR" altLang="pt-BR" sz="2800" b="1" dirty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			EMENTA DA DISCIPLINA</a:t>
            </a:r>
          </a:p>
          <a:p>
            <a:pPr eaLnBrk="1" hangingPunct="1">
              <a:defRPr/>
            </a:pPr>
            <a:endParaRPr lang="pt-BR" altLang="pt-BR" sz="2800" b="1" dirty="0">
              <a:solidFill>
                <a:srgbClr val="EF79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hangingPunct="1">
              <a:defRPr/>
            </a:pPr>
            <a:endParaRPr lang="pt-BR" altLang="pt-BR" sz="2800" b="1" dirty="0">
              <a:solidFill>
                <a:srgbClr val="EF79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7475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1050" y="4178300"/>
            <a:ext cx="31908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https://mastia.files.wordpress.com/2015/06/referencias-biblioraficas.gif?w=6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" y="1490663"/>
            <a:ext cx="154781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12"/>
          <p:cNvSpPr>
            <a:spLocks noChangeArrowheads="1"/>
          </p:cNvSpPr>
          <p:nvPr/>
        </p:nvSpPr>
        <p:spPr bwMode="auto">
          <a:xfrm>
            <a:off x="60325" y="158750"/>
            <a:ext cx="6264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endParaRPr lang="pt-BR" altLang="pt-BR" sz="12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487" name="Retângulo 1"/>
          <p:cNvSpPr>
            <a:spLocks noChangeArrowheads="1"/>
          </p:cNvSpPr>
          <p:nvPr/>
        </p:nvSpPr>
        <p:spPr bwMode="auto">
          <a:xfrm>
            <a:off x="450850" y="2663825"/>
            <a:ext cx="84613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/>
              <a:t>Tipos de Conflitos; Conflitos interorganizacionais;</a:t>
            </a:r>
          </a:p>
          <a:p>
            <a:pPr algn="just">
              <a:lnSpc>
                <a:spcPct val="150000"/>
              </a:lnSpc>
            </a:pPr>
            <a:r>
              <a:rPr lang="pt-BR" sz="2400"/>
              <a:t>Técnicas de administração de conflitos;</a:t>
            </a:r>
          </a:p>
          <a:p>
            <a:pPr algn="just">
              <a:lnSpc>
                <a:spcPct val="150000"/>
              </a:lnSpc>
            </a:pPr>
            <a:r>
              <a:rPr lang="pt-BR" sz="2400"/>
              <a:t>Negociação entre Organizações;</a:t>
            </a:r>
          </a:p>
          <a:p>
            <a:pPr algn="just">
              <a:lnSpc>
                <a:spcPct val="150000"/>
              </a:lnSpc>
            </a:pPr>
            <a:r>
              <a:rPr lang="pt-BR" sz="2400"/>
              <a:t>Estratégias e objetivos;</a:t>
            </a:r>
          </a:p>
          <a:p>
            <a:pPr algn="just">
              <a:lnSpc>
                <a:spcPct val="150000"/>
              </a:lnSpc>
            </a:pPr>
            <a:r>
              <a:rPr lang="pt-BR" sz="2400"/>
              <a:t>Negociação em Reuniões de Negócios;</a:t>
            </a:r>
          </a:p>
          <a:p>
            <a:pPr algn="just">
              <a:lnSpc>
                <a:spcPct val="150000"/>
              </a:lnSpc>
            </a:pPr>
            <a:r>
              <a:rPr lang="pt-BR" sz="2400"/>
              <a:t>O Processo de Mediação.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738188" y="826869"/>
            <a:ext cx="6770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Estratégias e Táticas: do planejamento da negociação ao acordo final 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	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Negociação: 10 dicas para o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sucesso</a:t>
            </a:r>
            <a:endParaRPr lang="pt-BR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99" y="760413"/>
            <a:ext cx="712789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1351045" y="1628507"/>
            <a:ext cx="7723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1</a:t>
            </a:r>
            <a:r>
              <a:rPr lang="pt-BR" b="1" dirty="0" smtClean="0">
                <a:solidFill>
                  <a:srgbClr val="C00000"/>
                </a:solidFill>
              </a:rPr>
              <a:t>) Seja um bom ouvinte </a:t>
            </a:r>
          </a:p>
          <a:p>
            <a:pPr algn="just"/>
            <a:r>
              <a:rPr lang="pt-BR" dirty="0" smtClean="0"/>
              <a:t>Na medida em que você ouve atentamente e sem interrupções, habilita-se para decodificar a mensagem do outro lado e obter informações que poderão ser úteis ao processo. </a:t>
            </a:r>
          </a:p>
        </p:txBody>
      </p:sp>
      <p:pic>
        <p:nvPicPr>
          <p:cNvPr id="15362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99" y="1745718"/>
            <a:ext cx="1351045" cy="980546"/>
          </a:xfrm>
          <a:prstGeom prst="rect">
            <a:avLst/>
          </a:prstGeom>
          <a:noFill/>
        </p:spPr>
      </p:pic>
      <p:sp>
        <p:nvSpPr>
          <p:cNvPr id="17" name="Retângulo 16"/>
          <p:cNvSpPr/>
          <p:nvPr/>
        </p:nvSpPr>
        <p:spPr>
          <a:xfrm>
            <a:off x="194733" y="2799792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Muitas negociações tem o elemento tempo sob forte pressão: é um contrato que precisa ser logo fechado ou outros fatores indutores de pressa, e com isso deixa-se de ouvir convenientemente o outro negociador. Uma regra que pode ajudá-lo a ser um ouvinte cada vez melhor é a dos 70/30, ou seja: planeje-se para ouvir 70% do tempo e falar 30%. </a:t>
            </a:r>
            <a:endParaRPr lang="pt-BR" dirty="0" smtClean="0"/>
          </a:p>
        </p:txBody>
      </p:sp>
      <p:pic>
        <p:nvPicPr>
          <p:cNvPr id="18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65" y="4042456"/>
            <a:ext cx="1351045" cy="980546"/>
          </a:xfrm>
          <a:prstGeom prst="rect">
            <a:avLst/>
          </a:prstGeom>
          <a:noFill/>
        </p:spPr>
      </p:pic>
      <p:sp>
        <p:nvSpPr>
          <p:cNvPr id="19" name="Retângulo 18"/>
          <p:cNvSpPr/>
          <p:nvPr/>
        </p:nvSpPr>
        <p:spPr>
          <a:xfrm>
            <a:off x="194732" y="5164667"/>
            <a:ext cx="8842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</a:t>
            </a:r>
            <a:r>
              <a:rPr lang="pt-BR" dirty="0" smtClean="0"/>
              <a:t>assertividade deve substituir a agressividade no processo para que se possa alcançar o objetivo planejado. </a:t>
            </a:r>
            <a:r>
              <a:rPr lang="pt-BR" dirty="0" smtClean="0"/>
              <a:t> Tenha em mente que por mais difícil que pareça um acordo, sempre haverá a possibilidade de alternativas. </a:t>
            </a:r>
          </a:p>
          <a:p>
            <a:pPr algn="just"/>
            <a:r>
              <a:rPr lang="pt-BR" dirty="0" smtClean="0"/>
              <a:t>Todo o processo de negociação comporta uma zona de possível acordo (ZPA). </a:t>
            </a:r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1376444" y="4099672"/>
            <a:ext cx="76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2) Desenvolva um espírito negocial </a:t>
            </a:r>
          </a:p>
          <a:p>
            <a:r>
              <a:rPr lang="pt-BR" dirty="0" smtClean="0"/>
              <a:t>Muitos negociadores de sucesso tem consciência de que é possível tudo ser negociável desde que estejam em um ambiente declaradamente de negociação.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738188" y="826869"/>
            <a:ext cx="6770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Estratégias e Táticas: do planejamento da negociação ao acordo final 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	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Negociação: 10 dicas para o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sucesso</a:t>
            </a:r>
            <a:endParaRPr lang="pt-BR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99" y="760413"/>
            <a:ext cx="712789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99" y="1745718"/>
            <a:ext cx="1351045" cy="980546"/>
          </a:xfrm>
          <a:prstGeom prst="rect">
            <a:avLst/>
          </a:prstGeom>
          <a:noFill/>
        </p:spPr>
      </p:pic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65" y="4042456"/>
            <a:ext cx="1351045" cy="980546"/>
          </a:xfrm>
          <a:prstGeom prst="rect">
            <a:avLst/>
          </a:prstGeom>
          <a:noFill/>
        </p:spPr>
      </p:pic>
      <p:sp>
        <p:nvSpPr>
          <p:cNvPr id="16" name="Retângulo 15"/>
          <p:cNvSpPr/>
          <p:nvPr/>
        </p:nvSpPr>
        <p:spPr>
          <a:xfrm>
            <a:off x="1413710" y="1433528"/>
            <a:ext cx="7660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3) Planeje </a:t>
            </a:r>
          </a:p>
          <a:p>
            <a:pPr algn="just"/>
            <a:r>
              <a:rPr lang="pt-BR" dirty="0" smtClean="0"/>
              <a:t>Ao participar de um evento negocial tenha um segmento do seu tempo para estudar e dominar todas as variáveis a interferir no mesmo. Muitas vezes será necessário pré-negociar internamente recursos, prazos, especificações, metas, condições de pagamento etc. 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4</a:t>
            </a:r>
            <a:r>
              <a:rPr lang="pt-BR" b="1" dirty="0" smtClean="0">
                <a:solidFill>
                  <a:srgbClr val="C00000"/>
                </a:solidFill>
              </a:rPr>
              <a:t>) Mire alto </a:t>
            </a:r>
          </a:p>
          <a:p>
            <a:pPr algn="just"/>
            <a:r>
              <a:rPr lang="pt-BR" dirty="0" smtClean="0"/>
              <a:t>Desde </a:t>
            </a:r>
            <a:r>
              <a:rPr lang="pt-BR" dirty="0" smtClean="0"/>
              <a:t>que buscados com legitimidade, seus objetivos deverão ser sempre na faixa máxima. Lutando por mais, você poderá obter mais em uma negociação. Por exemplo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62665" y="3040511"/>
            <a:ext cx="9081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Portanto, venha para a reunião de negociação com todo o dever de casa diligentemente realizado. Isso lhe dará muita segurança no processo. 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62664" y="5126847"/>
            <a:ext cx="9011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se você pode vender por 1000 e o mercado paga 1200, essa será sua faixa inicial! Na outra ponta, se você pode pagar à vista, mas for interessante fazê-lo em 60 dias, busque inicialmente esta alternativa!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738188" y="826869"/>
            <a:ext cx="6770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Estratégias e Táticas: do planejamento da negociação ao acordo final 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	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Negociação: 10 dicas para o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sucesso</a:t>
            </a:r>
            <a:endParaRPr lang="pt-BR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99" y="760413"/>
            <a:ext cx="712789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99" y="1745718"/>
            <a:ext cx="1351045" cy="980546"/>
          </a:xfrm>
          <a:prstGeom prst="rect">
            <a:avLst/>
          </a:prstGeom>
          <a:noFill/>
        </p:spPr>
      </p:pic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65" y="4395790"/>
            <a:ext cx="1351045" cy="980546"/>
          </a:xfrm>
          <a:prstGeom prst="rect">
            <a:avLst/>
          </a:prstGeom>
          <a:noFill/>
        </p:spPr>
      </p:pic>
      <p:sp>
        <p:nvSpPr>
          <p:cNvPr id="16" name="Retângulo 15"/>
          <p:cNvSpPr/>
          <p:nvPr/>
        </p:nvSpPr>
        <p:spPr>
          <a:xfrm>
            <a:off x="1376444" y="1254632"/>
            <a:ext cx="76977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5) Seja paciente </a:t>
            </a:r>
          </a:p>
          <a:p>
            <a:pPr algn="just"/>
            <a:r>
              <a:rPr lang="pt-BR" dirty="0" smtClean="0"/>
              <a:t>Um dos pecados capitais do negociador brasileiro é a impaciência muitas vezes causada por metas irrealistas ou necessidade de logo fechar o acordo. Você até fecha com um resultado, digamos, razoável, mas poderia torná-lo ótimo não fosse a impaciência que na realidade atropela o processo e elimina possibilidades de mais ganho. 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sz="1200" dirty="0" smtClean="0"/>
          </a:p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6</a:t>
            </a:r>
            <a:r>
              <a:rPr lang="pt-BR" b="1" dirty="0" smtClean="0">
                <a:solidFill>
                  <a:srgbClr val="C00000"/>
                </a:solidFill>
              </a:rPr>
              <a:t>) Vise à satisfação </a:t>
            </a:r>
          </a:p>
          <a:p>
            <a:pPr algn="just"/>
            <a:r>
              <a:rPr lang="pt-BR" dirty="0" smtClean="0"/>
              <a:t>Negociação </a:t>
            </a:r>
            <a:r>
              <a:rPr lang="pt-BR" dirty="0" smtClean="0"/>
              <a:t>é uma estrada de mão dupla. Tanto você quanto o outro negociador deverão estar legitimamente comprometidos na busca de um resultado altamente satisfatório. Não terá sido negociação de fato se somente um lado alcançar seus objetivos e o outro ficar com a sensação de perda ou frustração.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62665" y="3144527"/>
            <a:ext cx="9081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Estando com um bom planejamento você torna o processo mais produtivo e não necessita ser refém da impaciência. Às vezes uma reunião de negociação que se estendeu por uma ou duas horas além do previsto pode trazer excelente compensação. 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25398" y="5516470"/>
            <a:ext cx="9048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Por isso, vise à satisfação do processo como um todo e lute para obter o máximo possível. </a:t>
            </a:r>
            <a:r>
              <a:rPr lang="pt-BR" dirty="0" smtClean="0"/>
              <a:t>O </a:t>
            </a:r>
            <a:r>
              <a:rPr lang="pt-BR" dirty="0" smtClean="0"/>
              <a:t>outro lado certamente fará o mesmo e aí teremos um resultado otimizado para ambos os lados.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738188" y="826869"/>
            <a:ext cx="6770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Estratégias e Táticas: do planejamento da negociação ao acordo final 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	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Negociação: 10 dicas para o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sucesso</a:t>
            </a:r>
            <a:endParaRPr lang="pt-BR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99" y="760413"/>
            <a:ext cx="712789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99" y="1745718"/>
            <a:ext cx="1351045" cy="980546"/>
          </a:xfrm>
          <a:prstGeom prst="rect">
            <a:avLst/>
          </a:prstGeom>
          <a:noFill/>
        </p:spPr>
      </p:pic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65" y="4042456"/>
            <a:ext cx="1351045" cy="980546"/>
          </a:xfrm>
          <a:prstGeom prst="rect">
            <a:avLst/>
          </a:prstGeom>
          <a:noFill/>
        </p:spPr>
      </p:pic>
      <p:sp>
        <p:nvSpPr>
          <p:cNvPr id="16" name="Retângulo 15"/>
          <p:cNvSpPr/>
          <p:nvPr/>
        </p:nvSpPr>
        <p:spPr>
          <a:xfrm>
            <a:off x="1413710" y="1745718"/>
            <a:ext cx="76604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7</a:t>
            </a:r>
            <a:r>
              <a:rPr lang="pt-BR" b="1" dirty="0" smtClean="0">
                <a:solidFill>
                  <a:srgbClr val="C00000"/>
                </a:solidFill>
              </a:rPr>
              <a:t>) Cuidado com a primeira oferta </a:t>
            </a:r>
          </a:p>
          <a:p>
            <a:pPr algn="just"/>
            <a:r>
              <a:rPr lang="pt-BR" dirty="0" smtClean="0"/>
              <a:t>Se você planejou bem, se identificou claramente a zona de possível acordo e suas alternativas, se é paciente e ouve bem durante o processo, o seu grau de autoconfiança será elevado e a primeira oferta do outro lado será apenas um balizador para sua argumentação buscando obter concessões.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8) Seja ético </a:t>
            </a:r>
          </a:p>
          <a:p>
            <a:pPr algn="just"/>
            <a:r>
              <a:rPr lang="pt-BR" dirty="0" smtClean="0"/>
              <a:t>Vivemos um ambiente em que a todo momento surgem arranhões à ética: na política, na justiça e nos negócios. </a:t>
            </a:r>
            <a:r>
              <a:rPr lang="pt-BR" dirty="0" smtClean="0"/>
              <a:t>A </a:t>
            </a:r>
            <a:r>
              <a:rPr lang="pt-BR" dirty="0" smtClean="0"/>
              <a:t>realidade mostra que agir eticamente nas negociações traz inúmeras vantagens. A maior delas tem a ver com você, que agindo com correção e exigindo respeito torna-se conhecido como um negociador confiável, com o qual se pode travar os mais duros embates na certeza de lisura e resultados concretos.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738188" y="826869"/>
            <a:ext cx="6770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Estratégias e Táticas: do planejamento da negociação ao acordo final 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	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Negociação: 10 dicas para o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sucesso</a:t>
            </a:r>
            <a:endParaRPr lang="pt-BR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99" y="760413"/>
            <a:ext cx="712789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99" y="1745718"/>
            <a:ext cx="1351045" cy="980546"/>
          </a:xfrm>
          <a:prstGeom prst="rect">
            <a:avLst/>
          </a:prstGeom>
          <a:noFill/>
        </p:spPr>
      </p:pic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65" y="4042456"/>
            <a:ext cx="1351045" cy="980546"/>
          </a:xfrm>
          <a:prstGeom prst="rect">
            <a:avLst/>
          </a:prstGeom>
          <a:noFill/>
        </p:spPr>
      </p:pic>
      <p:sp>
        <p:nvSpPr>
          <p:cNvPr id="16" name="Retângulo 15"/>
          <p:cNvSpPr/>
          <p:nvPr/>
        </p:nvSpPr>
        <p:spPr>
          <a:xfrm>
            <a:off x="1376444" y="1295177"/>
            <a:ext cx="769770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9) Troque as concessões </a:t>
            </a:r>
          </a:p>
          <a:p>
            <a:pPr algn="just"/>
            <a:r>
              <a:rPr lang="pt-BR" dirty="0" smtClean="0"/>
              <a:t>Lembre-se de que negociar é sobretudo trocar concessões de um lado para o outro em busca da conclusão de um acordo. Tenha suas concessões estudadas na fase de planejamento e procure incluí-las no rol de suas alternativas para fechamento do negócio.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sz="1200" dirty="0" smtClean="0"/>
          </a:p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10) Seja empático </a:t>
            </a:r>
          </a:p>
          <a:p>
            <a:pPr algn="just"/>
            <a:r>
              <a:rPr lang="pt-BR" dirty="0" smtClean="0"/>
              <a:t>Tenha em mente que o processo de negociação é um evento fortemente alicerçado na dimensão humana: são pessoas que o fazem evoluir para um acordo. Pessoas como você, que possuem crescentes aspirações pessoais e profissionais, que carregam uma série de influências e desejam obter o melhor resultado possível.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11113" y="2907451"/>
            <a:ext cx="9155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Concessões são sempre trocadas: jamais ceda alguma se não for a troco de outra mesmo que naquele momento aquela concessão não seja tão determinante. É importante você fazer com que o outro lado lute por qualquer troca de concessões criando equilíbrio no processo.</a:t>
            </a:r>
            <a:endParaRPr lang="pt-BR" dirty="0" smtClean="0"/>
          </a:p>
        </p:txBody>
      </p:sp>
      <p:sp>
        <p:nvSpPr>
          <p:cNvPr id="18" name="Retângulo 17"/>
          <p:cNvSpPr/>
          <p:nvPr/>
        </p:nvSpPr>
        <p:spPr>
          <a:xfrm>
            <a:off x="448733" y="5547908"/>
            <a:ext cx="8625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Procure ver o outro lado como um parceiro e seja compreensivo quanto a possíveis dificuldades pessoais. Dando este toque humano ao processo você estará fazendo algo mais por uma conclusão satisfatória!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867" y="4792669"/>
            <a:ext cx="1729572" cy="1421864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738188" y="826869"/>
            <a:ext cx="6770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Estratégias e Táticas: do planejamento da negociação ao acordo final 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	</a:t>
            </a:r>
            <a:r>
              <a:rPr lang="pt-BR" b="1" dirty="0" smtClean="0">
                <a:solidFill>
                  <a:srgbClr val="C00000"/>
                </a:solidFill>
              </a:rPr>
              <a:t>7 etapas para um bom acordo final 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16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99" y="760413"/>
            <a:ext cx="712789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160867" y="1734747"/>
            <a:ext cx="89132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Segundo Vagner Molina, para a Revista Venda Mais, não existe um modelo básico de negociação, mas um conjunto de habilidades e técnicas que tornam você um bom negociador. Reproduzimos o que ele denomina de “sete etapas para um bom acordo final”. 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Lembre-se</a:t>
            </a:r>
            <a:r>
              <a:rPr lang="pt-BR" b="1" dirty="0" smtClean="0"/>
              <a:t>: </a:t>
            </a:r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r>
              <a:rPr lang="pt-BR" dirty="0" smtClean="0"/>
              <a:t>	</a:t>
            </a:r>
            <a:r>
              <a:rPr lang="pt-BR" b="1" dirty="0" smtClean="0">
                <a:solidFill>
                  <a:srgbClr val="C00000"/>
                </a:solidFill>
              </a:rPr>
              <a:t> </a:t>
            </a:r>
            <a:r>
              <a:rPr lang="pt-BR" b="1" dirty="0" smtClean="0">
                <a:solidFill>
                  <a:srgbClr val="C00000"/>
                </a:solidFill>
              </a:rPr>
              <a:t>É muito importante que você domine as características do que está sendo negociado.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	</a:t>
            </a:r>
            <a:r>
              <a:rPr lang="pt-BR" b="1" dirty="0" smtClean="0">
                <a:solidFill>
                  <a:schemeClr val="tx2"/>
                </a:solidFill>
              </a:rPr>
              <a:t> </a:t>
            </a:r>
            <a:r>
              <a:rPr lang="pt-BR" b="1" dirty="0" smtClean="0">
                <a:solidFill>
                  <a:schemeClr val="tx2"/>
                </a:solidFill>
              </a:rPr>
              <a:t>Ter conhecimento interpessoal dos negociadores e identificar seus pontos fortes e fracos também ajuda na hora da negociação.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966642" y="4674577"/>
            <a:ext cx="70418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Etapas de uma negociação </a:t>
            </a:r>
          </a:p>
          <a:p>
            <a:pPr algn="just"/>
            <a:r>
              <a:rPr lang="pt-BR" dirty="0" smtClean="0"/>
              <a:t>A negociação exige algumas etapas que devem ser seguidas e observadas. Todavia, não precisamos encarar as etapas como algo rígido. Em alguns casos, pode-se suprimir uma ou outra. O importante é ter sempre presente que elas nos ajudam na sistematização do processo de negociação.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738188" y="826869"/>
            <a:ext cx="6770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Estratégias e Táticas: do planejamento da negociação ao acordo final 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	</a:t>
            </a:r>
            <a:r>
              <a:rPr lang="pt-BR" b="1" dirty="0" smtClean="0">
                <a:solidFill>
                  <a:srgbClr val="C00000"/>
                </a:solidFill>
              </a:rPr>
              <a:t>7 etapas para um bom acordo final 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15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99" y="760413"/>
            <a:ext cx="712789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1376444" y="1476479"/>
            <a:ext cx="7697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b="1" dirty="0" smtClean="0">
                <a:solidFill>
                  <a:srgbClr val="00B050"/>
                </a:solidFill>
              </a:rPr>
              <a:t>1) Preparação: estabelecer objetivos que devem ser alcançados e os que a realidade permitirá atingir. Para isso, é preciso refletir sobre o comportamento do outro negociador. </a:t>
            </a:r>
          </a:p>
        </p:txBody>
      </p:sp>
      <p:pic>
        <p:nvPicPr>
          <p:cNvPr id="17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99" y="1745718"/>
            <a:ext cx="1351045" cy="980546"/>
          </a:xfrm>
          <a:prstGeom prst="rect">
            <a:avLst/>
          </a:prstGeom>
          <a:noFill/>
        </p:spPr>
      </p:pic>
      <p:pic>
        <p:nvPicPr>
          <p:cNvPr id="18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65" y="4042456"/>
            <a:ext cx="1351045" cy="980546"/>
          </a:xfrm>
          <a:prstGeom prst="rect">
            <a:avLst/>
          </a:prstGeom>
          <a:noFill/>
        </p:spPr>
      </p:pic>
      <p:pic>
        <p:nvPicPr>
          <p:cNvPr id="19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5400" y="2836335"/>
            <a:ext cx="1351045" cy="980546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211666" y="2967335"/>
            <a:ext cx="7433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2) Abertura: criar um clima de abertura, reduzindo a tensão. Deixar claro os benefícios esperados do trabalho conjunto</a:t>
            </a:r>
            <a:r>
              <a:rPr lang="pt-BR" dirty="0" smtClean="0"/>
              <a:t>. </a:t>
            </a:r>
            <a:endParaRPr lang="pt-BR" dirty="0" smtClean="0"/>
          </a:p>
        </p:txBody>
      </p:sp>
      <p:sp>
        <p:nvSpPr>
          <p:cNvPr id="21" name="Retângulo 20"/>
          <p:cNvSpPr/>
          <p:nvPr/>
        </p:nvSpPr>
        <p:spPr>
          <a:xfrm>
            <a:off x="1583267" y="4067884"/>
            <a:ext cx="74131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00B050"/>
                </a:solidFill>
              </a:rPr>
              <a:t>3</a:t>
            </a:r>
            <a:r>
              <a:rPr lang="pt-BR" b="1" dirty="0" smtClean="0">
                <a:solidFill>
                  <a:srgbClr val="00B050"/>
                </a:solidFill>
              </a:rPr>
              <a:t>) Exploração: ser objetivo, estabelecer uma reciprocidade psicológica, em que as pessoas tendem a tratar os outros da mesma forma que são tratadas.</a:t>
            </a:r>
          </a:p>
          <a:p>
            <a:pPr algn="just"/>
            <a:endParaRPr lang="pt-BR" dirty="0" smtClean="0"/>
          </a:p>
        </p:txBody>
      </p:sp>
      <p:sp>
        <p:nvSpPr>
          <p:cNvPr id="22" name="Retângulo 21"/>
          <p:cNvSpPr/>
          <p:nvPr/>
        </p:nvSpPr>
        <p:spPr>
          <a:xfrm>
            <a:off x="211665" y="5325070"/>
            <a:ext cx="7297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4) Apresentação: devem-se colocar claramente os objetivos e expectativas iniciais de ambas as partes. </a:t>
            </a:r>
            <a:endParaRPr lang="pt-BR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3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5400" y="4990855"/>
            <a:ext cx="1351045" cy="980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10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1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0" y="760413"/>
            <a:ext cx="14287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738188" y="826869"/>
            <a:ext cx="6770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Estratégias e Táticas: do planejamento da negociação ao acordo final 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	</a:t>
            </a:r>
            <a:r>
              <a:rPr lang="pt-BR" b="1" dirty="0" smtClean="0">
                <a:solidFill>
                  <a:srgbClr val="C00000"/>
                </a:solidFill>
              </a:rPr>
              <a:t>7 etapas para um bom acordo final 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15" name="Picture 4" descr="http://clean-city69.ru/images/Check_mar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99" y="760413"/>
            <a:ext cx="712789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99" y="1745718"/>
            <a:ext cx="1351045" cy="980546"/>
          </a:xfrm>
          <a:prstGeom prst="rect">
            <a:avLst/>
          </a:prstGeom>
          <a:noFill/>
        </p:spPr>
      </p:pic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01" y="4541992"/>
            <a:ext cx="1351045" cy="980546"/>
          </a:xfrm>
          <a:prstGeom prst="rect">
            <a:avLst/>
          </a:prstGeom>
          <a:noFill/>
        </p:spPr>
      </p:pic>
      <p:pic>
        <p:nvPicPr>
          <p:cNvPr id="16" name="Picture 2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70801" y="3094186"/>
            <a:ext cx="1351045" cy="980546"/>
          </a:xfrm>
          <a:prstGeom prst="rect">
            <a:avLst/>
          </a:prstGeom>
          <a:noFill/>
        </p:spPr>
      </p:pic>
      <p:sp>
        <p:nvSpPr>
          <p:cNvPr id="17" name="Retângulo 16"/>
          <p:cNvSpPr/>
          <p:nvPr/>
        </p:nvSpPr>
        <p:spPr>
          <a:xfrm>
            <a:off x="1398670" y="1830388"/>
            <a:ext cx="7597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00B050"/>
                </a:solidFill>
              </a:rPr>
              <a:t>5</a:t>
            </a:r>
            <a:r>
              <a:rPr lang="pt-BR" b="1" dirty="0" smtClean="0">
                <a:solidFill>
                  <a:srgbClr val="00B050"/>
                </a:solidFill>
              </a:rPr>
              <a:t>) Clarificação: devemos considerar as objeções levantadas como oportunidades para detalhar mais o objetivo. Assumir uma postura de ouvinte atento.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376444" y="4207927"/>
            <a:ext cx="76977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pPr algn="just"/>
            <a:r>
              <a:rPr lang="pt-BR" b="1" dirty="0" smtClean="0">
                <a:solidFill>
                  <a:srgbClr val="00B050"/>
                </a:solidFill>
              </a:rPr>
              <a:t>7) Controle/avaliação: é o momento em que, já concluída a negociação e distante do outro negociador, verificam-se o saldo da negociação, os seus pontos positivos e negativos. Refletir sobre o que se passou é bom para não se cometer, futuramente, os mesmos erros. Poucos gerentes avaliam a negociação, porque não consideram a possibilidade de voltar a negociar com a mesma pessoa. 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47625" y="2882050"/>
            <a:ext cx="7817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pPr algn="just"/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6) Ação final: é aqui que ocorre o fechamento do negócio. Se as etapas anteriores foram bem desenvolvidas, essa etapa é facilitada. Não se esquecer de oferecer opções de escolha para o outro negociador.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9525" y="679450"/>
            <a:ext cx="9134475" cy="32624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3200" b="1" i="1" spc="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Lembrem-se</a:t>
            </a:r>
            <a:r>
              <a:rPr lang="pt-BR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pt-BR" sz="32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defRPr/>
            </a:pPr>
            <a:r>
              <a:rPr lang="pt-BR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sucesso não ocorre por acaso!</a:t>
            </a:r>
            <a:endParaRPr lang="pt-BR" sz="40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defRPr/>
            </a:pPr>
            <a:endParaRPr lang="pt-BR" sz="22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defRPr/>
            </a:pPr>
            <a:r>
              <a:rPr lang="pt-BR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Tenham sempre:</a:t>
            </a:r>
          </a:p>
          <a:p>
            <a:pPr algn="just" eaLnBrk="1" hangingPunct="1">
              <a:defRPr/>
            </a:pPr>
            <a:r>
              <a:rPr lang="pt-BR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Força , Sabedoria e Beleza na condução de suas ações cotidianas.</a:t>
            </a:r>
            <a:endParaRPr lang="pt-BR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5469467"/>
            <a:ext cx="3532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5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O</a:t>
            </a:r>
            <a:r>
              <a:rPr lang="pt-BR" sz="5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</a:rPr>
              <a:t>brigado!</a:t>
            </a:r>
            <a:endParaRPr lang="pt-BR" sz="5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1113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11" name="Retângulo 12"/>
          <p:cNvSpPr>
            <a:spLocks noChangeArrowheads="1"/>
          </p:cNvSpPr>
          <p:nvPr/>
        </p:nvSpPr>
        <p:spPr bwMode="auto">
          <a:xfrm>
            <a:off x="47625" y="333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Resultado de imagem para the e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05041">
            <a:off x="3760693" y="3607592"/>
            <a:ext cx="5217997" cy="2915556"/>
          </a:xfrm>
          <a:prstGeom prst="rect">
            <a:avLst/>
          </a:prstGeom>
          <a:noFill/>
        </p:spPr>
      </p:pic>
      <p:pic>
        <p:nvPicPr>
          <p:cNvPr id="2052" name="Picture 4" descr="Resultado de imagem para mao dando tcha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803876">
            <a:off x="6737605" y="720176"/>
            <a:ext cx="2058692" cy="2058693"/>
          </a:xfrm>
          <a:prstGeom prst="rect">
            <a:avLst/>
          </a:prstGeom>
          <a:noFill/>
        </p:spPr>
      </p:pic>
      <p:pic>
        <p:nvPicPr>
          <p:cNvPr id="14" name="Picture 4" descr="Resultado de imagem para mao dando tcha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803876">
            <a:off x="969786" y="3956378"/>
            <a:ext cx="1549928" cy="1549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 descr="tela-apres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Box 5"/>
          <p:cNvSpPr txBox="1">
            <a:spLocks noChangeArrowheads="1"/>
          </p:cNvSpPr>
          <p:nvPr/>
        </p:nvSpPr>
        <p:spPr bwMode="auto">
          <a:xfrm>
            <a:off x="9525" y="6235700"/>
            <a:ext cx="4287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pt-BR" altLang="pt-BR" b="1">
                <a:solidFill>
                  <a:schemeClr val="bg1"/>
                </a:solidFill>
              </a:rPr>
              <a:t>MBA em Gestão de Pessoas</a:t>
            </a:r>
          </a:p>
          <a:p>
            <a:pPr algn="ctr" eaLnBrk="1" hangingPunct="1"/>
            <a:r>
              <a:rPr lang="pt-BR" altLang="pt-BR" b="1">
                <a:solidFill>
                  <a:schemeClr val="bg1"/>
                </a:solidFill>
              </a:rPr>
              <a:t>NPG0096 - GERENCIAMENTO DE PROJETOS</a:t>
            </a:r>
          </a:p>
        </p:txBody>
      </p:sp>
      <p:pic>
        <p:nvPicPr>
          <p:cNvPr id="63492" name="Picture 2" descr="PPT-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113"/>
            <a:ext cx="9144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55850" y="2149475"/>
            <a:ext cx="6757988" cy="258532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sz="5400" b="1" u="sng" spc="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OBRIGADO E</a:t>
            </a:r>
          </a:p>
          <a:p>
            <a:pPr algn="ctr" eaLnBrk="1" hangingPunct="1">
              <a:defRPr/>
            </a:pPr>
            <a:r>
              <a:rPr lang="pt-BR" sz="5400" b="1" u="sng" spc="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ATÉ </a:t>
            </a:r>
            <a:r>
              <a:rPr lang="pt-BR" sz="5400" b="1" u="sng" spc="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UMA </a:t>
            </a:r>
            <a:r>
              <a:rPr lang="pt-BR" sz="5400" b="1" u="sng" spc="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PRÓXIMA </a:t>
            </a:r>
            <a:r>
              <a:rPr lang="pt-BR" sz="5400" b="1" u="sng" spc="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OPORTUNIDADE!</a:t>
            </a:r>
            <a:endParaRPr lang="pt-BR" sz="5400" b="1" u="sng" spc="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63495" name="TextBox 5"/>
          <p:cNvSpPr txBox="1">
            <a:spLocks noChangeArrowheads="1"/>
          </p:cNvSpPr>
          <p:nvPr/>
        </p:nvSpPr>
        <p:spPr bwMode="auto">
          <a:xfrm>
            <a:off x="-14288" y="6108700"/>
            <a:ext cx="7037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4000" b="1" i="1">
                <a:solidFill>
                  <a:schemeClr val="bg1"/>
                </a:solidFill>
              </a:rPr>
              <a:t>Prof. Adm. Eco. Msc. Luiz Lobato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827867" y="1117598"/>
            <a:ext cx="63161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000" b="1" dirty="0"/>
              <a:t>Disciplina:</a:t>
            </a:r>
          </a:p>
          <a:p>
            <a:pPr algn="ctr" eaLnBrk="1" hangingPunct="1"/>
            <a:r>
              <a:rPr lang="pt-BR" altLang="pt-BR" sz="2000" b="1" dirty="0"/>
              <a:t>NPG0020 ADMINISTRAÇÃO DE CONFLITOS E NEGOCIAÇÃO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533554" y="110067"/>
            <a:ext cx="3508846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sz="2800" b="1" dirty="0" smtClean="0">
                <a:solidFill>
                  <a:srgbClr val="716D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ESTRATÉGICA </a:t>
            </a:r>
          </a:p>
          <a:p>
            <a:pPr algn="ctr" eaLnBrk="1" hangingPunct="1">
              <a:defRPr/>
            </a:pPr>
            <a:r>
              <a:rPr lang="pt-BR" sz="2800" b="1" dirty="0" smtClean="0">
                <a:solidFill>
                  <a:srgbClr val="716D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PESSOAS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7475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pic>
        <p:nvPicPr>
          <p:cNvPr id="21507" name="Picture 2" descr="http://us.123rf.com/450wm/lightwise/lightwise1206/lightwise120600064/14119263-human-intelligence-head-concept-with-gears-and-cogs-as-symbols-of-brain-function-as-a-neurological-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75" y="1466850"/>
            <a:ext cx="727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3"/>
          <p:cNvSpPr>
            <a:spLocks noChangeArrowheads="1"/>
          </p:cNvSpPr>
          <p:nvPr/>
        </p:nvSpPr>
        <p:spPr bwMode="auto">
          <a:xfrm>
            <a:off x="984250" y="1579563"/>
            <a:ext cx="5675313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REFERÊNCIAS:</a:t>
            </a:r>
          </a:p>
        </p:txBody>
      </p:sp>
      <p:pic>
        <p:nvPicPr>
          <p:cNvPr id="21509" name="Picture 3" descr="https://mastia.files.wordpress.com/2015/06/referencias-biblioraficas.gif?w=6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466850"/>
            <a:ext cx="17145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17475" y="2195513"/>
            <a:ext cx="90265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Bibliografia Básica</a:t>
            </a:r>
          </a:p>
          <a:p>
            <a:pPr eaLnBrk="1" hangingPunct="1">
              <a:defRPr/>
            </a:pP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620838" y="4443413"/>
            <a:ext cx="74437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Bibliografia Complementar</a:t>
            </a:r>
          </a:p>
          <a:p>
            <a:pPr eaLnBrk="1" hangingPunct="1">
              <a:defRPr/>
            </a:pPr>
            <a:endParaRPr lang="pt-BR" dirty="0"/>
          </a:p>
        </p:txBody>
      </p:sp>
      <p:pic>
        <p:nvPicPr>
          <p:cNvPr id="21512" name="Picture 3" descr="https://mastia.files.wordpress.com/2015/06/referencias-biblioraficas.gif?w=6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5067300"/>
            <a:ext cx="14097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2"/>
          <p:cNvSpPr>
            <a:spLocks noChangeArrowheads="1"/>
          </p:cNvSpPr>
          <p:nvPr/>
        </p:nvSpPr>
        <p:spPr bwMode="auto">
          <a:xfrm>
            <a:off x="60325" y="158750"/>
            <a:ext cx="6264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endParaRPr lang="pt-BR" altLang="pt-BR" sz="12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514" name="Retângulo 1"/>
          <p:cNvSpPr>
            <a:spLocks noChangeArrowheads="1"/>
          </p:cNvSpPr>
          <p:nvPr/>
        </p:nvSpPr>
        <p:spPr bwMode="auto">
          <a:xfrm>
            <a:off x="60325" y="2679700"/>
            <a:ext cx="90043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/>
              <a:t>BURBRIDGE, R. Marc.; COSTA, Sergio,F.; LIMA, José, G.H.; MOURÃO, Alessandra, N.S.F.;</a:t>
            </a:r>
          </a:p>
          <a:p>
            <a:pPr algn="just"/>
            <a:r>
              <a:rPr lang="pt-BR"/>
              <a:t>MANFREDI, Denise. Gestão de Negociação: como conseguir o que se quer sem ceder o que não se deve. São Paulo. Saraiva, 2007. </a:t>
            </a:r>
          </a:p>
          <a:p>
            <a:pPr algn="just"/>
            <a:r>
              <a:rPr lang="pt-BR"/>
              <a:t>BURBRIDGE, R.Marc. Gestão de Conflitos. São Paulo. Saraiva, 2012. FERREIRA, Gonzaga. </a:t>
            </a:r>
          </a:p>
          <a:p>
            <a:pPr algn="just"/>
            <a:r>
              <a:rPr lang="pt-BR"/>
              <a:t>LEWICKI, Roy L.; SAUNDERS, David M.; MINTON, John W. Fundamentos da Negociação. Porto Alegre: Bookman, 2002. </a:t>
            </a:r>
          </a:p>
        </p:txBody>
      </p:sp>
      <p:sp>
        <p:nvSpPr>
          <p:cNvPr id="21515" name="Retângulo 2"/>
          <p:cNvSpPr>
            <a:spLocks noChangeArrowheads="1"/>
          </p:cNvSpPr>
          <p:nvPr/>
        </p:nvSpPr>
        <p:spPr bwMode="auto">
          <a:xfrm>
            <a:off x="1752600" y="4864100"/>
            <a:ext cx="72771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/>
              <a:t>THOMPSON, Leigh L. O Negociador. 3.ed. São Paulo: Pearson Prentice Hall, 2009. </a:t>
            </a:r>
          </a:p>
          <a:p>
            <a:pPr algn="just"/>
            <a:r>
              <a:rPr lang="pt-BR"/>
              <a:t>URY, William. Supere o não: negociando com pessoas difíceis. 3.ed.. Rio de Janeiro: Best Seller, 2005. </a:t>
            </a:r>
          </a:p>
          <a:p>
            <a:pPr algn="just"/>
            <a:r>
              <a:rPr lang="pt-BR"/>
              <a:t>WANDERLEY, Augusto, J. Negociação Total. Editora Gente. São Paulo. 2012.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3"/>
          <p:cNvSpPr>
            <a:spLocks noChangeArrowheads="1"/>
          </p:cNvSpPr>
          <p:nvPr/>
        </p:nvSpPr>
        <p:spPr bwMode="auto">
          <a:xfrm>
            <a:off x="2324100" y="1504950"/>
            <a:ext cx="4411663" cy="522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pt-BR" sz="2800" b="1" dirty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INFORMAÇÕES GERAIS</a:t>
            </a:r>
            <a:endParaRPr lang="pt-BR" sz="2800" b="1" dirty="0">
              <a:solidFill>
                <a:srgbClr val="4A45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54760" y="2737372"/>
            <a:ext cx="25442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Datas:</a:t>
            </a:r>
          </a:p>
          <a:p>
            <a:pPr marL="742950" lvl="1" indent="-285750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t-BR" sz="2400" b="1" dirty="0">
                <a:solidFill>
                  <a:srgbClr val="716D65"/>
                </a:solidFill>
                <a:cs typeface="Arial" charset="0"/>
              </a:rPr>
              <a:t> </a:t>
            </a:r>
            <a:r>
              <a:rPr lang="pt-BR" sz="2400" b="1" dirty="0" smtClean="0">
                <a:solidFill>
                  <a:srgbClr val="716D65"/>
                </a:solidFill>
                <a:cs typeface="Arial" charset="0"/>
              </a:rPr>
              <a:t>28/10/2017</a:t>
            </a:r>
            <a:endParaRPr lang="pt-BR" sz="2400" b="1" dirty="0">
              <a:solidFill>
                <a:srgbClr val="716D65"/>
              </a:solidFill>
              <a:cs typeface="Arial" charset="0"/>
            </a:endParaRPr>
          </a:p>
          <a:p>
            <a:pPr marL="742950" lvl="1" indent="-285750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t-BR" sz="2400" b="1" dirty="0">
                <a:solidFill>
                  <a:srgbClr val="716D65"/>
                </a:solidFill>
                <a:cs typeface="Arial" charset="0"/>
              </a:rPr>
              <a:t> </a:t>
            </a:r>
            <a:r>
              <a:rPr lang="pt-BR" sz="2400" b="1" dirty="0" smtClean="0">
                <a:solidFill>
                  <a:srgbClr val="716D65"/>
                </a:solidFill>
                <a:cs typeface="Arial" charset="0"/>
              </a:rPr>
              <a:t>11/11/2017</a:t>
            </a:r>
          </a:p>
        </p:txBody>
      </p:sp>
      <p:sp>
        <p:nvSpPr>
          <p:cNvPr id="11" name="Retângulo 8"/>
          <p:cNvSpPr>
            <a:spLocks noChangeArrowheads="1"/>
          </p:cNvSpPr>
          <p:nvPr/>
        </p:nvSpPr>
        <p:spPr bwMode="auto">
          <a:xfrm>
            <a:off x="114816" y="4357274"/>
            <a:ext cx="2272782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2400" b="1" dirty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Aulas 01 e 02:</a:t>
            </a:r>
          </a:p>
          <a:p>
            <a:pPr eaLnBrk="1" hangingPunct="1">
              <a:defRPr/>
            </a:pPr>
            <a:r>
              <a:rPr lang="pt-BR" sz="2000" b="1" dirty="0">
                <a:solidFill>
                  <a:srgbClr val="716D65"/>
                </a:solidFill>
                <a:cs typeface="Arial" charset="0"/>
              </a:rPr>
              <a:t>Dia </a:t>
            </a:r>
            <a:r>
              <a:rPr lang="pt-BR" sz="2000" b="1" dirty="0" smtClean="0">
                <a:solidFill>
                  <a:srgbClr val="716D65"/>
                </a:solidFill>
                <a:cs typeface="Arial" charset="0"/>
              </a:rPr>
              <a:t>28 </a:t>
            </a:r>
            <a:r>
              <a:rPr lang="pt-BR" sz="2000" b="1" dirty="0">
                <a:solidFill>
                  <a:srgbClr val="716D65"/>
                </a:solidFill>
                <a:cs typeface="Arial" charset="0"/>
              </a:rPr>
              <a:t>de </a:t>
            </a:r>
            <a:r>
              <a:rPr lang="pt-BR" sz="2000" b="1" dirty="0" smtClean="0">
                <a:solidFill>
                  <a:srgbClr val="716D65"/>
                </a:solidFill>
                <a:cs typeface="Arial" charset="0"/>
              </a:rPr>
              <a:t>Outubro.</a:t>
            </a:r>
            <a:endParaRPr lang="pt-BR" sz="2000" b="1" dirty="0">
              <a:solidFill>
                <a:srgbClr val="716D65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pt-BR" sz="2000" b="1" dirty="0">
                <a:solidFill>
                  <a:srgbClr val="716D65"/>
                </a:solidFill>
                <a:cs typeface="Arial" charset="0"/>
              </a:rPr>
              <a:t>Início: 09:00</a:t>
            </a:r>
          </a:p>
          <a:p>
            <a:pPr eaLnBrk="1" hangingPunct="1">
              <a:defRPr/>
            </a:pPr>
            <a:r>
              <a:rPr lang="pt-BR" sz="2000" b="1" dirty="0">
                <a:solidFill>
                  <a:srgbClr val="716D65"/>
                </a:solidFill>
                <a:cs typeface="Arial" charset="0"/>
              </a:rPr>
              <a:t> Término: 16:00</a:t>
            </a:r>
            <a:endParaRPr lang="pt-BR" sz="20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2"/>
          <a:srcRect t="8472" r="14125" b="4601"/>
          <a:stretch>
            <a:fillRect/>
          </a:stretch>
        </p:blipFill>
        <p:spPr bwMode="auto">
          <a:xfrm>
            <a:off x="-20638" y="1406525"/>
            <a:ext cx="2217738" cy="138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16" name="Retângulo 3"/>
          <p:cNvSpPr>
            <a:spLocks noChangeArrowheads="1"/>
          </p:cNvSpPr>
          <p:nvPr/>
        </p:nvSpPr>
        <p:spPr bwMode="auto">
          <a:xfrm>
            <a:off x="2601119" y="2027238"/>
            <a:ext cx="33289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CRONOGRAMA: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3939" y="3110445"/>
            <a:ext cx="1374893" cy="113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5467" y="1516064"/>
            <a:ext cx="2561696" cy="170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ângulo 20"/>
          <p:cNvSpPr/>
          <p:nvPr/>
        </p:nvSpPr>
        <p:spPr>
          <a:xfrm>
            <a:off x="117475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sp>
        <p:nvSpPr>
          <p:cNvPr id="23" name="Retângulo 8"/>
          <p:cNvSpPr>
            <a:spLocks noChangeArrowheads="1"/>
          </p:cNvSpPr>
          <p:nvPr/>
        </p:nvSpPr>
        <p:spPr bwMode="auto">
          <a:xfrm>
            <a:off x="2154760" y="5028673"/>
            <a:ext cx="2441575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2400" b="1" dirty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Aulas 03 e 04:</a:t>
            </a:r>
          </a:p>
          <a:p>
            <a:pPr eaLnBrk="1" hangingPunct="1">
              <a:defRPr/>
            </a:pPr>
            <a:r>
              <a:rPr lang="pt-BR" sz="2000" b="1" dirty="0">
                <a:solidFill>
                  <a:srgbClr val="716D65"/>
                </a:solidFill>
                <a:cs typeface="Arial" charset="0"/>
              </a:rPr>
              <a:t>Dia </a:t>
            </a:r>
            <a:r>
              <a:rPr lang="pt-BR" sz="2000" b="1" dirty="0" smtClean="0">
                <a:solidFill>
                  <a:srgbClr val="716D65"/>
                </a:solidFill>
                <a:cs typeface="Arial" charset="0"/>
              </a:rPr>
              <a:t>11 </a:t>
            </a:r>
            <a:r>
              <a:rPr lang="pt-BR" sz="2000" b="1" dirty="0">
                <a:solidFill>
                  <a:srgbClr val="716D65"/>
                </a:solidFill>
                <a:cs typeface="Arial" charset="0"/>
              </a:rPr>
              <a:t>de </a:t>
            </a:r>
            <a:r>
              <a:rPr lang="pt-BR" sz="2000" b="1" dirty="0" smtClean="0">
                <a:solidFill>
                  <a:srgbClr val="716D65"/>
                </a:solidFill>
                <a:cs typeface="Arial" charset="0"/>
              </a:rPr>
              <a:t>Novembro.</a:t>
            </a:r>
            <a:endParaRPr lang="pt-BR" sz="2000" b="1" dirty="0">
              <a:solidFill>
                <a:srgbClr val="716D65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pt-BR" sz="2000" b="1" dirty="0">
                <a:solidFill>
                  <a:srgbClr val="716D65"/>
                </a:solidFill>
                <a:cs typeface="Arial" charset="0"/>
              </a:rPr>
              <a:t>Início: 09:00</a:t>
            </a:r>
          </a:p>
          <a:p>
            <a:pPr eaLnBrk="1" hangingPunct="1">
              <a:defRPr/>
            </a:pPr>
            <a:r>
              <a:rPr lang="pt-BR" sz="2000" b="1" dirty="0">
                <a:solidFill>
                  <a:srgbClr val="716D65"/>
                </a:solidFill>
                <a:cs typeface="Arial" charset="0"/>
              </a:rPr>
              <a:t> Término: 16:00</a:t>
            </a:r>
            <a:endParaRPr lang="pt-BR" sz="2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" name="Retângulo 12"/>
          <p:cNvSpPr>
            <a:spLocks noChangeArrowheads="1"/>
          </p:cNvSpPr>
          <p:nvPr/>
        </p:nvSpPr>
        <p:spPr bwMode="auto">
          <a:xfrm>
            <a:off x="60325" y="158750"/>
            <a:ext cx="6264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endParaRPr lang="pt-BR" altLang="pt-BR" sz="12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238096" y="3110445"/>
            <a:ext cx="2497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t-BR" sz="2400" b="1" dirty="0" smtClean="0">
                <a:solidFill>
                  <a:srgbClr val="716D65"/>
                </a:solidFill>
                <a:cs typeface="Arial" charset="0"/>
              </a:rPr>
              <a:t> 25/11/2017</a:t>
            </a:r>
          </a:p>
          <a:p>
            <a:pPr marL="742950" lvl="1" indent="-285750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t-BR" sz="2400" b="1" dirty="0" smtClean="0">
                <a:solidFill>
                  <a:srgbClr val="716D65"/>
                </a:solidFill>
                <a:cs typeface="Arial" charset="0"/>
              </a:rPr>
              <a:t> 09/12/2017</a:t>
            </a:r>
            <a:endParaRPr lang="pt-BR" sz="2400" b="1" dirty="0">
              <a:solidFill>
                <a:srgbClr val="716D65"/>
              </a:solidFill>
              <a:cs typeface="Arial" charset="0"/>
            </a:endParaRPr>
          </a:p>
        </p:txBody>
      </p:sp>
      <p:sp>
        <p:nvSpPr>
          <p:cNvPr id="14" name="Retângulo 8"/>
          <p:cNvSpPr>
            <a:spLocks noChangeArrowheads="1"/>
          </p:cNvSpPr>
          <p:nvPr/>
        </p:nvSpPr>
        <p:spPr bwMode="auto">
          <a:xfrm>
            <a:off x="4500015" y="4310774"/>
            <a:ext cx="2552700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2400" b="1" dirty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Aulas </a:t>
            </a:r>
            <a:r>
              <a:rPr lang="pt-BR" sz="2400" b="1" dirty="0" smtClean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05 </a:t>
            </a:r>
            <a:r>
              <a:rPr lang="pt-BR" sz="2400" b="1" dirty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 </a:t>
            </a:r>
            <a:r>
              <a:rPr lang="pt-BR" sz="2400" b="1" dirty="0" smtClean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06:</a:t>
            </a:r>
            <a:endParaRPr lang="pt-BR" sz="2400" b="1" dirty="0">
              <a:solidFill>
                <a:srgbClr val="EF79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hangingPunct="1">
              <a:defRPr/>
            </a:pPr>
            <a:r>
              <a:rPr lang="pt-BR" sz="2000" b="1" dirty="0">
                <a:solidFill>
                  <a:srgbClr val="716D65"/>
                </a:solidFill>
                <a:cs typeface="Arial" charset="0"/>
              </a:rPr>
              <a:t>Dia </a:t>
            </a:r>
            <a:r>
              <a:rPr lang="pt-BR" sz="2000" b="1" dirty="0" smtClean="0">
                <a:solidFill>
                  <a:srgbClr val="716D65"/>
                </a:solidFill>
                <a:cs typeface="Arial" charset="0"/>
              </a:rPr>
              <a:t>25 </a:t>
            </a:r>
            <a:r>
              <a:rPr lang="pt-BR" sz="2000" b="1" dirty="0">
                <a:solidFill>
                  <a:srgbClr val="716D65"/>
                </a:solidFill>
                <a:cs typeface="Arial" charset="0"/>
              </a:rPr>
              <a:t>de </a:t>
            </a:r>
            <a:r>
              <a:rPr lang="pt-BR" sz="2000" b="1" dirty="0" smtClean="0">
                <a:solidFill>
                  <a:srgbClr val="716D65"/>
                </a:solidFill>
                <a:cs typeface="Arial" charset="0"/>
              </a:rPr>
              <a:t>Novembro.</a:t>
            </a:r>
            <a:endParaRPr lang="pt-BR" sz="2000" b="1" dirty="0">
              <a:solidFill>
                <a:srgbClr val="716D65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pt-BR" sz="2000" b="1" dirty="0">
                <a:solidFill>
                  <a:srgbClr val="716D65"/>
                </a:solidFill>
                <a:cs typeface="Arial" charset="0"/>
              </a:rPr>
              <a:t>Início: 09:00</a:t>
            </a:r>
          </a:p>
          <a:p>
            <a:pPr eaLnBrk="1" hangingPunct="1">
              <a:defRPr/>
            </a:pPr>
            <a:r>
              <a:rPr lang="pt-BR" sz="2000" b="1" dirty="0">
                <a:solidFill>
                  <a:srgbClr val="716D65"/>
                </a:solidFill>
                <a:cs typeface="Arial" charset="0"/>
              </a:rPr>
              <a:t> Término: 16:00</a:t>
            </a:r>
            <a:endParaRPr lang="pt-BR" sz="2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5" name="Retângulo 8"/>
          <p:cNvSpPr>
            <a:spLocks noChangeArrowheads="1"/>
          </p:cNvSpPr>
          <p:nvPr/>
        </p:nvSpPr>
        <p:spPr bwMode="auto">
          <a:xfrm>
            <a:off x="6565899" y="5028673"/>
            <a:ext cx="2552700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2400" b="1" dirty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Aulas </a:t>
            </a:r>
            <a:r>
              <a:rPr lang="pt-BR" sz="2400" b="1" dirty="0" smtClean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07 </a:t>
            </a:r>
            <a:r>
              <a:rPr lang="pt-BR" sz="2400" b="1" dirty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 </a:t>
            </a:r>
            <a:r>
              <a:rPr lang="pt-BR" sz="2400" b="1" dirty="0" smtClean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08:</a:t>
            </a:r>
            <a:endParaRPr lang="pt-BR" sz="2400" b="1" dirty="0">
              <a:solidFill>
                <a:srgbClr val="EF79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hangingPunct="1">
              <a:defRPr/>
            </a:pPr>
            <a:r>
              <a:rPr lang="pt-BR" sz="2000" b="1" dirty="0">
                <a:solidFill>
                  <a:srgbClr val="716D65"/>
                </a:solidFill>
                <a:cs typeface="Arial" charset="0"/>
              </a:rPr>
              <a:t>Dia </a:t>
            </a:r>
            <a:r>
              <a:rPr lang="pt-BR" sz="2000" b="1" dirty="0" smtClean="0">
                <a:solidFill>
                  <a:srgbClr val="716D65"/>
                </a:solidFill>
                <a:cs typeface="Arial" charset="0"/>
              </a:rPr>
              <a:t>09 </a:t>
            </a:r>
            <a:r>
              <a:rPr lang="pt-BR" sz="2000" b="1" dirty="0">
                <a:solidFill>
                  <a:srgbClr val="716D65"/>
                </a:solidFill>
                <a:cs typeface="Arial" charset="0"/>
              </a:rPr>
              <a:t>de </a:t>
            </a:r>
            <a:r>
              <a:rPr lang="pt-BR" sz="2000" b="1" dirty="0" smtClean="0">
                <a:solidFill>
                  <a:srgbClr val="716D65"/>
                </a:solidFill>
                <a:cs typeface="Arial" charset="0"/>
              </a:rPr>
              <a:t>Dezembro.</a:t>
            </a:r>
            <a:endParaRPr lang="pt-BR" sz="2000" b="1" dirty="0">
              <a:solidFill>
                <a:srgbClr val="716D65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pt-BR" sz="2000" b="1" dirty="0">
                <a:solidFill>
                  <a:srgbClr val="716D65"/>
                </a:solidFill>
                <a:cs typeface="Arial" charset="0"/>
              </a:rPr>
              <a:t>Início: 09:00</a:t>
            </a:r>
          </a:p>
          <a:p>
            <a:pPr eaLnBrk="1" hangingPunct="1">
              <a:defRPr/>
            </a:pPr>
            <a:r>
              <a:rPr lang="pt-BR" sz="2000" b="1" dirty="0">
                <a:solidFill>
                  <a:srgbClr val="716D65"/>
                </a:solidFill>
                <a:cs typeface="Arial" charset="0"/>
              </a:rPr>
              <a:t> Término: 16:00</a:t>
            </a:r>
            <a:endParaRPr lang="pt-BR" sz="20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04205" y="3789177"/>
            <a:ext cx="1374893" cy="113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7475" y="1504950"/>
            <a:ext cx="8967788" cy="21859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FAÇA SUA PARTE !</a:t>
            </a:r>
          </a:p>
          <a:p>
            <a:pPr eaLnBrk="1" hangingPunct="1">
              <a:defRPr/>
            </a:pPr>
            <a:endParaRPr lang="pt-BR" sz="2000" b="1" dirty="0">
              <a:solidFill>
                <a:srgbClr val="4A452A"/>
              </a:solidFill>
            </a:endParaRPr>
          </a:p>
          <a:p>
            <a:pPr algn="just" eaLnBrk="1" hangingPunct="1">
              <a:defRPr/>
            </a:pPr>
            <a:r>
              <a:rPr lang="pt-BR" sz="2000" dirty="0">
                <a:solidFill>
                  <a:srgbClr val="716D65"/>
                </a:solidFill>
              </a:rPr>
              <a:t>Para o sucesso de nosso curso </a:t>
            </a:r>
            <a:r>
              <a:rPr lang="pt-BR" sz="2000" b="1" dirty="0">
                <a:solidFill>
                  <a:srgbClr val="1C456B"/>
                </a:solidFill>
              </a:rPr>
              <a:t>você precisará se preparar para as aulas fazendo a leitura dos Estudos de Caso e Artigos indicados</a:t>
            </a:r>
            <a:r>
              <a:rPr lang="pt-BR" sz="2000" dirty="0">
                <a:solidFill>
                  <a:srgbClr val="1C456B"/>
                </a:solidFill>
              </a:rPr>
              <a:t>. </a:t>
            </a:r>
            <a:r>
              <a:rPr lang="pt-BR" sz="2000" dirty="0">
                <a:solidFill>
                  <a:srgbClr val="716D65"/>
                </a:solidFill>
              </a:rPr>
              <a:t>Estes casos e artigos </a:t>
            </a:r>
            <a:r>
              <a:rPr lang="pt-BR" sz="2000" b="1" dirty="0">
                <a:solidFill>
                  <a:srgbClr val="1C456B"/>
                </a:solidFill>
              </a:rPr>
              <a:t>serão debatidos em SALA DE AULA </a:t>
            </a:r>
            <a:r>
              <a:rPr lang="pt-BR" sz="2000" dirty="0">
                <a:solidFill>
                  <a:srgbClr val="716D65"/>
                </a:solidFill>
              </a:rPr>
              <a:t>e sua participação nos debates propostos tem peso de 40% da sua avaliação.</a:t>
            </a:r>
          </a:p>
          <a:p>
            <a:pPr eaLnBrk="1" hangingPunct="1">
              <a:defRPr/>
            </a:pPr>
            <a:endParaRPr lang="pt-BR" sz="800" dirty="0">
              <a:solidFill>
                <a:srgbClr val="716D65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7475" y="6534150"/>
            <a:ext cx="4148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Adm. Eco. Msc. Luiz Cláudio Brites Lobato</a:t>
            </a:r>
          </a:p>
        </p:txBody>
      </p:sp>
      <p:pic>
        <p:nvPicPr>
          <p:cNvPr id="23556" name="Picture 2" descr="http://us.123rf.com/450wm/lightwise/lightwise1206/lightwise120600064/14119263-human-intelligence-head-concept-with-gears-and-cogs-as-symbols-of-brain-function-as-a-neurological-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188" y="1447800"/>
            <a:ext cx="727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155575" y="3721100"/>
            <a:ext cx="8872538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pt-BR" b="1" dirty="0">
                <a:solidFill>
                  <a:srgbClr val="716D65"/>
                </a:solidFill>
                <a:cs typeface="Arial" panose="020B0604020202020204" pitchFamily="34" charset="0"/>
              </a:rPr>
              <a:t>Nesta disciplina estão previstas as leituras de 2 artigos e 2 estudos de casos:</a:t>
            </a:r>
          </a:p>
          <a:p>
            <a:pPr eaLnBrk="1" hangingPunct="1">
              <a:defRPr/>
            </a:pPr>
            <a:endParaRPr lang="pt-BR" b="1" dirty="0">
              <a:solidFill>
                <a:srgbClr val="716D65"/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pt-BR" b="1" dirty="0">
                <a:solidFill>
                  <a:srgbClr val="716D65"/>
                </a:solidFill>
                <a:cs typeface="Arial" panose="020B0604020202020204" pitchFamily="34" charset="0"/>
              </a:rPr>
              <a:t>Artigos (PIA):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   </a:t>
            </a:r>
            <a:r>
              <a:rPr lang="pt-BR" dirty="0">
                <a:cs typeface="Arial" panose="020B0604020202020204" pitchFamily="34" charset="0"/>
              </a:rPr>
              <a:t>Grã-Bretanha pede que oposição moderada síria participe de negociação de paz.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– Aula 01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   </a:t>
            </a:r>
            <a:r>
              <a:rPr lang="pt-BR" dirty="0">
                <a:cs typeface="Arial" panose="020B0604020202020204" pitchFamily="34" charset="0"/>
              </a:rPr>
              <a:t>PM do Rio criará batalhão para atuar em manifestações.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– Aula 02</a:t>
            </a:r>
            <a:endParaRPr lang="en-US" dirty="0">
              <a:solidFill>
                <a:srgbClr val="716D65"/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pt-BR" b="1" dirty="0">
                <a:solidFill>
                  <a:srgbClr val="716D65"/>
                </a:solidFill>
                <a:cs typeface="Arial" panose="020B0604020202020204" pitchFamily="34" charset="0"/>
              </a:rPr>
              <a:t>Estudos de Casos (PIC):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pt-BR" dirty="0">
                <a:cs typeface="Arial" panose="020B0604020202020204" pitchFamily="34" charset="0"/>
              </a:rPr>
              <a:t>Conflito no andar de Derivativos (B)</a:t>
            </a:r>
            <a:r>
              <a:rPr lang="en-US" dirty="0">
                <a:solidFill>
                  <a:srgbClr val="716D65"/>
                </a:solidFill>
                <a:cs typeface="Arial" panose="020B0604020202020204" pitchFamily="34" charset="0"/>
              </a:rPr>
              <a:t>.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 – Aula 02</a:t>
            </a:r>
            <a:endParaRPr lang="en-US" dirty="0">
              <a:solidFill>
                <a:srgbClr val="716D65"/>
              </a:solidFill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pt-BR" dirty="0">
                <a:cs typeface="Arial" panose="020B0604020202020204" pitchFamily="34" charset="0"/>
              </a:rPr>
              <a:t>Centra Software</a:t>
            </a:r>
            <a:r>
              <a:rPr lang="en-US" dirty="0">
                <a:solidFill>
                  <a:srgbClr val="716D65"/>
                </a:solidFill>
                <a:cs typeface="Arial" panose="020B0604020202020204" pitchFamily="34" charset="0"/>
              </a:rPr>
              <a:t>.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 – Aula 04</a:t>
            </a:r>
            <a:endParaRPr lang="en-US" dirty="0">
              <a:solidFill>
                <a:srgbClr val="716D65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8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0267" y="4745136"/>
            <a:ext cx="2263247" cy="192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12"/>
          <p:cNvSpPr>
            <a:spLocks noChangeArrowheads="1"/>
          </p:cNvSpPr>
          <p:nvPr/>
        </p:nvSpPr>
        <p:spPr bwMode="auto">
          <a:xfrm>
            <a:off x="60325" y="158750"/>
            <a:ext cx="6264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endParaRPr lang="pt-BR" altLang="pt-BR" sz="12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tângulo 3"/>
          <p:cNvSpPr>
            <a:spLocks noChangeArrowheads="1"/>
          </p:cNvSpPr>
          <p:nvPr/>
        </p:nvSpPr>
        <p:spPr bwMode="auto">
          <a:xfrm>
            <a:off x="2246313" y="1755775"/>
            <a:ext cx="6834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7200" b="1" dirty="0">
                <a:solidFill>
                  <a:srgbClr val="EF79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Bons Estudos!</a:t>
            </a:r>
            <a:endParaRPr lang="pt-BR" altLang="pt-BR" sz="7200" b="1" dirty="0">
              <a:solidFill>
                <a:srgbClr val="716D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5603" name="Picture 2" descr="https://tetzner.files.wordpress.com/2013/05/tetzner-trabalhand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2013" y="4910138"/>
            <a:ext cx="17494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389313"/>
            <a:ext cx="6091237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https://tetzner.files.wordpress.com/2013/05/tetzner-trabalhand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1447800"/>
            <a:ext cx="17494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12"/>
          <p:cNvSpPr>
            <a:spLocks noChangeArrowheads="1"/>
          </p:cNvSpPr>
          <p:nvPr/>
        </p:nvSpPr>
        <p:spPr bwMode="auto">
          <a:xfrm>
            <a:off x="60325" y="158750"/>
            <a:ext cx="6264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GESTÃO ESTRATÉGICA DE PESSOAS</a:t>
            </a:r>
          </a:p>
          <a:p>
            <a:pPr eaLnBrk="1" hangingPunct="1">
              <a:defRPr/>
            </a:pPr>
            <a:endParaRPr lang="pt-BR" altLang="pt-BR" sz="12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NPG 0020 - ADMINISTRAÇÃO DE CONFLITOS E NEGOCIAÇÃO</a:t>
            </a:r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8093</TotalTime>
  <Words>7071</Words>
  <Application>Microsoft Office PowerPoint</Application>
  <PresentationFormat>Apresentação na tela (4:3)</PresentationFormat>
  <Paragraphs>745</Paragraphs>
  <Slides>59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slides</vt:lpstr>
      </vt:variant>
      <vt:variant>
        <vt:i4>59</vt:i4>
      </vt:variant>
    </vt:vector>
  </HeadingPairs>
  <TitlesOfParts>
    <vt:vector size="66" baseType="lpstr">
      <vt:lpstr>Personalizar design</vt:lpstr>
      <vt:lpstr>5_Personalizar design</vt:lpstr>
      <vt:lpstr>2_Personalizar design</vt:lpstr>
      <vt:lpstr>1_Office Theme</vt:lpstr>
      <vt:lpstr>1_Personalizar design</vt:lpstr>
      <vt:lpstr>3_Personalizar design</vt:lpstr>
      <vt:lpstr>4_Personalizar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Company>GH Consultoria de Varejo Ltda.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Dgrafico GH &amp; Associados</dc:creator>
  <cp:lastModifiedBy>maq</cp:lastModifiedBy>
  <cp:revision>355</cp:revision>
  <cp:lastPrinted>2014-02-25T17:09:14Z</cp:lastPrinted>
  <dcterms:created xsi:type="dcterms:W3CDTF">2013-09-25T18:35:49Z</dcterms:created>
  <dcterms:modified xsi:type="dcterms:W3CDTF">2017-12-02T15:57:09Z</dcterms:modified>
</cp:coreProperties>
</file>