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63" r:id="rId2"/>
    <p:sldId id="258" r:id="rId3"/>
    <p:sldId id="261" r:id="rId4"/>
    <p:sldId id="257" r:id="rId5"/>
    <p:sldId id="259" r:id="rId6"/>
    <p:sldId id="262" r:id="rId7"/>
    <p:sldId id="339" r:id="rId8"/>
    <p:sldId id="260" r:id="rId9"/>
    <p:sldId id="364" r:id="rId10"/>
    <p:sldId id="401" r:id="rId11"/>
    <p:sldId id="402" r:id="rId12"/>
    <p:sldId id="405" r:id="rId13"/>
    <p:sldId id="406" r:id="rId14"/>
    <p:sldId id="407" r:id="rId15"/>
    <p:sldId id="403" r:id="rId16"/>
    <p:sldId id="408" r:id="rId17"/>
    <p:sldId id="404" r:id="rId18"/>
    <p:sldId id="271" r:id="rId19"/>
    <p:sldId id="341" r:id="rId20"/>
    <p:sldId id="344" r:id="rId21"/>
    <p:sldId id="409" r:id="rId22"/>
    <p:sldId id="410" r:id="rId23"/>
    <p:sldId id="411" r:id="rId24"/>
    <p:sldId id="413" r:id="rId25"/>
    <p:sldId id="412" r:id="rId26"/>
    <p:sldId id="414" r:id="rId27"/>
    <p:sldId id="420" r:id="rId28"/>
    <p:sldId id="415" r:id="rId29"/>
    <p:sldId id="416" r:id="rId30"/>
    <p:sldId id="421" r:id="rId31"/>
    <p:sldId id="417" r:id="rId32"/>
    <p:sldId id="422" r:id="rId33"/>
    <p:sldId id="423" r:id="rId34"/>
    <p:sldId id="360" r:id="rId35"/>
    <p:sldId id="424" r:id="rId36"/>
    <p:sldId id="425" r:id="rId37"/>
    <p:sldId id="426" r:id="rId38"/>
    <p:sldId id="361" r:id="rId39"/>
    <p:sldId id="337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34EA-27CE-44DC-A66F-A74E6910A7BE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3444-3C23-4011-9882-AEFD90621D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4643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2" y="-202"/>
            <a:ext cx="9147645" cy="68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17/08/2018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43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luizlobato0101.wix.com/quasemilalun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uizlobato0101.wix.com/quasemilalunos" TargetMode="External"/><Relationship Id="rId7" Type="http://schemas.openxmlformats.org/officeDocument/2006/relationships/image" Target="../media/image16.png"/><Relationship Id="rId2" Type="http://schemas.openxmlformats.org/officeDocument/2006/relationships/hyperlink" Target="mailto:luizlobato0101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14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907704" y="-27384"/>
            <a:ext cx="606593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B O M</a:t>
            </a:r>
          </a:p>
          <a:p>
            <a:pPr algn="ctr" eaLnBrk="1" hangingPunct="1"/>
            <a:r>
              <a:rPr 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D I A</a:t>
            </a:r>
            <a:endParaRPr lang="pt-BR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5" name="Picture 21" descr="http://nrussu.com/wp-content/uploads/2014/07/coffee_table_talk_pa-0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00294"/>
            <a:ext cx="5727875" cy="474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747" y="198164"/>
            <a:ext cx="1900783" cy="19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635" y="5577767"/>
            <a:ext cx="2855269" cy="101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31421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764704"/>
            <a:ext cx="813292" cy="843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59632" y="8895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cibercultura no contexto da educação. </a:t>
            </a:r>
            <a:endParaRPr lang="pt-BR" sz="2800" dirty="0"/>
          </a:p>
        </p:txBody>
      </p:sp>
      <p:pic>
        <p:nvPicPr>
          <p:cNvPr id="13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73375"/>
            <a:ext cx="792088" cy="6554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07504" y="170080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Cada uma delas possui características que influenciam diretamente na forma como aprendemos e, por consequência, construímos conhecimento.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07504" y="2420888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oralidade, </a:t>
            </a:r>
            <a:r>
              <a:rPr lang="pt-BR" dirty="0" smtClean="0"/>
              <a:t>extremamente localizada no tempo e no espaço, ao tempo em que proporciona aos processos comunicacionais uma dinâmica altamente interativa, está restrita ao espaço geográfico que os interlocutores dividem, e qualquer pessoa que não estiver presente fica a mercê da interpretação de outras pessoas que, fatalmente, não são capazes de resgatar toda a riqueza de detalhes do discurso ou do diálogo ocorrido. </a:t>
            </a:r>
            <a:endParaRPr lang="pt-BR" dirty="0"/>
          </a:p>
        </p:txBody>
      </p:sp>
      <p:pic>
        <p:nvPicPr>
          <p:cNvPr id="57346" name="Picture 2" descr="Resultado de imagem para oralid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73091"/>
            <a:ext cx="2438419" cy="1664221"/>
          </a:xfrm>
          <a:prstGeom prst="rect">
            <a:avLst/>
          </a:prstGeom>
          <a:noFill/>
        </p:spPr>
      </p:pic>
      <p:pic>
        <p:nvPicPr>
          <p:cNvPr id="57348" name="Picture 4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707" y="2022748"/>
            <a:ext cx="2232248" cy="2542869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2771800" y="4543960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escrita, </a:t>
            </a:r>
            <a:r>
              <a:rPr lang="pt-BR" dirty="0" smtClean="0"/>
              <a:t>por sua vez, ao tempo em que amplia o alcance do conhecimento e suporta a </a:t>
            </a:r>
            <a:r>
              <a:rPr lang="pt-BR" dirty="0" err="1" smtClean="0"/>
              <a:t>complexificação</a:t>
            </a:r>
            <a:r>
              <a:rPr lang="pt-BR" dirty="0" smtClean="0"/>
              <a:t> dos discursos, retarda o processo de diálogo, uma vez que os interlocutores estão em espaços e tempos diferentes. Ainda, limita a plasticidade do discurso oral, violentando a hipertextualidade do pensamento humano.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764704"/>
            <a:ext cx="813292" cy="843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59632" y="8895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cibercultura no contexto da educação. </a:t>
            </a:r>
            <a:endParaRPr lang="pt-BR" sz="2800" dirty="0"/>
          </a:p>
        </p:txBody>
      </p:sp>
      <p:pic>
        <p:nvPicPr>
          <p:cNvPr id="3080" name="Picture 8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5136262"/>
            <a:ext cx="1152129" cy="1202055"/>
          </a:xfrm>
          <a:prstGeom prst="rect">
            <a:avLst/>
          </a:prstGeom>
          <a:noFill/>
        </p:spPr>
      </p:pic>
      <p:pic>
        <p:nvPicPr>
          <p:cNvPr id="13" name="Picture 6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73375"/>
            <a:ext cx="792088" cy="6554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79512" y="16967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tecnologias, </a:t>
            </a:r>
            <a:r>
              <a:rPr lang="pt-BR" dirty="0" smtClean="0"/>
              <a:t>em especial aquelas que estabelecem e suportam processos de conexão, ao mesmo tempo em que rompem definitivamente com as limitações </a:t>
            </a:r>
            <a:r>
              <a:rPr lang="pt-BR" dirty="0" err="1" smtClean="0"/>
              <a:t>espaço-temporais</a:t>
            </a:r>
            <a:r>
              <a:rPr lang="pt-BR" dirty="0" smtClean="0"/>
              <a:t>, possibilitam o alcance global e imediato de determinado conhecimento, sistematizado em um texto, imagem, vídeo, etc.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Ainda, abrem espaço para o estabelecimento de uma comunicação imediata, de contraposição teórica, de aprofundamento e de estabelecimento de relações dialógicas entre as pessoas.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512" y="416185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Nesta perspectiva, na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cibercultura</a:t>
            </a:r>
            <a:r>
              <a:rPr lang="pt-BR" dirty="0" smtClean="0"/>
              <a:t> as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Tecnologias Digitais de Rede </a:t>
            </a:r>
            <a:r>
              <a:rPr lang="pt-BR" dirty="0" smtClean="0"/>
              <a:t>ampliam sobremaneira a possibilidade de construção de conhecimento, de manifestações inteligentes e de avanço da ciência, em qualquer área, inclusive as humanas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59632" y="51571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Feita esta contextualização acerca da forma como as diferentes tecnologias influenciam diretamente a produção do conhecimento humano, podemos avançar nas reflexões específicas das formas como a cibercultura pode contribuir com a educação. 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3429000"/>
            <a:ext cx="86201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467544" y="4907776"/>
            <a:ext cx="818044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Trabalho em construção</a:t>
            </a:r>
          </a:p>
        </p:txBody>
      </p:sp>
      <p:pic>
        <p:nvPicPr>
          <p:cNvPr id="52226" name="Picture 2" descr="https://tetzner.files.wordpress.com/2013/05/tetzner-trabalh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592288" cy="2291584"/>
          </a:xfrm>
          <a:prstGeom prst="rect">
            <a:avLst/>
          </a:prstGeom>
          <a:noFill/>
        </p:spPr>
      </p:pic>
      <p:pic>
        <p:nvPicPr>
          <p:cNvPr id="16" name="Picture 2" descr="https://tetzner.files.wordpress.com/2013/05/tetzner-trabalh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93400"/>
            <a:ext cx="2592288" cy="2291584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894" y="980728"/>
            <a:ext cx="348329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amorimlima.org.br/wp-content/uploads/2012/08/roda-de-conversa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55675"/>
            <a:ext cx="3721596" cy="297252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4693"/>
            <a:ext cx="3384376" cy="22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04" y="764704"/>
            <a:ext cx="813292" cy="843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989818" y="952852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APRESENTAÇÕES:</a:t>
            </a:r>
          </a:p>
        </p:txBody>
      </p:sp>
      <p:pic>
        <p:nvPicPr>
          <p:cNvPr id="6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1224136" cy="122413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267744" y="530120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Atividade Prática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544" y="2708920"/>
            <a:ext cx="53992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Brainstorming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pic>
        <p:nvPicPr>
          <p:cNvPr id="5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764704"/>
            <a:ext cx="1245340" cy="12912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73375"/>
            <a:ext cx="1575290" cy="1303497"/>
          </a:xfrm>
          <a:prstGeom prst="rect">
            <a:avLst/>
          </a:prstGeom>
          <a:noFill/>
        </p:spPr>
      </p:pic>
      <p:pic>
        <p:nvPicPr>
          <p:cNvPr id="8" name="Picture 2" descr="https://tetzner.files.wordpress.com/2013/05/tetzner-trabalhand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2347917" cy="2075560"/>
          </a:xfrm>
          <a:prstGeom prst="rect">
            <a:avLst/>
          </a:prstGeom>
          <a:noFill/>
        </p:spPr>
      </p:pic>
      <p:pic>
        <p:nvPicPr>
          <p:cNvPr id="9" name="Picture 2" descr="https://tetzner.files.wordpress.com/2013/05/tetzner-trabalhand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4244" y="4293096"/>
            <a:ext cx="2362252" cy="208823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7262" y="3807769"/>
            <a:ext cx="39187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85812" y="836712"/>
            <a:ext cx="752161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Voltamos</a:t>
            </a:r>
          </a:p>
          <a:p>
            <a:pPr algn="ctr"/>
            <a:r>
              <a:rPr lang="pt-BR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ao Trabalho </a:t>
            </a:r>
          </a:p>
        </p:txBody>
      </p:sp>
    </p:spTree>
    <p:extLst>
      <p:ext uri="{BB962C8B-B14F-4D97-AF65-F5344CB8AC3E}">
        <p14:creationId xmlns="" xmlns:p14="http://schemas.microsoft.com/office/powerpoint/2010/main" val="36112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764704"/>
            <a:ext cx="813292" cy="843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59632" y="8895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cibercultura no contexto da educação. </a:t>
            </a:r>
            <a:endParaRPr lang="pt-BR" sz="2800" dirty="0"/>
          </a:p>
        </p:txBody>
      </p:sp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228" y="4221088"/>
            <a:ext cx="2531055" cy="2094360"/>
          </a:xfrm>
          <a:prstGeom prst="rect">
            <a:avLst/>
          </a:prstGeom>
          <a:noFill/>
        </p:spPr>
      </p:pic>
      <p:pic>
        <p:nvPicPr>
          <p:cNvPr id="3080" name="Picture 8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4509120"/>
            <a:ext cx="1753223" cy="1829197"/>
          </a:xfrm>
          <a:prstGeom prst="rect">
            <a:avLst/>
          </a:prstGeom>
          <a:noFill/>
        </p:spPr>
      </p:pic>
      <p:pic>
        <p:nvPicPr>
          <p:cNvPr id="13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73375"/>
            <a:ext cx="792088" cy="6554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79512" y="193424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cibercultura, especialmente em função da situação de conexão generalizada e de liberação dos polos de emissão, potencializa as condições para aprendizagem uma vez que amplia de forma única na história da humanidade as possibilidades dos indivíduos perceberem o mundo e nele se projetarem.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 percepção ampliada do mundo valoriza o processo de aprendizagem e enfraquece o papel da escola e da universidade como templos de saber, uma vez que podemos aprender em diferentes formatos e momentos sobre absolutamente qualquer argumento.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35696" y="1412776"/>
            <a:ext cx="488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Considerações sobre a Cibercultura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2208" y="46159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/>
              <a:t>A cibercultura possibilita um processos de </a:t>
            </a:r>
            <a:r>
              <a:rPr lang="pt-BR" dirty="0" err="1" smtClean="0"/>
              <a:t>desterritorialização</a:t>
            </a:r>
            <a:r>
              <a:rPr lang="pt-BR" dirty="0" smtClean="0"/>
              <a:t> e </a:t>
            </a:r>
            <a:r>
              <a:rPr lang="pt-BR" dirty="0" err="1" smtClean="0"/>
              <a:t>dessincronização</a:t>
            </a:r>
            <a:r>
              <a:rPr lang="pt-BR" dirty="0" smtClean="0"/>
              <a:t> dos processos de aprender, liberando cada sujeito das amarras espaço temporais, típicas da educação formal, em especial.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764704"/>
            <a:ext cx="813292" cy="843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59632" y="8895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cibercultura no contexto da educação. </a:t>
            </a:r>
            <a:endParaRPr lang="pt-BR" sz="2800" dirty="0"/>
          </a:p>
        </p:txBody>
      </p:sp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1620" y="4653136"/>
            <a:ext cx="1834876" cy="1518296"/>
          </a:xfrm>
          <a:prstGeom prst="rect">
            <a:avLst/>
          </a:prstGeom>
          <a:noFill/>
        </p:spPr>
      </p:pic>
      <p:pic>
        <p:nvPicPr>
          <p:cNvPr id="3080" name="Picture 8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1518378" cy="1584176"/>
          </a:xfrm>
          <a:prstGeom prst="rect">
            <a:avLst/>
          </a:prstGeom>
          <a:noFill/>
        </p:spPr>
      </p:pic>
      <p:pic>
        <p:nvPicPr>
          <p:cNvPr id="13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73375"/>
            <a:ext cx="792088" cy="6554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79512" y="330879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Aponta-se para a necessária transição de uma concepção de educação baseada na definição prévia do que e quando devemos aprender alguma coisa, para uma educação baseada na aprendizagem sob demanda e contextualizada, onde se busca aprender quando determinado conhecimento é necessário.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35696" y="1412776"/>
            <a:ext cx="488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Considerações sobre a Cibercultura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4627002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Ainda, ao democratizar os canais de manifestação, possibilitando que qualquer pessoa possa ser emissor de informações sobre qualquer assunto, amplia-se de forma exponencial a possibilidade de criação de coletivos inteligentes baseados em focos de interesse e valorizando os diferentes saberes, habilidades e perspectivas, o que virtualmente qualifica e </a:t>
            </a:r>
            <a:r>
              <a:rPr lang="pt-BR" dirty="0" err="1" smtClean="0"/>
              <a:t>complexifica</a:t>
            </a:r>
            <a:r>
              <a:rPr lang="pt-BR" dirty="0" smtClean="0"/>
              <a:t> o conhecimento construído.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763688" y="214563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Esta situação de conexão ignora as paredes físicas da escola, instituindo um processo permanente de possibilidades de aprendizagem, independentemente de onde se esteja.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764704"/>
            <a:ext cx="813292" cy="843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59632" y="8895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cibercultura no contexto da educação. </a:t>
            </a:r>
            <a:endParaRPr lang="pt-BR" sz="2800" dirty="0"/>
          </a:p>
        </p:txBody>
      </p:sp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228" y="4023784"/>
            <a:ext cx="2849116" cy="2357544"/>
          </a:xfrm>
          <a:prstGeom prst="rect">
            <a:avLst/>
          </a:prstGeom>
          <a:noFill/>
        </p:spPr>
      </p:pic>
      <p:pic>
        <p:nvPicPr>
          <p:cNvPr id="3080" name="Picture 8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852936"/>
            <a:ext cx="1615189" cy="1685181"/>
          </a:xfrm>
          <a:prstGeom prst="rect">
            <a:avLst/>
          </a:prstGeom>
          <a:noFill/>
        </p:spPr>
      </p:pic>
      <p:pic>
        <p:nvPicPr>
          <p:cNvPr id="13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73375"/>
            <a:ext cx="792088" cy="65542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79512" y="19168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Por fim, a partir destas reflexões é fundamental que se reconheça que a educação deve ser repensada em um contexto de cibercultura, a fim de que possa dar respostas às demandas de uma sociedade marcada pelo desenvolvimento das Tecnologias Digitais de Rede, pela abundância de informações e de espaços de aprendizagem.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835696" y="1412776"/>
            <a:ext cx="488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Considerações sobre a Cibercultura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5"/>
            <a:ext cx="4536504" cy="31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517232"/>
            <a:ext cx="1106779" cy="7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meuemagreci.com.br/wp-content/uploads/2013/06/Dieta-Para-Emagrecer-Como-Perder-P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40" y="1124744"/>
            <a:ext cx="2281436" cy="228143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843808" y="836712"/>
            <a:ext cx="5616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ALOMOÇO:</a:t>
            </a:r>
          </a:p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13:00HS ÀS 14:00HS</a:t>
            </a:r>
          </a:p>
        </p:txBody>
      </p:sp>
      <p:pic>
        <p:nvPicPr>
          <p:cNvPr id="7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813792"/>
            <a:ext cx="743000" cy="7430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347638"/>
            <a:ext cx="5976663" cy="335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22720" y="5104816"/>
            <a:ext cx="43813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Voltamos já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88024" y="5517232"/>
            <a:ext cx="1721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! ! !</a:t>
            </a:r>
          </a:p>
        </p:txBody>
      </p:sp>
      <p:pic>
        <p:nvPicPr>
          <p:cNvPr id="11" name="Picture 2" descr="http://sweet-georgia.org/tourism/agency/img/dinn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1292148" cy="1296144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6612" y="6237312"/>
            <a:ext cx="4289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Msc. Adm. Eco. Luiz Lobato</a:t>
            </a:r>
            <a:endParaRPr lang="pt-BR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38594" y="476672"/>
            <a:ext cx="5353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AULA  04</a:t>
            </a:r>
            <a:endParaRPr lang="pt-BR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99592" y="4039455"/>
            <a:ext cx="7920880" cy="16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Políticas Públicas e Educacionais para a inclusão social e digital.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1656184" cy="113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8"/>
          <p:cNvSpPr>
            <a:spLocks noChangeArrowheads="1"/>
          </p:cNvSpPr>
          <p:nvPr/>
        </p:nvSpPr>
        <p:spPr bwMode="auto">
          <a:xfrm>
            <a:off x="1979712" y="2516703"/>
            <a:ext cx="3384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HORÁRIO: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	Início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14:00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	Término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18:00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228184" y="319381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LIBERADO.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10445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996952"/>
            <a:ext cx="720080" cy="720080"/>
          </a:xfrm>
          <a:prstGeom prst="rect">
            <a:avLst/>
          </a:prstGeom>
          <a:noFill/>
        </p:spPr>
      </p:pic>
      <p:pic>
        <p:nvPicPr>
          <p:cNvPr id="23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492896"/>
            <a:ext cx="720080" cy="720080"/>
          </a:xfrm>
          <a:prstGeom prst="rect">
            <a:avLst/>
          </a:prstGeom>
          <a:noFill/>
        </p:spPr>
      </p:pic>
      <p:pic>
        <p:nvPicPr>
          <p:cNvPr id="24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65104"/>
            <a:ext cx="887016" cy="887016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865897"/>
            <a:ext cx="1106779" cy="7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79512" y="3429000"/>
            <a:ext cx="87849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Disciplina:</a:t>
            </a:r>
          </a:p>
          <a:p>
            <a:pPr eaLnBrk="1" hangingPunct="1"/>
            <a:r>
              <a:rPr lang="pt-B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MÍDIA</a:t>
            </a:r>
          </a:p>
          <a:p>
            <a:pPr eaLnBrk="1" hangingPunct="1"/>
            <a:r>
              <a:rPr lang="pt-B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CIBERCULTURA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512" y="2348880"/>
            <a:ext cx="92170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Pós-Graduação em:</a:t>
            </a:r>
          </a:p>
          <a:p>
            <a:pPr eaLnBrk="1" hangingPunct="1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Educação Matemática e Pedagogia Empresarial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08619" y="620688"/>
            <a:ext cx="60659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70137" y="6108163"/>
            <a:ext cx="5666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Msc. Adm. Eco. Luiz Lobato</a:t>
            </a:r>
            <a:endParaRPr lang="pt-BR" sz="3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03224"/>
            <a:ext cx="2509657" cy="24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334" y="5448994"/>
            <a:ext cx="1057300" cy="10573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474"/>
            <a:ext cx="1618996" cy="92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sultado de imagem para republica federativa do bras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53344"/>
            <a:ext cx="1547664" cy="1547664"/>
          </a:xfrm>
          <a:prstGeom prst="rect">
            <a:avLst/>
          </a:prstGeom>
          <a:noFill/>
        </p:spPr>
      </p:pic>
      <p:pic>
        <p:nvPicPr>
          <p:cNvPr id="1030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368152" cy="1368152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547664" y="1844824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Há mais de dez anos o TCU </a:t>
            </a:r>
            <a:r>
              <a:rPr lang="pt-BR" dirty="0" smtClean="0"/>
              <a:t>aponta em </a:t>
            </a:r>
            <a:r>
              <a:rPr lang="pt-BR" dirty="0" smtClean="0"/>
              <a:t>seus trabalhos preocupação </a:t>
            </a:r>
            <a:r>
              <a:rPr lang="pt-BR" dirty="0" smtClean="0"/>
              <a:t>com a </a:t>
            </a:r>
            <a:r>
              <a:rPr lang="pt-BR" dirty="0" smtClean="0"/>
              <a:t>política de inclusão digital. Em </a:t>
            </a:r>
            <a:r>
              <a:rPr lang="pt-BR" dirty="0" smtClean="0"/>
              <a:t>2005, foi </a:t>
            </a:r>
            <a:r>
              <a:rPr lang="pt-BR" dirty="0" smtClean="0"/>
              <a:t>realizada auditoria para </a:t>
            </a:r>
            <a:r>
              <a:rPr lang="pt-BR" dirty="0" smtClean="0"/>
              <a:t>avaliar o </a:t>
            </a:r>
            <a:r>
              <a:rPr lang="pt-BR" dirty="0" smtClean="0"/>
              <a:t>Programa de Governo </a:t>
            </a:r>
            <a:r>
              <a:rPr lang="pt-BR" dirty="0" smtClean="0"/>
              <a:t>Eletrônico Brasileiro</a:t>
            </a:r>
            <a:r>
              <a:rPr lang="pt-BR" dirty="0" smtClean="0"/>
              <a:t>, em que foi abordada </a:t>
            </a:r>
            <a:r>
              <a:rPr lang="pt-BR" dirty="0" smtClean="0"/>
              <a:t>de maneira </a:t>
            </a:r>
            <a:r>
              <a:rPr lang="pt-BR" dirty="0" smtClean="0"/>
              <a:t>conexa essa </a:t>
            </a:r>
            <a:r>
              <a:rPr lang="pt-BR" dirty="0" smtClean="0"/>
              <a:t>questão.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</a:t>
            </a:r>
            <a:r>
              <a:rPr lang="pt-BR" dirty="0" smtClean="0"/>
              <a:t>2007, o Tribunal realizou </a:t>
            </a:r>
            <a:r>
              <a:rPr lang="pt-BR" dirty="0" smtClean="0"/>
              <a:t>auditoria para </a:t>
            </a:r>
            <a:r>
              <a:rPr lang="pt-BR" dirty="0" smtClean="0"/>
              <a:t>averiguar a regularidade dos </a:t>
            </a:r>
            <a:r>
              <a:rPr lang="pt-BR" dirty="0" smtClean="0"/>
              <a:t> procedimentos de </a:t>
            </a:r>
            <a:r>
              <a:rPr lang="pt-BR" dirty="0" smtClean="0"/>
              <a:t>celebração de </a:t>
            </a:r>
            <a:r>
              <a:rPr lang="pt-BR" dirty="0" smtClean="0"/>
              <a:t>convênios, dos </a:t>
            </a:r>
            <a:r>
              <a:rPr lang="pt-BR" dirty="0" smtClean="0"/>
              <a:t>contratos de repasse, dos </a:t>
            </a:r>
            <a:r>
              <a:rPr lang="pt-BR" dirty="0" smtClean="0"/>
              <a:t> ermos de parceria </a:t>
            </a:r>
            <a:r>
              <a:rPr lang="pt-BR" dirty="0" smtClean="0"/>
              <a:t>ou de instrumentos similares </a:t>
            </a:r>
            <a:r>
              <a:rPr lang="pt-BR" dirty="0" smtClean="0"/>
              <a:t>do programa </a:t>
            </a:r>
            <a:r>
              <a:rPr lang="pt-BR" dirty="0" smtClean="0"/>
              <a:t>de inclusão digital do </a:t>
            </a:r>
            <a:r>
              <a:rPr lang="pt-BR" dirty="0" smtClean="0"/>
              <a:t>Governo Federal.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2011, no relatório e parecer </a:t>
            </a:r>
            <a:r>
              <a:rPr lang="pt-BR" dirty="0" smtClean="0"/>
              <a:t>prévio sobre </a:t>
            </a:r>
            <a:r>
              <a:rPr lang="pt-BR" dirty="0" smtClean="0"/>
              <a:t>as contas do governo foi </a:t>
            </a:r>
            <a:r>
              <a:rPr lang="pt-BR" dirty="0" smtClean="0"/>
              <a:t>abordado o </a:t>
            </a:r>
            <a:r>
              <a:rPr lang="pt-BR" dirty="0" smtClean="0"/>
              <a:t>setor de banda larga no país, </a:t>
            </a:r>
            <a:r>
              <a:rPr lang="pt-BR" dirty="0" smtClean="0"/>
              <a:t>em especial </a:t>
            </a:r>
            <a:r>
              <a:rPr lang="pt-BR" dirty="0" smtClean="0"/>
              <a:t>a edição do Programa </a:t>
            </a:r>
            <a:r>
              <a:rPr lang="pt-BR" dirty="0" smtClean="0"/>
              <a:t>Nacional de </a:t>
            </a:r>
            <a:r>
              <a:rPr lang="pt-BR" dirty="0" smtClean="0"/>
              <a:t>Banda Larga (PNBL). </a:t>
            </a:r>
            <a:endParaRPr lang="pt-BR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1547664" y="551723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Na ocasião, este Tribunal destacou que faltavam, naquele plano, definições importantes, como metas mais detalhadas, indicadores e prazos e responsáveis por cada uma das ações.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334" y="5448994"/>
            <a:ext cx="1057300" cy="10573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474"/>
            <a:ext cx="1618996" cy="92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sultado de imagem para republica federativa do bras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53344"/>
            <a:ext cx="1547664" cy="1547664"/>
          </a:xfrm>
          <a:prstGeom prst="rect">
            <a:avLst/>
          </a:prstGeom>
          <a:noFill/>
        </p:spPr>
      </p:pic>
      <p:pic>
        <p:nvPicPr>
          <p:cNvPr id="1030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368152" cy="1368152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547664" y="184482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Além </a:t>
            </a:r>
            <a:r>
              <a:rPr lang="pt-BR" dirty="0" smtClean="0"/>
              <a:t>disso, ressaltou-se que </a:t>
            </a:r>
            <a:r>
              <a:rPr lang="pt-BR" dirty="0" smtClean="0"/>
              <a:t>o monitoramento </a:t>
            </a:r>
            <a:r>
              <a:rPr lang="pt-BR" dirty="0" smtClean="0"/>
              <a:t>e a avaliação ainda </a:t>
            </a:r>
            <a:r>
              <a:rPr lang="pt-BR" dirty="0" smtClean="0"/>
              <a:t>eram incipientes </a:t>
            </a:r>
            <a:r>
              <a:rPr lang="pt-BR" dirty="0" smtClean="0"/>
              <a:t>e realizados de forma difusa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2012, novamente em relação às contas do governo, esta Corte </a:t>
            </a:r>
            <a:r>
              <a:rPr lang="pt-BR" dirty="0" smtClean="0"/>
              <a:t>de contas </a:t>
            </a:r>
            <a:r>
              <a:rPr lang="pt-BR" dirty="0" smtClean="0"/>
              <a:t>exarou recomendações no sentido de aperfeiçoar a </a:t>
            </a:r>
            <a:r>
              <a:rPr lang="pt-BR" dirty="0" smtClean="0"/>
              <a:t>governança relativa </a:t>
            </a:r>
            <a:r>
              <a:rPr lang="pt-BR" dirty="0" smtClean="0"/>
              <a:t>à condução da política pública de inclusão digital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</a:t>
            </a:r>
            <a:r>
              <a:rPr lang="pt-BR" dirty="0" smtClean="0"/>
              <a:t>2015, o Tribunal de Contas da União decidiu realizar um </a:t>
            </a:r>
            <a:r>
              <a:rPr lang="pt-BR" dirty="0" smtClean="0"/>
              <a:t>estudo mais </a:t>
            </a:r>
            <a:r>
              <a:rPr lang="pt-BR" dirty="0" smtClean="0"/>
              <a:t>amplo e integrado da política, condizente com a relevância do uso </a:t>
            </a:r>
            <a:r>
              <a:rPr lang="pt-BR" dirty="0" smtClean="0"/>
              <a:t>das tecnologias </a:t>
            </a:r>
            <a:r>
              <a:rPr lang="pt-BR" dirty="0" smtClean="0"/>
              <a:t>de informação e comunicação para o crescimento </a:t>
            </a:r>
            <a:r>
              <a:rPr lang="pt-BR" dirty="0" smtClean="0"/>
              <a:t>econômico, social </a:t>
            </a:r>
            <a:r>
              <a:rPr lang="pt-BR" dirty="0" smtClean="0"/>
              <a:t>e político do país.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Buscou-se </a:t>
            </a:r>
            <a:r>
              <a:rPr lang="pt-BR" dirty="0" smtClean="0"/>
              <a:t>compreender as políticas públicas e </a:t>
            </a:r>
            <a:r>
              <a:rPr lang="pt-BR" dirty="0" smtClean="0"/>
              <a:t>os programas </a:t>
            </a:r>
            <a:r>
              <a:rPr lang="pt-BR" dirty="0" smtClean="0"/>
              <a:t>do governo federal relacionados à inclusão digital.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474"/>
            <a:ext cx="1618996" cy="92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sultado de imagem para republica federativa do bra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53344"/>
            <a:ext cx="1547664" cy="1547664"/>
          </a:xfrm>
          <a:prstGeom prst="rect">
            <a:avLst/>
          </a:prstGeom>
          <a:noFill/>
        </p:spPr>
      </p:pic>
      <p:pic>
        <p:nvPicPr>
          <p:cNvPr id="1030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1368152" cy="1368152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7128792" cy="46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9334" y="5448994"/>
            <a:ext cx="1057300" cy="10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79512" y="1844825"/>
            <a:ext cx="3744416" cy="864096"/>
            <a:chOff x="2333625" y="2795588"/>
            <a:chExt cx="4476750" cy="1266825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625" y="2795588"/>
              <a:ext cx="44767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924944"/>
              <a:ext cx="792088" cy="792088"/>
            </a:xfrm>
            <a:prstGeom prst="rect">
              <a:avLst/>
            </a:prstGeom>
            <a:noFill/>
          </p:spPr>
        </p:pic>
      </p:grpSp>
      <p:sp>
        <p:nvSpPr>
          <p:cNvPr id="11" name="Retângulo 10"/>
          <p:cNvSpPr/>
          <p:nvPr/>
        </p:nvSpPr>
        <p:spPr>
          <a:xfrm>
            <a:off x="179512" y="2831439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desenvolvimento da informática e a acelerada expansão </a:t>
            </a:r>
            <a:r>
              <a:rPr lang="pt-BR" dirty="0" smtClean="0"/>
              <a:t>da internet </a:t>
            </a:r>
            <a:r>
              <a:rPr lang="pt-BR" dirty="0" smtClean="0"/>
              <a:t>trouxeram novas formas de interação social e </a:t>
            </a:r>
            <a:r>
              <a:rPr lang="pt-BR" dirty="0" smtClean="0"/>
              <a:t>econômica, além </a:t>
            </a:r>
            <a:r>
              <a:rPr lang="pt-BR" dirty="0" smtClean="0"/>
              <a:t>de propiciar acesso a volumes significativos de </a:t>
            </a:r>
            <a:r>
              <a:rPr lang="pt-BR" dirty="0" smtClean="0"/>
              <a:t>informação custodiados </a:t>
            </a:r>
            <a:r>
              <a:rPr lang="pt-BR" dirty="0" smtClean="0"/>
              <a:t>em arquivos virtuais.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Essa </a:t>
            </a:r>
            <a:r>
              <a:rPr lang="pt-BR" dirty="0" smtClean="0"/>
              <a:t>revolução </a:t>
            </a:r>
            <a:r>
              <a:rPr lang="pt-BR" dirty="0" smtClean="0"/>
              <a:t>informacional transforma </a:t>
            </a:r>
            <a:r>
              <a:rPr lang="pt-BR" dirty="0" smtClean="0"/>
              <a:t>vidas e nações. São incontáveis as oportunidades </a:t>
            </a:r>
            <a:r>
              <a:rPr lang="pt-BR" dirty="0" smtClean="0"/>
              <a:t>de desenvolvimento </a:t>
            </a:r>
            <a:r>
              <a:rPr lang="pt-BR" dirty="0" smtClean="0"/>
              <a:t>econômico e social facilitadas pelo uso em </a:t>
            </a:r>
            <a:r>
              <a:rPr lang="pt-BR" dirty="0" smtClean="0"/>
              <a:t>larga escala </a:t>
            </a:r>
            <a:r>
              <a:rPr lang="pt-BR" dirty="0" smtClean="0"/>
              <a:t>das tecnologias de informação e comunicação (TIC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Ao mesmo tempo, esse progresso também provocou </a:t>
            </a:r>
            <a:r>
              <a:rPr lang="pt-BR" dirty="0" smtClean="0"/>
              <a:t>o surgimento </a:t>
            </a:r>
            <a:r>
              <a:rPr lang="pt-BR" dirty="0" smtClean="0"/>
              <a:t>de uma nova classe social de excluídos: a </a:t>
            </a:r>
            <a:r>
              <a:rPr lang="pt-BR" dirty="0" smtClean="0"/>
              <a:t>digital. São </a:t>
            </a:r>
            <a:r>
              <a:rPr lang="pt-BR" dirty="0" smtClean="0"/>
              <a:t>milhões de brasileiros que nunca utilizaram a internet </a:t>
            </a:r>
            <a:r>
              <a:rPr lang="pt-BR" dirty="0" smtClean="0"/>
              <a:t>ou mesmo </a:t>
            </a:r>
            <a:r>
              <a:rPr lang="pt-BR" dirty="0" smtClean="0"/>
              <a:t>um computador, e assim permanecem afastados de </a:t>
            </a:r>
            <a:r>
              <a:rPr lang="pt-BR" dirty="0" smtClean="0"/>
              <a:t>novas oportunidades </a:t>
            </a:r>
            <a:r>
              <a:rPr lang="pt-BR" dirty="0" smtClean="0"/>
              <a:t>de trabalho, novos conteúdos culturais, bem </a:t>
            </a:r>
            <a:r>
              <a:rPr lang="pt-BR" dirty="0" smtClean="0"/>
              <a:t>como de </a:t>
            </a:r>
            <a:r>
              <a:rPr lang="pt-BR" dirty="0" smtClean="0"/>
              <a:t>novas formas de exercer a </a:t>
            </a:r>
            <a:r>
              <a:rPr lang="pt-BR" dirty="0" smtClean="0"/>
              <a:t>cidadania. </a:t>
            </a:r>
          </a:p>
        </p:txBody>
      </p:sp>
      <p:pic>
        <p:nvPicPr>
          <p:cNvPr id="12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84482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9"/>
          <p:cNvGrpSpPr/>
          <p:nvPr/>
        </p:nvGrpSpPr>
        <p:grpSpPr>
          <a:xfrm>
            <a:off x="179512" y="1844825"/>
            <a:ext cx="3744416" cy="864096"/>
            <a:chOff x="2333625" y="2795588"/>
            <a:chExt cx="4476750" cy="1266825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625" y="2795588"/>
              <a:ext cx="44767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924944"/>
              <a:ext cx="792088" cy="792088"/>
            </a:xfrm>
            <a:prstGeom prst="rect">
              <a:avLst/>
            </a:prstGeom>
            <a:noFill/>
          </p:spPr>
        </p:pic>
      </p:grpSp>
      <p:sp>
        <p:nvSpPr>
          <p:cNvPr id="11" name="Retângulo 10"/>
          <p:cNvSpPr/>
          <p:nvPr/>
        </p:nvSpPr>
        <p:spPr>
          <a:xfrm>
            <a:off x="179512" y="2780928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 smtClean="0"/>
              <a:t>inclusão digital representa “garantir que os cidadãos </a:t>
            </a:r>
            <a:r>
              <a:rPr lang="pt-BR" dirty="0" smtClean="0"/>
              <a:t>e instituições </a:t>
            </a:r>
            <a:r>
              <a:rPr lang="pt-BR" dirty="0" smtClean="0"/>
              <a:t>disponham de meios e capacitação para </a:t>
            </a:r>
            <a:r>
              <a:rPr lang="pt-BR" dirty="0" smtClean="0"/>
              <a:t>acessar, utilizar</a:t>
            </a:r>
            <a:r>
              <a:rPr lang="pt-BR" dirty="0" smtClean="0"/>
              <a:t>, produzir e distribuir informações e conhecimento, </a:t>
            </a:r>
            <a:r>
              <a:rPr lang="pt-BR" dirty="0" smtClean="0"/>
              <a:t>por meio </a:t>
            </a:r>
            <a:r>
              <a:rPr lang="pt-BR" dirty="0" smtClean="0"/>
              <a:t>das TIC, de forma que possam participar de maneira </a:t>
            </a:r>
            <a:r>
              <a:rPr lang="pt-BR" dirty="0" smtClean="0"/>
              <a:t>efetiva e </a:t>
            </a:r>
            <a:r>
              <a:rPr lang="pt-BR" dirty="0" smtClean="0"/>
              <a:t>crítica da sociedade da informação” (CGPID, 2010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base nos estudos empreendidos pela equipe, é </a:t>
            </a:r>
            <a:r>
              <a:rPr lang="pt-BR" dirty="0" smtClean="0"/>
              <a:t>possível conceituar </a:t>
            </a:r>
            <a:r>
              <a:rPr lang="pt-BR" dirty="0" smtClean="0"/>
              <a:t>as TIC como um conjunto de recursos tecnológicos </a:t>
            </a:r>
            <a:r>
              <a:rPr lang="pt-BR" dirty="0" smtClean="0"/>
              <a:t>que, integrados </a:t>
            </a:r>
            <a:r>
              <a:rPr lang="pt-BR" dirty="0" smtClean="0"/>
              <a:t>entre si, proporcionam, por meio de hardwares, </a:t>
            </a:r>
            <a:r>
              <a:rPr lang="pt-BR" dirty="0" smtClean="0"/>
              <a:t>softwares e </a:t>
            </a:r>
            <a:r>
              <a:rPr lang="pt-BR" dirty="0" smtClean="0"/>
              <a:t>telecomunicações, a automação e a comunicação de </a:t>
            </a:r>
            <a:r>
              <a:rPr lang="pt-BR" dirty="0" smtClean="0"/>
              <a:t>vários processos </a:t>
            </a:r>
            <a:r>
              <a:rPr lang="pt-BR" dirty="0" smtClean="0"/>
              <a:t>de trabalho.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</a:t>
            </a:r>
            <a:r>
              <a:rPr lang="pt-BR" dirty="0" smtClean="0"/>
              <a:t>TIC representam as tecnologias </a:t>
            </a:r>
            <a:r>
              <a:rPr lang="pt-BR" dirty="0" smtClean="0"/>
              <a:t>utilizadas para </a:t>
            </a:r>
            <a:r>
              <a:rPr lang="pt-BR" dirty="0" smtClean="0"/>
              <a:t>o aprimoramento dos processos produtivos, </a:t>
            </a:r>
            <a:r>
              <a:rPr lang="pt-BR" dirty="0" smtClean="0"/>
              <a:t>governamentais, científicos </a:t>
            </a:r>
            <a:r>
              <a:rPr lang="pt-BR" dirty="0" smtClean="0"/>
              <a:t>e educacionais. Isto incluiria, assim, a internet, redes </a:t>
            </a:r>
            <a:r>
              <a:rPr lang="pt-BR" dirty="0" smtClean="0"/>
              <a:t>sem fio</a:t>
            </a:r>
            <a:r>
              <a:rPr lang="pt-BR" dirty="0" smtClean="0"/>
              <a:t>, telefones celulares e outros meios de comunicação.</a:t>
            </a:r>
            <a:endParaRPr lang="pt-BR" dirty="0"/>
          </a:p>
        </p:txBody>
      </p:sp>
      <p:pic>
        <p:nvPicPr>
          <p:cNvPr id="10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84482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255183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  <a:endParaRPr lang="pt-BR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/>
              <a:t>Com base em estudos acadêmicos, a equipe de auditoria identificou um </a:t>
            </a:r>
            <a:r>
              <a:rPr lang="pt-BR" dirty="0" smtClean="0"/>
              <a:t>modelo para funcionamento </a:t>
            </a:r>
            <a:r>
              <a:rPr lang="pt-BR" dirty="0" smtClean="0"/>
              <a:t>da política pública de inclusão digital, que se firma em </a:t>
            </a:r>
            <a:r>
              <a:rPr lang="pt-BR" dirty="0" smtClean="0"/>
              <a:t>três pilares </a:t>
            </a:r>
            <a:r>
              <a:rPr lang="pt-BR" dirty="0" smtClean="0"/>
              <a:t>de garantia de efetividade:</a:t>
            </a:r>
            <a:endParaRPr lang="pt-BR" dirty="0"/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grpSp>
        <p:nvGrpSpPr>
          <p:cNvPr id="11" name="Grupo 9"/>
          <p:cNvGrpSpPr/>
          <p:nvPr/>
        </p:nvGrpSpPr>
        <p:grpSpPr>
          <a:xfrm>
            <a:off x="179512" y="1844825"/>
            <a:ext cx="2952328" cy="576063"/>
            <a:chOff x="2333625" y="2795588"/>
            <a:chExt cx="4476750" cy="12668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625" y="2795588"/>
              <a:ext cx="44767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924944"/>
              <a:ext cx="792088" cy="792088"/>
            </a:xfrm>
            <a:prstGeom prst="rect">
              <a:avLst/>
            </a:prstGeom>
            <a:noFill/>
          </p:spPr>
        </p:pic>
      </p:grpSp>
      <p:pic>
        <p:nvPicPr>
          <p:cNvPr id="14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44824"/>
            <a:ext cx="576064" cy="57606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179512" y="537321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Além desses pilares, para a formulação das ações voltadas ao atingimento </a:t>
            </a:r>
            <a:r>
              <a:rPr lang="pt-BR" dirty="0" smtClean="0"/>
              <a:t>das dimensões </a:t>
            </a:r>
            <a:r>
              <a:rPr lang="pt-BR" dirty="0" smtClean="0"/>
              <a:t>citadas, os gestores da política pública devem se preocupar com </a:t>
            </a:r>
            <a:r>
              <a:rPr lang="pt-BR" dirty="0" smtClean="0"/>
              <a:t>os quatro </a:t>
            </a:r>
            <a:r>
              <a:rPr lang="pt-BR" dirty="0" smtClean="0"/>
              <a:t>tipos principais de desafios enfrentados pelo cidadão excluído </a:t>
            </a:r>
            <a:r>
              <a:rPr lang="pt-BR" dirty="0" smtClean="0"/>
              <a:t>digitalmente:</a:t>
            </a:r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8280920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grpSp>
        <p:nvGrpSpPr>
          <p:cNvPr id="3" name="Grupo 9"/>
          <p:cNvGrpSpPr/>
          <p:nvPr/>
        </p:nvGrpSpPr>
        <p:grpSpPr>
          <a:xfrm>
            <a:off x="179512" y="1844825"/>
            <a:ext cx="2952328" cy="576063"/>
            <a:chOff x="2333625" y="2795588"/>
            <a:chExt cx="4476750" cy="12668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625" y="2795588"/>
              <a:ext cx="44767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924944"/>
              <a:ext cx="792088" cy="792088"/>
            </a:xfrm>
            <a:prstGeom prst="rect">
              <a:avLst/>
            </a:prstGeom>
            <a:noFill/>
          </p:spPr>
        </p:pic>
      </p:grpSp>
      <p:pic>
        <p:nvPicPr>
          <p:cNvPr id="14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44824"/>
            <a:ext cx="576064" cy="576064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467544" y="274898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UcParenR"/>
            </a:pPr>
            <a:r>
              <a:rPr lang="pt-BR" dirty="0" smtClean="0"/>
              <a:t>ACESSO</a:t>
            </a:r>
          </a:p>
          <a:p>
            <a:pPr marL="342900" indent="-342900" algn="just"/>
            <a:endParaRPr lang="pt-BR" dirty="0" smtClean="0"/>
          </a:p>
          <a:p>
            <a:pPr algn="just"/>
            <a:r>
              <a:rPr lang="pt-BR" dirty="0" smtClean="0"/>
              <a:t>Refere-se à capacidade de realmente ir </a:t>
            </a:r>
            <a:r>
              <a:rPr lang="pt-BR" dirty="0" smtClean="0"/>
              <a:t>on-line </a:t>
            </a:r>
            <a:r>
              <a:rPr lang="pt-BR" dirty="0" smtClean="0"/>
              <a:t>e conectar-se à internet</a:t>
            </a:r>
            <a:r>
              <a:rPr lang="pt-BR" dirty="0" smtClean="0"/>
              <a:t>, </a:t>
            </a:r>
            <a:r>
              <a:rPr lang="pt-BR" dirty="0" smtClean="0"/>
              <a:t>estando relacionado a diversos fatores, como política de preços, condições de </a:t>
            </a:r>
            <a:r>
              <a:rPr lang="pt-BR" dirty="0" smtClean="0"/>
              <a:t>renda </a:t>
            </a:r>
            <a:r>
              <a:rPr lang="pt-BR" dirty="0" smtClean="0"/>
              <a:t>da população e limitações da infraestrutura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</a:t>
            </a:r>
            <a:r>
              <a:rPr lang="pt-BR" dirty="0" smtClean="0"/>
              <a:t>) </a:t>
            </a:r>
            <a:r>
              <a:rPr lang="pt-BR" dirty="0" smtClean="0"/>
              <a:t>HABILIDADES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Relacionado a aspectos de formação e competência dos indivíduos, mas que ultrapassa a simples capacitação específica para utilização das TIC</a:t>
            </a:r>
            <a:r>
              <a:rPr lang="pt-BR" dirty="0" smtClean="0"/>
              <a:t>, </a:t>
            </a:r>
            <a:r>
              <a:rPr lang="pt-BR" dirty="0" smtClean="0"/>
              <a:t>abrangendo questões </a:t>
            </a:r>
            <a:r>
              <a:rPr lang="pt-BR" dirty="0" smtClean="0"/>
              <a:t>como </a:t>
            </a:r>
            <a:r>
              <a:rPr lang="pt-BR" dirty="0" smtClean="0"/>
              <a:t>o nível </a:t>
            </a:r>
            <a:r>
              <a:rPr lang="pt-BR" dirty="0" smtClean="0"/>
              <a:t>de </a:t>
            </a:r>
            <a:r>
              <a:rPr lang="pt-BR" dirty="0" smtClean="0"/>
              <a:t>instrução da população, que </a:t>
            </a:r>
            <a:r>
              <a:rPr lang="pt-BR" dirty="0" smtClean="0"/>
              <a:t>afeta </a:t>
            </a:r>
            <a:r>
              <a:rPr lang="pt-BR" dirty="0" smtClean="0"/>
              <a:t>sua capacidade de </a:t>
            </a:r>
            <a:r>
              <a:rPr lang="pt-BR" dirty="0" smtClean="0"/>
              <a:t>usar </a:t>
            </a:r>
            <a:r>
              <a:rPr lang="pt-BR" dirty="0" smtClean="0"/>
              <a:t>as tecnologias de informação e comunicação;</a:t>
            </a:r>
          </a:p>
        </p:txBody>
      </p:sp>
      <p:pic>
        <p:nvPicPr>
          <p:cNvPr id="50178" name="Picture 2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602432"/>
            <a:ext cx="2051381" cy="153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grpSp>
        <p:nvGrpSpPr>
          <p:cNvPr id="3" name="Grupo 9"/>
          <p:cNvGrpSpPr/>
          <p:nvPr/>
        </p:nvGrpSpPr>
        <p:grpSpPr>
          <a:xfrm>
            <a:off x="179512" y="1844825"/>
            <a:ext cx="2952328" cy="576063"/>
            <a:chOff x="2333625" y="2795588"/>
            <a:chExt cx="4476750" cy="12668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625" y="2795588"/>
              <a:ext cx="44767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924944"/>
              <a:ext cx="792088" cy="792088"/>
            </a:xfrm>
            <a:prstGeom prst="rect">
              <a:avLst/>
            </a:prstGeom>
            <a:noFill/>
          </p:spPr>
        </p:pic>
      </p:grpSp>
      <p:pic>
        <p:nvPicPr>
          <p:cNvPr id="14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44824"/>
            <a:ext cx="576064" cy="576064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467544" y="274898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</a:t>
            </a:r>
            <a:r>
              <a:rPr lang="pt-BR" dirty="0" smtClean="0"/>
              <a:t>) </a:t>
            </a:r>
            <a:r>
              <a:rPr lang="pt-BR" dirty="0" smtClean="0"/>
              <a:t>MOTIVAÇÃO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Relacionado às dimensões da alfabetização e </a:t>
            </a:r>
            <a:r>
              <a:rPr lang="pt-BR" dirty="0" smtClean="0"/>
              <a:t>conteúdo, </a:t>
            </a:r>
            <a:r>
              <a:rPr lang="pt-BR" dirty="0" smtClean="0"/>
              <a:t>este desafio refere-se à motivação do </a:t>
            </a:r>
            <a:r>
              <a:rPr lang="pt-BR" dirty="0" smtClean="0"/>
              <a:t>indivíduo </a:t>
            </a:r>
            <a:r>
              <a:rPr lang="pt-BR" dirty="0" smtClean="0"/>
              <a:t>em querer </a:t>
            </a:r>
            <a:r>
              <a:rPr lang="pt-BR" dirty="0" smtClean="0"/>
              <a:t>utilizar </a:t>
            </a:r>
            <a:r>
              <a:rPr lang="pt-BR" dirty="0" smtClean="0"/>
              <a:t>as TIC</a:t>
            </a:r>
            <a:r>
              <a:rPr lang="pt-BR" dirty="0" smtClean="0"/>
              <a:t>, ou seja, </a:t>
            </a:r>
            <a:r>
              <a:rPr lang="pt-BR" dirty="0" smtClean="0"/>
              <a:t>ter conhecimento das </a:t>
            </a:r>
            <a:r>
              <a:rPr lang="pt-BR" dirty="0" smtClean="0"/>
              <a:t>vantagens </a:t>
            </a:r>
            <a:r>
              <a:rPr lang="pt-BR" dirty="0" smtClean="0"/>
              <a:t>e da potencialidade dessas novas tecnologias para </a:t>
            </a:r>
            <a:r>
              <a:rPr lang="pt-BR" dirty="0" smtClean="0"/>
              <a:t>o </a:t>
            </a:r>
            <a:r>
              <a:rPr lang="pt-BR" dirty="0" smtClean="0"/>
              <a:t>seu desenvolvimento pessoal;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D) </a:t>
            </a:r>
            <a:r>
              <a:rPr lang="pt-BR" dirty="0" smtClean="0"/>
              <a:t>CONFIANÇA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</a:t>
            </a:r>
            <a:r>
              <a:rPr lang="pt-BR" dirty="0" smtClean="0"/>
              <a:t>efere-se a aspectos da segurança da informação, como</a:t>
            </a:r>
            <a:r>
              <a:rPr lang="pt-BR" dirty="0" smtClean="0"/>
              <a:t>, </a:t>
            </a:r>
            <a:r>
              <a:rPr lang="pt-BR" dirty="0" smtClean="0"/>
              <a:t>por exemplo</a:t>
            </a:r>
            <a:r>
              <a:rPr lang="pt-BR" dirty="0" smtClean="0"/>
              <a:t>, </a:t>
            </a:r>
            <a:r>
              <a:rPr lang="pt-BR" dirty="0" smtClean="0"/>
              <a:t>receio do indivíduo de ter </a:t>
            </a:r>
            <a:r>
              <a:rPr lang="pt-BR" dirty="0" smtClean="0"/>
              <a:t>seus </a:t>
            </a:r>
            <a:r>
              <a:rPr lang="pt-BR" dirty="0" smtClean="0"/>
              <a:t>dados e informações violados</a:t>
            </a:r>
            <a:r>
              <a:rPr lang="pt-BR" dirty="0" smtClean="0"/>
              <a:t>, </a:t>
            </a:r>
            <a:r>
              <a:rPr lang="pt-BR" dirty="0" smtClean="0"/>
              <a:t>indo até </a:t>
            </a:r>
            <a:r>
              <a:rPr lang="pt-BR" dirty="0" smtClean="0"/>
              <a:t>a </a:t>
            </a:r>
            <a:r>
              <a:rPr lang="pt-BR" dirty="0" smtClean="0"/>
              <a:t>questões psicológicas, como </a:t>
            </a:r>
            <a:r>
              <a:rPr lang="pt-BR" dirty="0" smtClean="0"/>
              <a:t>o </a:t>
            </a:r>
            <a:r>
              <a:rPr lang="pt-BR" dirty="0" smtClean="0"/>
              <a:t>receio do </a:t>
            </a:r>
            <a:r>
              <a:rPr lang="pt-BR" dirty="0" smtClean="0"/>
              <a:t>erro, </a:t>
            </a:r>
            <a:r>
              <a:rPr lang="pt-BR" dirty="0" smtClean="0"/>
              <a:t>não saber </a:t>
            </a:r>
            <a:r>
              <a:rPr lang="pt-BR" dirty="0" smtClean="0"/>
              <a:t>por </a:t>
            </a:r>
            <a:r>
              <a:rPr lang="pt-BR" dirty="0" smtClean="0"/>
              <a:t> onde começar </a:t>
            </a:r>
            <a:r>
              <a:rPr lang="pt-BR" dirty="0" smtClean="0"/>
              <a:t>ou </a:t>
            </a:r>
            <a:r>
              <a:rPr lang="pt-BR" dirty="0" smtClean="0"/>
              <a:t>sua incapacidade individual</a:t>
            </a:r>
            <a:endParaRPr lang="pt-BR" dirty="0"/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602432"/>
            <a:ext cx="2051381" cy="153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grpSp>
        <p:nvGrpSpPr>
          <p:cNvPr id="3" name="Grupo 9"/>
          <p:cNvGrpSpPr/>
          <p:nvPr/>
        </p:nvGrpSpPr>
        <p:grpSpPr>
          <a:xfrm>
            <a:off x="179512" y="1844825"/>
            <a:ext cx="2952328" cy="576063"/>
            <a:chOff x="2333625" y="2795588"/>
            <a:chExt cx="4476750" cy="12668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3625" y="2795588"/>
              <a:ext cx="44767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152" y="2924944"/>
              <a:ext cx="792088" cy="792088"/>
            </a:xfrm>
            <a:prstGeom prst="rect">
              <a:avLst/>
            </a:prstGeom>
            <a:noFill/>
          </p:spPr>
        </p:pic>
      </p:grpSp>
      <p:pic>
        <p:nvPicPr>
          <p:cNvPr id="14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564904"/>
            <a:ext cx="576064" cy="576064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79512" y="47988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PILARES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POLÍTICA </a:t>
            </a: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INCLUSÃO DIGITAL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grpSp>
        <p:nvGrpSpPr>
          <p:cNvPr id="3" name="Grupo 9"/>
          <p:cNvGrpSpPr/>
          <p:nvPr/>
        </p:nvGrpSpPr>
        <p:grpSpPr>
          <a:xfrm>
            <a:off x="179512" y="1844825"/>
            <a:ext cx="2952328" cy="576063"/>
            <a:chOff x="2333625" y="2795588"/>
            <a:chExt cx="4476750" cy="12668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625" y="2795588"/>
              <a:ext cx="44767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924944"/>
              <a:ext cx="792088" cy="792088"/>
            </a:xfrm>
            <a:prstGeom prst="rect">
              <a:avLst/>
            </a:prstGeom>
            <a:noFill/>
          </p:spPr>
        </p:pic>
      </p:grpSp>
      <p:pic>
        <p:nvPicPr>
          <p:cNvPr id="14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44824"/>
            <a:ext cx="576064" cy="57606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851920" y="1801391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quatros eixos da </a:t>
            </a:r>
            <a:endParaRPr lang="pt-BR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</a:t>
            </a:r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Inclusão Digital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375" y="2564904"/>
            <a:ext cx="55727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509120"/>
            <a:ext cx="59369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Imagem relaciona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564904"/>
            <a:ext cx="2813225" cy="1748434"/>
          </a:xfrm>
          <a:prstGeom prst="rect">
            <a:avLst/>
          </a:prstGeom>
          <a:noFill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404248"/>
            <a:ext cx="2232248" cy="197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1907704" y="692696"/>
            <a:ext cx="3623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GERAIS</a:t>
            </a:r>
            <a:endParaRPr lang="pt-BR" sz="2800" b="1" dirty="0">
              <a:solidFill>
                <a:srgbClr val="4A45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95174" y="1124744"/>
            <a:ext cx="3012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Dia </a:t>
            </a:r>
            <a:r>
              <a:rPr lang="pt-BR" sz="2400" b="1" dirty="0">
                <a:solidFill>
                  <a:srgbClr val="C00000"/>
                </a:solidFill>
              </a:rPr>
              <a:t>de Aula: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18/08/2018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7" name="Retângulo 8"/>
          <p:cNvSpPr>
            <a:spLocks noChangeArrowheads="1"/>
          </p:cNvSpPr>
          <p:nvPr/>
        </p:nvSpPr>
        <p:spPr bwMode="auto">
          <a:xfrm>
            <a:off x="2051721" y="2827516"/>
            <a:ext cx="20882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01:</a:t>
            </a:r>
            <a:endParaRPr lang="pt-BR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solidFill>
                  <a:srgbClr val="716D65"/>
                </a:solidFill>
              </a:rPr>
              <a:t>Início: </a:t>
            </a:r>
            <a:r>
              <a:rPr lang="pt-BR" sz="2400" b="1" dirty="0" smtClean="0">
                <a:solidFill>
                  <a:srgbClr val="716D65"/>
                </a:solidFill>
              </a:rPr>
              <a:t>8:00</a:t>
            </a:r>
            <a:endParaRPr lang="pt-BR" sz="2400" b="1" dirty="0">
              <a:solidFill>
                <a:srgbClr val="716D65"/>
              </a:solidFill>
            </a:endParaRPr>
          </a:p>
          <a:p>
            <a:r>
              <a:rPr lang="pt-BR" sz="2400" b="1" dirty="0" smtClean="0">
                <a:solidFill>
                  <a:srgbClr val="716D65"/>
                </a:solidFill>
              </a:rPr>
              <a:t>Término</a:t>
            </a:r>
            <a:r>
              <a:rPr lang="pt-BR" sz="2400" b="1" dirty="0">
                <a:solidFill>
                  <a:srgbClr val="716D65"/>
                </a:solidFill>
              </a:rPr>
              <a:t>: </a:t>
            </a:r>
            <a:r>
              <a:rPr lang="pt-BR" sz="2400" b="1" dirty="0" smtClean="0">
                <a:solidFill>
                  <a:srgbClr val="716D65"/>
                </a:solidFill>
              </a:rPr>
              <a:t>12:00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4125" t="8471" b="4601"/>
          <a:stretch/>
        </p:blipFill>
        <p:spPr bwMode="auto">
          <a:xfrm flipH="1">
            <a:off x="13473" y="1054828"/>
            <a:ext cx="1876301" cy="122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046023" y="5301208"/>
            <a:ext cx="2877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finais:</a:t>
            </a:r>
          </a:p>
          <a:p>
            <a:r>
              <a:rPr lang="pt-BR" sz="2400" b="1" dirty="0" smtClean="0">
                <a:solidFill>
                  <a:srgbClr val="716D65"/>
                </a:solidFill>
              </a:rPr>
              <a:t>Início: 17:00</a:t>
            </a:r>
          </a:p>
          <a:p>
            <a:r>
              <a:rPr lang="pt-BR" sz="2400" b="1" dirty="0" smtClean="0">
                <a:solidFill>
                  <a:srgbClr val="716D65"/>
                </a:solidFill>
              </a:rPr>
              <a:t>Término: 18:00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1" name="Retângulo 3"/>
          <p:cNvSpPr>
            <a:spLocks noChangeArrowheads="1"/>
          </p:cNvSpPr>
          <p:nvPr/>
        </p:nvSpPr>
        <p:spPr bwMode="auto">
          <a:xfrm>
            <a:off x="1258422" y="1988840"/>
            <a:ext cx="4681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DA AULA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56176" y="5229200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INTERVALO:</a:t>
            </a:r>
          </a:p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12:00HS ÀS 13:00HS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3" y="2852936"/>
            <a:ext cx="186610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282" y="784801"/>
            <a:ext cx="3164813" cy="17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780928"/>
            <a:ext cx="20186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2051720" y="4149080"/>
            <a:ext cx="20882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02:</a:t>
            </a:r>
            <a:endParaRPr lang="pt-BR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solidFill>
                  <a:srgbClr val="716D65"/>
                </a:solidFill>
              </a:rPr>
              <a:t>Início: </a:t>
            </a:r>
            <a:r>
              <a:rPr lang="pt-BR" sz="2400" b="1" dirty="0" smtClean="0">
                <a:solidFill>
                  <a:srgbClr val="716D65"/>
                </a:solidFill>
              </a:rPr>
              <a:t>13:00</a:t>
            </a:r>
            <a:endParaRPr lang="pt-BR" sz="2400" b="1" dirty="0">
              <a:solidFill>
                <a:srgbClr val="716D65"/>
              </a:solidFill>
            </a:endParaRPr>
          </a:p>
          <a:p>
            <a:r>
              <a:rPr lang="pt-BR" sz="2400" b="1" dirty="0" smtClean="0">
                <a:solidFill>
                  <a:srgbClr val="716D65"/>
                </a:solidFill>
              </a:rPr>
              <a:t>Término</a:t>
            </a:r>
            <a:r>
              <a:rPr lang="pt-BR" sz="2400" b="1" dirty="0">
                <a:solidFill>
                  <a:srgbClr val="716D65"/>
                </a:solidFill>
              </a:rPr>
              <a:t>: </a:t>
            </a:r>
            <a:r>
              <a:rPr lang="pt-BR" sz="2400" b="1" dirty="0" smtClean="0">
                <a:solidFill>
                  <a:srgbClr val="716D65"/>
                </a:solidFill>
              </a:rPr>
              <a:t>17:00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18" name="Conector angulado 17"/>
          <p:cNvCxnSpPr/>
          <p:nvPr/>
        </p:nvCxnSpPr>
        <p:spPr>
          <a:xfrm>
            <a:off x="2339752" y="2708920"/>
            <a:ext cx="4032448" cy="360040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6" name="Picture 2" descr="http://sweet-georgia.org/tourism/agency/img/dinn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94104"/>
            <a:ext cx="2232248" cy="2239152"/>
          </a:xfrm>
          <a:prstGeom prst="rect">
            <a:avLst/>
          </a:prstGeom>
          <a:noFill/>
        </p:spPr>
      </p:pic>
      <p:pic>
        <p:nvPicPr>
          <p:cNvPr id="8294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592" y="5445224"/>
            <a:ext cx="887016" cy="887016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4499992" y="2780928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LIBERADO!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grpSp>
        <p:nvGrpSpPr>
          <p:cNvPr id="3" name="Grupo 9"/>
          <p:cNvGrpSpPr/>
          <p:nvPr/>
        </p:nvGrpSpPr>
        <p:grpSpPr>
          <a:xfrm>
            <a:off x="179512" y="1844825"/>
            <a:ext cx="2952328" cy="576063"/>
            <a:chOff x="2333625" y="2795588"/>
            <a:chExt cx="4476750" cy="12668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625" y="2795588"/>
              <a:ext cx="44767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924944"/>
              <a:ext cx="792088" cy="792088"/>
            </a:xfrm>
            <a:prstGeom prst="rect">
              <a:avLst/>
            </a:prstGeom>
            <a:noFill/>
          </p:spPr>
        </p:pic>
      </p:grpSp>
      <p:pic>
        <p:nvPicPr>
          <p:cNvPr id="14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44824"/>
            <a:ext cx="576064" cy="57606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851920" y="1801391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quatros eixos da </a:t>
            </a:r>
            <a:endParaRPr lang="pt-BR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</a:t>
            </a:r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Inclusão Digital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564904"/>
            <a:ext cx="424847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717032"/>
            <a:ext cx="474154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Resultado de imagem para inclusÃ£o digit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437112"/>
            <a:ext cx="3744416" cy="1944216"/>
          </a:xfrm>
          <a:prstGeom prst="rect">
            <a:avLst/>
          </a:prstGeom>
          <a:noFill/>
        </p:spPr>
      </p:pic>
      <p:sp>
        <p:nvSpPr>
          <p:cNvPr id="53253" name="AutoShape 5" descr="Resultado de imagem para inclusÃ£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5" name="AutoShape 7" descr="Resultado de imagem para inclusÃ£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7" name="AutoShape 9" descr="Resultado de imagem para inclusÃ£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9" name="AutoShape 11" descr="Resultado de imagem para inclusÃ£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536329"/>
            <a:ext cx="3744416" cy="108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grpSp>
        <p:nvGrpSpPr>
          <p:cNvPr id="11" name="Grupo 10"/>
          <p:cNvGrpSpPr/>
          <p:nvPr/>
        </p:nvGrpSpPr>
        <p:grpSpPr>
          <a:xfrm>
            <a:off x="107504" y="1844824"/>
            <a:ext cx="2952328" cy="576063"/>
            <a:chOff x="179512" y="2492896"/>
            <a:chExt cx="2952328" cy="576063"/>
          </a:xfrm>
        </p:grpSpPr>
        <p:pic>
          <p:nvPicPr>
            <p:cNvPr id="471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492896"/>
              <a:ext cx="2952328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9182" y="2492896"/>
              <a:ext cx="626585" cy="432048"/>
            </a:xfrm>
            <a:prstGeom prst="rect">
              <a:avLst/>
            </a:prstGeom>
            <a:noFill/>
          </p:spPr>
        </p:pic>
      </p:grpSp>
      <p:pic>
        <p:nvPicPr>
          <p:cNvPr id="14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509120"/>
            <a:ext cx="576064" cy="576064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894703" y="777704"/>
            <a:ext cx="3914435" cy="734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137173" y="1806724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EFETIVIDADE DA EXECUÇÃO ORÇAMENTÁRIA</a:t>
            </a:r>
          </a:p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(2008-2014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DOTAÇÃO AUTORIZADA = R$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MI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524328" y="5096217"/>
            <a:ext cx="1524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/>
              <a:t>(EM MILHÕES DE R$)</a:t>
            </a:r>
            <a:endParaRPr lang="pt-BR" sz="1200" b="1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373216"/>
            <a:ext cx="144016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412776"/>
            <a:ext cx="1057300" cy="1057300"/>
          </a:xfrm>
          <a:prstGeom prst="rect">
            <a:avLst/>
          </a:prstGeom>
          <a:noFill/>
        </p:spPr>
      </p:pic>
      <p:grpSp>
        <p:nvGrpSpPr>
          <p:cNvPr id="11" name="Grupo 10"/>
          <p:cNvGrpSpPr/>
          <p:nvPr/>
        </p:nvGrpSpPr>
        <p:grpSpPr>
          <a:xfrm>
            <a:off x="179512" y="1844824"/>
            <a:ext cx="3121719" cy="576064"/>
            <a:chOff x="1043608" y="3645024"/>
            <a:chExt cx="3121719" cy="576064"/>
          </a:xfrm>
        </p:grpSpPr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3645024"/>
              <a:ext cx="312171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7450" y="3645024"/>
              <a:ext cx="731016" cy="504056"/>
            </a:xfrm>
            <a:prstGeom prst="rect">
              <a:avLst/>
            </a:prstGeom>
            <a:noFill/>
          </p:spPr>
        </p:pic>
      </p:grpSp>
      <p:pic>
        <p:nvPicPr>
          <p:cNvPr id="14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44824"/>
            <a:ext cx="576064" cy="576064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07504" y="2492896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União Internacional de Telecomunicações (UIT) elabora, </a:t>
            </a:r>
            <a:r>
              <a:rPr lang="pt-BR" dirty="0" smtClean="0"/>
              <a:t>anualmente, o </a:t>
            </a:r>
            <a:r>
              <a:rPr lang="pt-BR" dirty="0" smtClean="0"/>
              <a:t>relatório Measuring the Information Society Report (MIS), que </a:t>
            </a:r>
            <a:r>
              <a:rPr lang="pt-BR" dirty="0" smtClean="0"/>
              <a:t>identifica o </a:t>
            </a:r>
            <a:r>
              <a:rPr lang="pt-BR" dirty="0" smtClean="0"/>
              <a:t>desenvolvimento das TIC e acompanha a evolução do custo e </a:t>
            </a:r>
            <a:r>
              <a:rPr lang="pt-BR" dirty="0" smtClean="0"/>
              <a:t>da acessibilidade </a:t>
            </a:r>
            <a:r>
              <a:rPr lang="pt-BR" dirty="0" smtClean="0"/>
              <a:t>dos </a:t>
            </a:r>
            <a:r>
              <a:rPr lang="pt-BR" dirty="0" smtClean="0"/>
              <a:t>serviços. O </a:t>
            </a:r>
            <a:r>
              <a:rPr lang="pt-BR" dirty="0" smtClean="0"/>
              <a:t>principal produto desse estudo é </a:t>
            </a:r>
            <a:r>
              <a:rPr lang="pt-BR" dirty="0" smtClean="0"/>
              <a:t>o cálculo do </a:t>
            </a:r>
            <a:r>
              <a:rPr lang="pt-BR" dirty="0" smtClean="0"/>
              <a:t>Índice de Desenvolvimento de TIC (IDI), que combina onze </a:t>
            </a:r>
            <a:r>
              <a:rPr lang="pt-BR" dirty="0" smtClean="0"/>
              <a:t>indicadores para </a:t>
            </a:r>
            <a:r>
              <a:rPr lang="pt-BR" dirty="0" smtClean="0"/>
              <a:t>classificar o desempenho dos países quanto a infraestrutura, uso </a:t>
            </a:r>
            <a:r>
              <a:rPr lang="pt-BR" dirty="0" smtClean="0"/>
              <a:t>e habilidades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Os principais objetivos do IDI são medir</a:t>
            </a:r>
            <a:r>
              <a:rPr lang="pt-BR" dirty="0" smtClean="0"/>
              <a:t>: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(</a:t>
            </a:r>
            <a:r>
              <a:rPr lang="pt-BR" b="1" dirty="0" smtClean="0">
                <a:solidFill>
                  <a:srgbClr val="C00000"/>
                </a:solidFill>
              </a:rPr>
              <a:t>1) o nível e a evolução ao longo do tempo das TIC nos países e em </a:t>
            </a:r>
            <a:r>
              <a:rPr lang="pt-BR" b="1" dirty="0" smtClean="0">
                <a:solidFill>
                  <a:srgbClr val="C00000"/>
                </a:solidFill>
              </a:rPr>
              <a:t>relação a </a:t>
            </a:r>
            <a:r>
              <a:rPr lang="pt-BR" b="1" dirty="0" smtClean="0">
                <a:solidFill>
                  <a:srgbClr val="C00000"/>
                </a:solidFill>
              </a:rPr>
              <a:t>outros países;</a:t>
            </a:r>
          </a:p>
          <a:p>
            <a:pPr algn="just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(2) o progresso no desenvolvimento das TIC em países desenvolvidos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 em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desenvolvimento;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(3) a exclusão digital, ou seja, diferenças entre países em termos de </a:t>
            </a:r>
            <a:r>
              <a:rPr lang="pt-BR" b="1" dirty="0" smtClean="0">
                <a:solidFill>
                  <a:srgbClr val="C00000"/>
                </a:solidFill>
              </a:rPr>
              <a:t>seus níveis </a:t>
            </a:r>
            <a:r>
              <a:rPr lang="pt-BR" b="1" dirty="0" smtClean="0">
                <a:solidFill>
                  <a:srgbClr val="C00000"/>
                </a:solidFill>
              </a:rPr>
              <a:t>de desenvolvimento das TIC; e</a:t>
            </a:r>
          </a:p>
          <a:p>
            <a:pPr algn="just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4) o potencial de desenvolvimento das TIC ou a medida em que os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países podem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fazer uso das TIC para aumentar o crescimento e o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desenvolvimento, com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base em capacidades e habilidades disponíveis.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890717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Educacionais para a inclusão social e digital.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1600" y="1340768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PÚBLICA DE INCLUSÃO DIGITAL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78" y="1772816"/>
            <a:ext cx="8989187" cy="466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720080" cy="720080"/>
          </a:xfrm>
          <a:prstGeom prst="rect">
            <a:avLst/>
          </a:prstGeom>
          <a:noFill/>
        </p:spPr>
      </p:pic>
      <p:grpSp>
        <p:nvGrpSpPr>
          <p:cNvPr id="17" name="Grupo 16"/>
          <p:cNvGrpSpPr/>
          <p:nvPr/>
        </p:nvGrpSpPr>
        <p:grpSpPr>
          <a:xfrm>
            <a:off x="5940152" y="1412776"/>
            <a:ext cx="3049711" cy="648072"/>
            <a:chOff x="5940152" y="1412776"/>
            <a:chExt cx="3049711" cy="64807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412776"/>
              <a:ext cx="304971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9929" y="1412776"/>
              <a:ext cx="714154" cy="567063"/>
            </a:xfrm>
            <a:prstGeom prst="rect">
              <a:avLst/>
            </a:prstGeom>
            <a:noFill/>
          </p:spPr>
        </p:pic>
      </p:grpSp>
      <p:pic>
        <p:nvPicPr>
          <p:cNvPr id="16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560665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74405" y="139782"/>
            <a:ext cx="7834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Atividade Prática – Brainstorming</a:t>
            </a:r>
          </a:p>
        </p:txBody>
      </p:sp>
      <p:pic>
        <p:nvPicPr>
          <p:cNvPr id="6" name="Picture 6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8232" cy="1727938"/>
          </a:xfrm>
          <a:prstGeom prst="rect">
            <a:avLst/>
          </a:prstGeom>
          <a:noFill/>
        </p:spPr>
      </p:pic>
      <p:grpSp>
        <p:nvGrpSpPr>
          <p:cNvPr id="9" name="Grupo 8"/>
          <p:cNvGrpSpPr/>
          <p:nvPr/>
        </p:nvGrpSpPr>
        <p:grpSpPr>
          <a:xfrm>
            <a:off x="179512" y="1052737"/>
            <a:ext cx="1502160" cy="1224136"/>
            <a:chOff x="179512" y="1052737"/>
            <a:chExt cx="1502160" cy="1224136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052737"/>
              <a:ext cx="15021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3025" y="1124744"/>
              <a:ext cx="714154" cy="567063"/>
            </a:xfrm>
            <a:prstGeom prst="rect">
              <a:avLst/>
            </a:prstGeom>
            <a:noFill/>
          </p:spPr>
        </p:pic>
        <p:pic>
          <p:nvPicPr>
            <p:cNvPr id="8" name="Picture 6" descr="Resultado de imagem para tribunal de contas da uniÃ£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1754907"/>
              <a:ext cx="398140" cy="398140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1763688" y="943560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Para refletir, escolhi </a:t>
            </a:r>
            <a:r>
              <a:rPr lang="pt-BR" dirty="0" smtClean="0"/>
              <a:t>o tema “exclusão digital”, como problema fundamental a </a:t>
            </a:r>
            <a:r>
              <a:rPr lang="pt-BR" dirty="0" smtClean="0"/>
              <a:t>ser atacado </a:t>
            </a:r>
            <a:r>
              <a:rPr lang="pt-BR" dirty="0" smtClean="0"/>
              <a:t>pela aplicação da política pública ora em comento. </a:t>
            </a:r>
            <a:r>
              <a:rPr lang="pt-BR" dirty="0" smtClean="0"/>
              <a:t>Diagnosticou-se, com </a:t>
            </a:r>
            <a:r>
              <a:rPr lang="pt-BR" dirty="0" smtClean="0"/>
              <a:t>base no presente levantamento, que as principais causas </a:t>
            </a:r>
            <a:r>
              <a:rPr lang="pt-BR" dirty="0" smtClean="0"/>
              <a:t>primárias relacionadas </a:t>
            </a:r>
            <a:r>
              <a:rPr lang="pt-BR" dirty="0" smtClean="0"/>
              <a:t>ao tema escolhido são: i) infraestrutura; ii) conteúdo; iii) </a:t>
            </a:r>
            <a:r>
              <a:rPr lang="pt-BR" dirty="0" smtClean="0"/>
              <a:t>acesso; iv</a:t>
            </a:r>
            <a:r>
              <a:rPr lang="pt-BR" dirty="0" smtClean="0"/>
              <a:t>) alfabetização digital; e v) gestão da política pública</a:t>
            </a:r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323528" y="2492896"/>
            <a:ext cx="2311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DIAGRAMA </a:t>
            </a:r>
            <a:r>
              <a:rPr lang="pt-BR" dirty="0" smtClean="0"/>
              <a:t>ISHIKAWA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74040"/>
            <a:ext cx="5904656" cy="331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8976" y="2420888"/>
            <a:ext cx="28875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74405" y="139782"/>
            <a:ext cx="7834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Atividade Prática – Brainstorming</a:t>
            </a:r>
          </a:p>
        </p:txBody>
      </p:sp>
      <p:pic>
        <p:nvPicPr>
          <p:cNvPr id="6" name="Picture 6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43353"/>
            <a:ext cx="1152128" cy="953345"/>
          </a:xfrm>
          <a:prstGeom prst="rect">
            <a:avLst/>
          </a:prstGeom>
          <a:noFill/>
        </p:spPr>
      </p:pic>
      <p:grpSp>
        <p:nvGrpSpPr>
          <p:cNvPr id="2" name="Grupo 8"/>
          <p:cNvGrpSpPr/>
          <p:nvPr/>
        </p:nvGrpSpPr>
        <p:grpSpPr>
          <a:xfrm>
            <a:off x="179512" y="1052737"/>
            <a:ext cx="1008112" cy="792087"/>
            <a:chOff x="179512" y="1052737"/>
            <a:chExt cx="1502160" cy="1224136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052737"/>
              <a:ext cx="15021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3025" y="1124744"/>
              <a:ext cx="714154" cy="567063"/>
            </a:xfrm>
            <a:prstGeom prst="rect">
              <a:avLst/>
            </a:prstGeom>
            <a:noFill/>
          </p:spPr>
        </p:pic>
        <p:pic>
          <p:nvPicPr>
            <p:cNvPr id="8" name="Picture 6" descr="Resultado de imagem para tribunal de contas da uniÃ£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1754907"/>
              <a:ext cx="398140" cy="398140"/>
            </a:xfrm>
            <a:prstGeom prst="rect">
              <a:avLst/>
            </a:prstGeom>
            <a:noFill/>
          </p:spPr>
        </p:pic>
      </p:grpSp>
      <p:sp>
        <p:nvSpPr>
          <p:cNvPr id="12" name="Retângulo 11"/>
          <p:cNvSpPr/>
          <p:nvPr/>
        </p:nvSpPr>
        <p:spPr>
          <a:xfrm>
            <a:off x="1187624" y="1075958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Em relação à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infraestrutura,</a:t>
            </a:r>
            <a:r>
              <a:rPr lang="pt-BR" dirty="0" smtClean="0"/>
              <a:t> foi identificada uma série de problemas </a:t>
            </a:r>
            <a:r>
              <a:rPr lang="pt-BR" dirty="0" smtClean="0"/>
              <a:t>que obstam </a:t>
            </a:r>
            <a:r>
              <a:rPr lang="pt-BR" dirty="0" smtClean="0"/>
              <a:t>o bom andamento da política pública de inclusão digital, entre </a:t>
            </a:r>
            <a:r>
              <a:rPr lang="pt-BR" dirty="0" smtClean="0"/>
              <a:t>as quais </a:t>
            </a:r>
            <a:r>
              <a:rPr lang="pt-BR" dirty="0" smtClean="0"/>
              <a:t>podem ser citadas, a título de exemplo: a precariedade, em </a:t>
            </a:r>
            <a:r>
              <a:rPr lang="pt-BR" dirty="0" smtClean="0"/>
              <a:t>algumas regiões </a:t>
            </a:r>
            <a:r>
              <a:rPr lang="pt-BR" dirty="0" smtClean="0"/>
              <a:t>do Brasil, da infraestrutura de </a:t>
            </a:r>
            <a:r>
              <a:rPr lang="pt-BR" dirty="0" smtClean="0"/>
              <a:t>telecomunicações</a:t>
            </a:r>
            <a:r>
              <a:rPr lang="pt-BR" dirty="0" smtClean="0"/>
              <a:t>, sobretudo </a:t>
            </a:r>
            <a:r>
              <a:rPr lang="pt-BR" dirty="0" smtClean="0"/>
              <a:t>a baixa </a:t>
            </a:r>
            <a:r>
              <a:rPr lang="pt-BR" dirty="0" smtClean="0"/>
              <a:t>capilaridade das redes de dados; a qualidade da conexão </a:t>
            </a:r>
            <a:r>
              <a:rPr lang="pt-BR" dirty="0" smtClean="0"/>
              <a:t>instalada; e </a:t>
            </a:r>
            <a:r>
              <a:rPr lang="pt-BR" dirty="0" smtClean="0"/>
              <a:t>a infraestrutura física (rede elétrica, construção civil) dos locais </a:t>
            </a:r>
            <a:r>
              <a:rPr lang="pt-BR" dirty="0" smtClean="0"/>
              <a:t>que receberão </a:t>
            </a:r>
            <a:r>
              <a:rPr lang="pt-BR" dirty="0" smtClean="0"/>
              <a:t>a estrutura de rede (escolas, postos de saúde, órgãos </a:t>
            </a:r>
            <a:r>
              <a:rPr lang="pt-BR" dirty="0" smtClean="0"/>
              <a:t>públicos municipais</a:t>
            </a:r>
            <a:r>
              <a:rPr lang="pt-BR" dirty="0" smtClean="0"/>
              <a:t>, etc</a:t>
            </a:r>
            <a:r>
              <a:rPr lang="pt-BR" dirty="0" smtClean="0"/>
              <a:t>.).</a:t>
            </a:r>
            <a:endParaRPr lang="pt-BR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179512" y="3109024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Quanto ao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conteúdo,</a:t>
            </a:r>
            <a:r>
              <a:rPr lang="pt-BR" dirty="0" smtClean="0"/>
              <a:t> destaca-se, de maneira geral, a pouca oferta de conteúdos adequados e personalizados para suprir as carências de serviços públicos e informacionais das diferentes realidades regionais. Dentre as causas dessa falha está a falta de identificação das necessidades do indivíduo (de maneira geral, a população não foi ouvida quanto a suas demandas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Relativamente ao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acesso,</a:t>
            </a:r>
            <a:r>
              <a:rPr lang="pt-BR" dirty="0" smtClean="0"/>
              <a:t> sobressaem como problemas o preço elevado dos planos disponibilizados para conexão, o valor dos equipamentos e o nível pouco adequado nas adaptações para o acesso de deficientes físicos. Destacam-se ainda a baixa competição existente, em algumas regiões do Brasil, e a baixa disponibilidade da banda larga popular (banda larga ofertada pelas operadoras de telefonia no âmbito do Programa </a:t>
            </a:r>
            <a:r>
              <a:rPr lang="pt-BR" dirty="0" smtClean="0"/>
              <a:t>Nacional de </a:t>
            </a:r>
            <a:r>
              <a:rPr lang="pt-BR" dirty="0" smtClean="0"/>
              <a:t>Banda Larga).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74405" y="139782"/>
            <a:ext cx="7834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Atividade Prática – Brainstorming</a:t>
            </a:r>
          </a:p>
        </p:txBody>
      </p:sp>
      <p:pic>
        <p:nvPicPr>
          <p:cNvPr id="6" name="Picture 6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43353"/>
            <a:ext cx="1152128" cy="953345"/>
          </a:xfrm>
          <a:prstGeom prst="rect">
            <a:avLst/>
          </a:prstGeom>
          <a:noFill/>
        </p:spPr>
      </p:pic>
      <p:grpSp>
        <p:nvGrpSpPr>
          <p:cNvPr id="2" name="Grupo 8"/>
          <p:cNvGrpSpPr/>
          <p:nvPr/>
        </p:nvGrpSpPr>
        <p:grpSpPr>
          <a:xfrm>
            <a:off x="179512" y="1052737"/>
            <a:ext cx="1008112" cy="792087"/>
            <a:chOff x="179512" y="1052737"/>
            <a:chExt cx="1502160" cy="1224136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052737"/>
              <a:ext cx="15021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Resultado de imagem para republica federativa do brasi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3025" y="1124744"/>
              <a:ext cx="714154" cy="567063"/>
            </a:xfrm>
            <a:prstGeom prst="rect">
              <a:avLst/>
            </a:prstGeom>
            <a:noFill/>
          </p:spPr>
        </p:pic>
        <p:pic>
          <p:nvPicPr>
            <p:cNvPr id="8" name="Picture 6" descr="Resultado de imagem para tribunal de contas da uniÃ£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1754907"/>
              <a:ext cx="398140" cy="398140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1259632" y="980728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respeito da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alfabetização digital, </a:t>
            </a:r>
            <a:r>
              <a:rPr lang="pt-BR" dirty="0" smtClean="0"/>
              <a:t>pode-se citar como entrave à </a:t>
            </a:r>
            <a:r>
              <a:rPr lang="pt-BR" dirty="0" smtClean="0"/>
              <a:t>inclusão digital </a:t>
            </a:r>
            <a:r>
              <a:rPr lang="pt-BR" dirty="0" smtClean="0"/>
              <a:t>plena da sociedade brasileira o pouco letramento formal de </a:t>
            </a:r>
            <a:r>
              <a:rPr lang="pt-BR" dirty="0" smtClean="0"/>
              <a:t>parte da </a:t>
            </a:r>
            <a:r>
              <a:rPr lang="pt-BR" dirty="0" smtClean="0"/>
              <a:t>população, combinado com baixo interesse na aquisição de </a:t>
            </a:r>
            <a:r>
              <a:rPr lang="pt-BR" dirty="0" smtClean="0"/>
              <a:t>novos conhecimentos</a:t>
            </a:r>
            <a:r>
              <a:rPr lang="pt-BR" dirty="0" smtClean="0"/>
              <a:t>, consequência, em grande medida, do </a:t>
            </a:r>
            <a:r>
              <a:rPr lang="pt-BR" dirty="0" smtClean="0"/>
              <a:t>desconhecimento das </a:t>
            </a:r>
            <a:r>
              <a:rPr lang="pt-BR" dirty="0" smtClean="0"/>
              <a:t>potencialidades das TIC, de uma cultura digital incipiente e </a:t>
            </a:r>
            <a:r>
              <a:rPr lang="pt-BR" dirty="0" smtClean="0"/>
              <a:t>da desconfiança </a:t>
            </a:r>
            <a:r>
              <a:rPr lang="pt-BR" dirty="0" smtClean="0"/>
              <a:t>de sofrer fraude, roubo de identidade, vírus e outros </a:t>
            </a:r>
            <a:r>
              <a:rPr lang="pt-BR" dirty="0" smtClean="0"/>
              <a:t>problemas de </a:t>
            </a:r>
            <a:r>
              <a:rPr lang="pt-BR" dirty="0" smtClean="0"/>
              <a:t>segurança on-line.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Nesse </a:t>
            </a:r>
            <a:r>
              <a:rPr lang="pt-BR" dirty="0" smtClean="0"/>
              <a:t>sentido, corrobora para a perpetuação </a:t>
            </a:r>
            <a:r>
              <a:rPr lang="pt-BR" dirty="0" smtClean="0"/>
              <a:t>dessa conjuntura </a:t>
            </a:r>
            <a:r>
              <a:rPr lang="pt-BR" dirty="0" smtClean="0"/>
              <a:t>o fato de a qualidade e a oferta de treinamentos para o uso </a:t>
            </a:r>
            <a:r>
              <a:rPr lang="pt-BR" dirty="0" smtClean="0"/>
              <a:t>das TIC </a:t>
            </a:r>
            <a:r>
              <a:rPr lang="pt-BR" dirty="0" smtClean="0"/>
              <a:t>não serem as ideais</a:t>
            </a:r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251520" y="37170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alfabetização digital é essencial para viabilizar o acesso a informações e permitir às pessoas adquirir conhecimento, habilidades, aptidões, aumentar sua rede social, disseminar conteúdo e produzir inovações – tudo isso contribui para sua empregabilidade. </a:t>
            </a:r>
            <a:endParaRPr lang="pt-BR" dirty="0" smtClean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725144"/>
            <a:ext cx="3675683" cy="15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51520" y="479715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Na era do conhecimento, a melhora no capital humano, potencializada pelas TIC, é condição necessária para aumentar a competitividade e o crescimento </a:t>
            </a:r>
            <a:r>
              <a:rPr lang="pt-BR" dirty="0" smtClean="0"/>
              <a:t>econômico.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74405" y="139782"/>
            <a:ext cx="7834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Atividade Prática – Brainstorming</a:t>
            </a:r>
          </a:p>
        </p:txBody>
      </p:sp>
      <p:pic>
        <p:nvPicPr>
          <p:cNvPr id="6" name="Picture 6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43353"/>
            <a:ext cx="1152128" cy="953345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7"/>
            <a:ext cx="1008112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esultado de imagem para republica federativa do bras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12" y="1099330"/>
            <a:ext cx="479275" cy="366923"/>
          </a:xfrm>
          <a:prstGeom prst="rect">
            <a:avLst/>
          </a:prstGeom>
          <a:noFill/>
        </p:spPr>
      </p:pic>
      <p:pic>
        <p:nvPicPr>
          <p:cNvPr id="8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39" y="1507082"/>
            <a:ext cx="267195" cy="25762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475656" y="99872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Por </a:t>
            </a:r>
            <a:r>
              <a:rPr lang="pt-BR" dirty="0" smtClean="0"/>
              <a:t>fim, em relação à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política pública, </a:t>
            </a:r>
            <a:r>
              <a:rPr lang="pt-BR" dirty="0" smtClean="0"/>
              <a:t>salienta-se a dificuldade de coordenação e articulação tanto entre os diversos órgãos do governo federal que, de alguma forma, atuam na política pública de inclusão digital como entre o governo central e os órgãos estaduais e municipais.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Foi </a:t>
            </a:r>
            <a:r>
              <a:rPr lang="pt-BR" dirty="0" smtClean="0"/>
              <a:t>possível visualizar, por exemplo, que a Secretaria de Inclusão Digital do Ministério das Comunicações, apesar de sua competência legal, possui ingerência limitada em relação a diversas ações de inclusão, não tendo, em alguns casos, participação efetiva em seus processos de elaboração, acompanhamento e avaliação.</a:t>
            </a:r>
            <a:endParaRPr lang="pt-BR" dirty="0"/>
          </a:p>
        </p:txBody>
      </p:sp>
      <p:pic>
        <p:nvPicPr>
          <p:cNvPr id="56322" name="Picture 2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91526"/>
            <a:ext cx="3719736" cy="2789802"/>
          </a:xfrm>
          <a:prstGeom prst="rect">
            <a:avLst/>
          </a:prstGeom>
          <a:noFill/>
        </p:spPr>
      </p:pic>
      <p:pic>
        <p:nvPicPr>
          <p:cNvPr id="13" name="Picture 6" descr="Resultado de imagem para tribunal de contas da uniÃ£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861048"/>
            <a:ext cx="1226812" cy="1182849"/>
          </a:xfrm>
          <a:prstGeom prst="rect">
            <a:avLst/>
          </a:prstGeom>
          <a:noFill/>
        </p:spPr>
      </p:pic>
      <p:pic>
        <p:nvPicPr>
          <p:cNvPr id="14" name="Picture 4" descr="Resultado de imagem para republica federativa do bras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827288"/>
            <a:ext cx="1656184" cy="1267940"/>
          </a:xfrm>
          <a:prstGeom prst="rect">
            <a:avLst/>
          </a:prstGeom>
          <a:noFill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5" y="5157192"/>
            <a:ext cx="2160240" cy="11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6480" y="5157192"/>
            <a:ext cx="209635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amorimlima.org.br/wp-content/uploads/2012/08/roda-de-conversa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55675"/>
            <a:ext cx="3721596" cy="297252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4693"/>
            <a:ext cx="3384376" cy="22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989818" y="952852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APRESENTAÇÕES:</a:t>
            </a:r>
          </a:p>
        </p:txBody>
      </p:sp>
      <p:pic>
        <p:nvPicPr>
          <p:cNvPr id="6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1224136" cy="122413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267744" y="530120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Atividade Prática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544" y="2708920"/>
            <a:ext cx="53992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Brainstorming</a:t>
            </a:r>
          </a:p>
        </p:txBody>
      </p:sp>
      <p:pic>
        <p:nvPicPr>
          <p:cNvPr id="11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715516"/>
            <a:ext cx="1057300" cy="105730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odchasque.files.wordpress.com/2014/04/thats-all-folks.jpg?w=300&amp;h=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855701" cy="1584176"/>
          </a:xfrm>
          <a:prstGeom prst="rect">
            <a:avLst/>
          </a:prstGeom>
          <a:noFill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-13725" y="3009146"/>
            <a:ext cx="9157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4000" b="1" u="sng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OBRIGADO E ATÉ </a:t>
            </a:r>
            <a:r>
              <a:rPr lang="pt-BR" sz="4000" b="1" u="sng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MAIS VER ! ! !</a:t>
            </a:r>
            <a:endParaRPr lang="pt-BR" sz="4000" b="1" u="sng" spc="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7504" y="908720"/>
            <a:ext cx="89046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pt-BR" sz="3400" b="1" i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Lembrem-se</a:t>
            </a:r>
            <a:r>
              <a:rPr lang="pt-BR" sz="3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 sucesso não ocorre por acaso!</a:t>
            </a:r>
          </a:p>
          <a:p>
            <a:pPr algn="just" eaLnBrk="1" hangingPunct="1"/>
            <a:endParaRPr lang="pt-BR" sz="16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r>
              <a:rPr lang="pt-BR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Tenham sempre Força , Sabedoria e Beleza na condução de suas ações cotidianas.</a:t>
            </a:r>
            <a:endParaRPr lang="pt-BR" sz="3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8884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195736" y="585810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Prof. Msc. Adm. Eco. Luiz Lobato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5"/>
            <a:ext cx="2592288" cy="180020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51520" y="2780928"/>
            <a:ext cx="8784976" cy="372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716D65"/>
                </a:solidFill>
                <a:ea typeface="MS PGothic" pitchFamily="34" charset="-128"/>
              </a:rPr>
              <a:t>Formação</a:t>
            </a:r>
            <a:r>
              <a:rPr lang="pt-BR" sz="1600" b="1" dirty="0" smtClean="0">
                <a:solidFill>
                  <a:srgbClr val="716D65"/>
                </a:solidFill>
                <a:ea typeface="MS PGothic" pitchFamily="34" charset="-128"/>
              </a:rPr>
              <a:t>:</a:t>
            </a:r>
          </a:p>
          <a:p>
            <a:pPr>
              <a:defRPr/>
            </a:pPr>
            <a:endParaRPr lang="pt-BR" sz="800" b="1" dirty="0">
              <a:solidFill>
                <a:srgbClr val="716D65"/>
              </a:solidFill>
              <a:ea typeface="MS PGothic" pitchFamily="34" charset="-128"/>
            </a:endParaRPr>
          </a:p>
          <a:p>
            <a:pPr>
              <a:buFontTx/>
              <a:buChar char="•"/>
            </a:pPr>
            <a:r>
              <a:rPr lang="pt-BR" sz="1500" b="1" dirty="0" smtClean="0"/>
              <a:t>    </a:t>
            </a:r>
            <a:r>
              <a:rPr lang="pt-BR" b="1" dirty="0" smtClean="0"/>
              <a:t>Administrador e Economista – UFRRJ / UNESA</a:t>
            </a:r>
          </a:p>
          <a:p>
            <a:pPr>
              <a:buFontTx/>
              <a:buChar char="•"/>
            </a:pPr>
            <a:r>
              <a:rPr lang="pt-BR" b="1" dirty="0" smtClean="0"/>
              <a:t>    Especialista em Auditoria e Perícia Contábil – UNESA</a:t>
            </a:r>
          </a:p>
          <a:p>
            <a:pPr>
              <a:buFontTx/>
              <a:buChar char="•"/>
            </a:pPr>
            <a:r>
              <a:rPr lang="pt-BR" b="1" dirty="0" smtClean="0"/>
              <a:t>    Mestre em Planejamento Urbano  – UFRJ</a:t>
            </a:r>
          </a:p>
          <a:p>
            <a:pPr>
              <a:buFontTx/>
              <a:buChar char="•"/>
            </a:pPr>
            <a:r>
              <a:rPr lang="pt-BR" b="1" dirty="0" smtClean="0"/>
              <a:t>    Mestrando em Patrimônio Cultural – UFRRJ </a:t>
            </a:r>
          </a:p>
          <a:p>
            <a:pPr>
              <a:buFontTx/>
              <a:buChar char="•"/>
            </a:pPr>
            <a:r>
              <a:rPr lang="pt-BR" b="1" dirty="0" smtClean="0"/>
              <a:t>    Diversas Especializações nas áreas de:</a:t>
            </a:r>
          </a:p>
          <a:p>
            <a:pPr lvl="1">
              <a:buFont typeface="Courier New" pitchFamily="49" charset="0"/>
              <a:buChar char="o"/>
            </a:pPr>
            <a:r>
              <a:rPr lang="pt-BR" b="1" dirty="0" smtClean="0"/>
              <a:t> Auditoria,  Contabilidade, Educação, Marketing e  Perícia. </a:t>
            </a:r>
          </a:p>
          <a:p>
            <a:endParaRPr lang="pt-BR" sz="800" b="1" dirty="0" smtClean="0">
              <a:solidFill>
                <a:srgbClr val="716D65"/>
              </a:solidFill>
              <a:ea typeface="MS PGothic" pitchFamily="34" charset="-128"/>
            </a:endParaRPr>
          </a:p>
          <a:p>
            <a:r>
              <a:rPr lang="pt-BR" sz="1500" b="1" dirty="0" smtClean="0">
                <a:solidFill>
                  <a:srgbClr val="716D65"/>
                </a:solidFill>
                <a:ea typeface="MS PGothic" pitchFamily="34" charset="-128"/>
              </a:rPr>
              <a:t>Atuação: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kern="0" dirty="0" smtClean="0"/>
              <a:t>     Diretor Executivo do SINAERJ – (SINDICATO DOS ADMINISTRADORES DO ESTADO DO RIO DE JANEIRO)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kern="0" dirty="0" smtClean="0"/>
              <a:t>     Coordenador da Comissão de Relações Trabalhistas do CRA-RJ (Conselho Regional de administração)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kern="0" dirty="0" smtClean="0"/>
              <a:t>     Presidente do Conselho Municipal de Trabalho, Emprego e Renda de Nova Iguaçu - RJ (CMTER)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kern="0" dirty="0"/>
              <a:t> </a:t>
            </a:r>
            <a:r>
              <a:rPr lang="pt-BR" sz="1500" b="1" kern="0" dirty="0" smtClean="0"/>
              <a:t>    Diretor Executivo da Assertiva Inteligência Empresarial – Consultoria.</a:t>
            </a:r>
            <a:endParaRPr lang="pt-BR" sz="1500" b="1" dirty="0" smtClean="0">
              <a:solidFill>
                <a:srgbClr val="716D65"/>
              </a:solidFill>
              <a:ea typeface="MS PGothic" pitchFamily="34" charset="-128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07504" y="973177"/>
            <a:ext cx="60486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EF792F"/>
                </a:solidFill>
              </a:rPr>
              <a:t>MINI CURRÍCULO DO PROFESSOR</a:t>
            </a:r>
          </a:p>
          <a:p>
            <a:pPr>
              <a:defRPr/>
            </a:pPr>
            <a:r>
              <a:rPr lang="pt-BR" sz="2000" b="1" dirty="0" smtClean="0"/>
              <a:t>Prof. Msc</a:t>
            </a:r>
            <a:r>
              <a:rPr lang="pt-BR" sz="2000" b="1" dirty="0"/>
              <a:t>. Adm</a:t>
            </a:r>
            <a:r>
              <a:rPr lang="pt-BR" sz="2000" b="1" dirty="0" smtClean="0"/>
              <a:t>. Eco. Luiz Cláudio Brites Lobato</a:t>
            </a:r>
          </a:p>
          <a:p>
            <a:pPr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e-mail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000" b="1" dirty="0" smtClean="0">
                <a:solidFill>
                  <a:schemeClr val="tx2"/>
                </a:solidFill>
                <a:hlinkClick r:id="rId3"/>
              </a:rPr>
              <a:t>luizlobato0101@gmail.com</a:t>
            </a:r>
            <a:endParaRPr lang="pt-BR" sz="20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site: </a:t>
            </a:r>
            <a:r>
              <a:rPr lang="pt-BR" altLang="pt-BR" sz="2000" b="1" dirty="0" smtClean="0">
                <a:solidFill>
                  <a:srgbClr val="716D65"/>
                </a:solidFill>
                <a:hlinkClick r:id="rId4"/>
              </a:rPr>
              <a:t>http://luizlobato0101.wix.com/quasemilalunos</a:t>
            </a:r>
            <a:endParaRPr lang="pt-BR" altLang="pt-BR" sz="2000" b="1" dirty="0" smtClean="0">
              <a:solidFill>
                <a:srgbClr val="716D65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5" cstate="print"/>
          <a:srcRect t="10740" r="38208" b="18191"/>
          <a:stretch/>
        </p:blipFill>
        <p:spPr bwMode="auto">
          <a:xfrm>
            <a:off x="251520" y="2420888"/>
            <a:ext cx="1008112" cy="361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403648" y="2442374"/>
            <a:ext cx="4056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600" dirty="0" smtClean="0"/>
              <a:t>CV: http://lattes.cnpq.br/3427030031014619</a:t>
            </a:r>
            <a:endParaRPr lang="pt-BR" sz="1600" u="sng" dirty="0">
              <a:solidFill>
                <a:schemeClr val="accent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780928"/>
            <a:ext cx="2477958" cy="17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3175516"/>
            <a:ext cx="8784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716D65"/>
                </a:solidFill>
                <a:ea typeface="MS PGothic" pitchFamily="34" charset="-128"/>
              </a:rPr>
              <a:t>Experiência</a:t>
            </a:r>
            <a:r>
              <a:rPr lang="pt-BR" b="1" dirty="0" smtClean="0">
                <a:solidFill>
                  <a:srgbClr val="716D65"/>
                </a:solidFill>
                <a:ea typeface="MS PGothic" pitchFamily="34" charset="-128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b="1" dirty="0" smtClean="0">
                <a:ea typeface="MS PGothic" pitchFamily="34" charset="-128"/>
              </a:rPr>
              <a:t>Atuou </a:t>
            </a:r>
            <a:r>
              <a:rPr lang="pt-BR" b="1" dirty="0">
                <a:ea typeface="MS PGothic" pitchFamily="34" charset="-128"/>
              </a:rPr>
              <a:t>como Controlador do Instituto de Previdência dos Servidores Públicos do Município de Japerí, Sendo responsável pela implantação do Instituto.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b="1" dirty="0">
                <a:ea typeface="MS PGothic" pitchFamily="34" charset="-128"/>
              </a:rPr>
              <a:t>Responsável pela implantação dos setores Administrativos, Pericial e toda a infra estrutura predial do Instituto.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b="1" dirty="0">
                <a:ea typeface="MS PGothic" pitchFamily="34" charset="-128"/>
              </a:rPr>
              <a:t>Consultor empresarial na elaboração de projetos.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b="1" dirty="0">
                <a:ea typeface="MS PGothic" pitchFamily="34" charset="-128"/>
              </a:rPr>
              <a:t>Consultor de treinamento empresarial.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b="1" dirty="0">
                <a:ea typeface="MS PGothic" pitchFamily="34" charset="-128"/>
              </a:rPr>
              <a:t>Atuou como Coordenação do curso de Administração por 13 anos.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07504" y="973177"/>
            <a:ext cx="60486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EF792F"/>
                </a:solidFill>
              </a:rPr>
              <a:t>MINI CURRÍCULO DO PROFESSOR</a:t>
            </a:r>
          </a:p>
          <a:p>
            <a:pPr>
              <a:defRPr/>
            </a:pPr>
            <a:r>
              <a:rPr lang="pt-BR" sz="2000" b="1" dirty="0" smtClean="0"/>
              <a:t>Prof. Msc</a:t>
            </a:r>
            <a:r>
              <a:rPr lang="pt-BR" sz="2000" b="1" dirty="0"/>
              <a:t>. Adm</a:t>
            </a:r>
            <a:r>
              <a:rPr lang="pt-BR" sz="2000" b="1" dirty="0" smtClean="0"/>
              <a:t>. Eco. Luiz Cláudio Brites Lobato</a:t>
            </a:r>
          </a:p>
          <a:p>
            <a:pPr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e-mail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000" b="1" dirty="0" smtClean="0">
                <a:solidFill>
                  <a:schemeClr val="tx2"/>
                </a:solidFill>
                <a:hlinkClick r:id="rId2"/>
              </a:rPr>
              <a:t>luizlobato0101@gmail.com</a:t>
            </a:r>
            <a:endParaRPr lang="pt-BR" sz="20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site: </a:t>
            </a:r>
            <a:r>
              <a:rPr lang="pt-BR" altLang="pt-BR" sz="2000" b="1" dirty="0" smtClean="0">
                <a:solidFill>
                  <a:srgbClr val="716D65"/>
                </a:solidFill>
                <a:hlinkClick r:id="rId3"/>
              </a:rPr>
              <a:t>http://luizlobato0101.wix.com/quasemilalunos</a:t>
            </a:r>
            <a:endParaRPr lang="pt-BR" altLang="pt-BR" sz="2000" b="1" dirty="0" smtClean="0">
              <a:solidFill>
                <a:srgbClr val="716D65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t="10740" r="38208" b="18191"/>
          <a:stretch/>
        </p:blipFill>
        <p:spPr bwMode="auto">
          <a:xfrm>
            <a:off x="242555" y="2348880"/>
            <a:ext cx="1008112" cy="361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681997" y="2802414"/>
            <a:ext cx="62662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600" dirty="0" smtClean="0"/>
              <a:t>Endereço para acessar este CV: http://lattes.cnpq.br/3427030031014619</a:t>
            </a:r>
            <a:endParaRPr lang="pt-BR" sz="1600" u="sng" dirty="0">
              <a:solidFill>
                <a:schemeClr val="accent1"/>
              </a:solidFill>
            </a:endParaRPr>
          </a:p>
        </p:txBody>
      </p:sp>
      <p:pic>
        <p:nvPicPr>
          <p:cNvPr id="7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764705"/>
            <a:ext cx="2592288" cy="1800200"/>
          </a:xfrm>
          <a:prstGeom prst="rect">
            <a:avLst/>
          </a:prstGeom>
          <a:noFill/>
        </p:spPr>
      </p:pic>
      <p:pic>
        <p:nvPicPr>
          <p:cNvPr id="35842" name="Picture 2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58003" y="2816788"/>
            <a:ext cx="239066" cy="28803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941168"/>
            <a:ext cx="1800200" cy="12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64704"/>
            <a:ext cx="1029316" cy="10672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296144" y="1844824"/>
            <a:ext cx="7668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1 - A Sociedade Informacional e sua influência nos processos educacionais.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2 - Percurso Histórico da Tecnologia da Educação.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3 - Princípios Teóricos e Metodológicos das Mídias e Cibercultura na Educação.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4 - Políticas Públicas e Educacionais para a inclusão social e digital.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7059" y="4699010"/>
            <a:ext cx="8757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1. LEMOS, André. Cibercultura - Tecnologia e vida social na cultura contemporânea, Sulina, 2002.</a:t>
            </a:r>
          </a:p>
          <a:p>
            <a:pPr algn="just"/>
            <a:r>
              <a:rPr lang="pt-BR" dirty="0" smtClean="0"/>
              <a:t>2. KENSKI, </a:t>
            </a:r>
            <a:r>
              <a:rPr lang="pt-BR" dirty="0" err="1" smtClean="0"/>
              <a:t>Vani</a:t>
            </a:r>
            <a:r>
              <a:rPr lang="pt-BR" dirty="0" smtClean="0"/>
              <a:t>. Educação e Tecnologias: O novo ritmo da informação. Campinas, São Paulo: </a:t>
            </a:r>
            <a:r>
              <a:rPr lang="pt-BR" dirty="0" err="1" smtClean="0"/>
              <a:t>Papirus</a:t>
            </a:r>
            <a:r>
              <a:rPr lang="pt-BR" dirty="0" smtClean="0"/>
              <a:t>, 2007.</a:t>
            </a:r>
          </a:p>
          <a:p>
            <a:pPr algn="just"/>
            <a:r>
              <a:rPr lang="pt-BR" dirty="0" smtClean="0"/>
              <a:t>3. VALENTE, J. A. Computadores e Conhecimento: Repensando a Educação. São Paulo: Editora UNICAMP,1993.</a:t>
            </a:r>
            <a:endParaRPr lang="pt-BR" dirty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750">
            <a:off x="289967" y="1052736"/>
            <a:ext cx="183376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339752" y="1268760"/>
            <a:ext cx="2982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Ementa da Disciplina: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3" name="Picture 3" descr="https://mastia.files.wordpress.com/2015/06/referencias-biblioraficas.gif?w=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84984"/>
            <a:ext cx="1728192" cy="140513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483768" y="3933056"/>
            <a:ext cx="2510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Básica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99592" y="3813615"/>
            <a:ext cx="79208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Princípios Teóricos e Metodológicos das Mídias e Cibercultura na Educação. 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Políticas Públicas e Educacionais para a inclusão social e digital.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19872" y="6237312"/>
            <a:ext cx="4289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Msc. Adm. Eco. Luiz Lobato</a:t>
            </a:r>
            <a:endParaRPr lang="pt-BR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38594" y="476672"/>
            <a:ext cx="5353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AULA  03</a:t>
            </a:r>
            <a:endParaRPr lang="pt-BR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1656184" cy="113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1979712" y="2516703"/>
            <a:ext cx="3384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HORÁRIO: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	Início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8:00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	Término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12:00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10445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996952"/>
            <a:ext cx="720080" cy="720080"/>
          </a:xfrm>
          <a:prstGeom prst="rect">
            <a:avLst/>
          </a:prstGeom>
          <a:noFill/>
        </p:spPr>
      </p:pic>
      <p:pic>
        <p:nvPicPr>
          <p:cNvPr id="16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33056"/>
            <a:ext cx="887016" cy="887016"/>
          </a:xfrm>
          <a:prstGeom prst="rect">
            <a:avLst/>
          </a:prstGeom>
          <a:noFill/>
        </p:spPr>
      </p:pic>
      <p:pic>
        <p:nvPicPr>
          <p:cNvPr id="13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64904"/>
            <a:ext cx="720080" cy="720080"/>
          </a:xfrm>
          <a:prstGeom prst="rect">
            <a:avLst/>
          </a:prstGeom>
          <a:noFill/>
        </p:spPr>
      </p:pic>
      <p:pic>
        <p:nvPicPr>
          <p:cNvPr id="17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062264"/>
            <a:ext cx="887016" cy="887016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865897"/>
            <a:ext cx="1106779" cy="7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ângulo 18"/>
          <p:cNvSpPr/>
          <p:nvPr/>
        </p:nvSpPr>
        <p:spPr>
          <a:xfrm>
            <a:off x="6228184" y="3212976"/>
            <a:ext cx="24482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LIBERADO!</a:t>
            </a:r>
            <a:endParaRPr lang="pt-BR" sz="2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713517"/>
            <a:ext cx="813292" cy="843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57192"/>
            <a:ext cx="598984" cy="598984"/>
          </a:xfrm>
          <a:prstGeom prst="rect">
            <a:avLst/>
          </a:prstGeom>
          <a:noFill/>
        </p:spPr>
      </p:pic>
      <p:pic>
        <p:nvPicPr>
          <p:cNvPr id="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720" y="813792"/>
            <a:ext cx="598984" cy="598984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376730" y="741038"/>
            <a:ext cx="2843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refletir: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755576" y="5025370"/>
            <a:ext cx="4114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VOCÊ pensa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08112" y="6099393"/>
            <a:ext cx="81003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dirty="0" smtClean="0"/>
              <a:t>TEIXEIRA, A. C. </a:t>
            </a:r>
            <a:r>
              <a:rPr lang="pt-BR" sz="1600" dirty="0" smtClean="0"/>
              <a:t> A educação em um contexto de cibercultura – Revista Espaço Acadêmico, 2012.</a:t>
            </a:r>
            <a:endParaRPr lang="pt-BR" sz="1700" dirty="0"/>
          </a:p>
        </p:txBody>
      </p:sp>
      <p:sp>
        <p:nvSpPr>
          <p:cNvPr id="14" name="Retângulo 13"/>
          <p:cNvSpPr/>
          <p:nvPr/>
        </p:nvSpPr>
        <p:spPr>
          <a:xfrm>
            <a:off x="107504" y="1538857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“</a:t>
            </a:r>
            <a:r>
              <a:rPr lang="pt-BR" dirty="0" smtClean="0"/>
              <a:t>Uma das premissas básicas para a compreensão dos diferentes momentos socio-históricos é a análise das tecnologias que estão no centro da dinâmica social de cada época.  É importante atentar para o fato de que a educação, por ser um produto social e que usa a comunicação como veículo básico de efetivação, também está virtualmente suscetível às transformações inerentes aos aparatos tecnológicos que povoam a existência dos indivíduos</a:t>
            </a:r>
            <a:r>
              <a:rPr lang="pt-BR" b="1" dirty="0" smtClean="0"/>
              <a:t>.” </a:t>
            </a:r>
          </a:p>
          <a:p>
            <a:pPr algn="just"/>
            <a:r>
              <a:rPr lang="pt-BR" b="1" dirty="0" smtClean="0"/>
              <a:t>(ADRIANO CANABARRO TEIXEIRA, 2012).</a:t>
            </a:r>
            <a:endParaRPr lang="pt-B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1" y="5829918"/>
            <a:ext cx="877426" cy="6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179512" y="3645024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Neste contexto podemos desenvolver a ideia de que as tecnologias afetam diretamente a forma como nos comunicamos e como aprendemos e que, a cibercultura, marcada pelas tecnologias da inteligência, autoriza o estabelecimento de processos educativos mais ricos, criativos e inovadores. 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139952" y="5445224"/>
            <a:ext cx="2711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respeito...</a:t>
            </a:r>
            <a:endParaRPr lang="pt-BR" sz="4000" dirty="0"/>
          </a:p>
        </p:txBody>
      </p:sp>
      <p:pic>
        <p:nvPicPr>
          <p:cNvPr id="41988" name="Picture 4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996952"/>
            <a:ext cx="2064064" cy="309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764704"/>
            <a:ext cx="813292" cy="843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69168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EDUCAÇÃO,  MÍDIA  E  CIBERCULTURA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59632" y="8895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cibercultura no contexto da educação. </a:t>
            </a:r>
            <a:endParaRPr lang="pt-BR" sz="2800" dirty="0"/>
          </a:p>
        </p:txBody>
      </p:sp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436" y="4221088"/>
            <a:ext cx="2273052" cy="1880871"/>
          </a:xfrm>
          <a:prstGeom prst="rect">
            <a:avLst/>
          </a:prstGeom>
          <a:noFill/>
        </p:spPr>
      </p:pic>
      <p:pic>
        <p:nvPicPr>
          <p:cNvPr id="3080" name="Picture 8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04166"/>
            <a:ext cx="1584177" cy="1652826"/>
          </a:xfrm>
          <a:prstGeom prst="rect">
            <a:avLst/>
          </a:prstGeom>
          <a:noFill/>
        </p:spPr>
      </p:pic>
      <p:pic>
        <p:nvPicPr>
          <p:cNvPr id="13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73375"/>
            <a:ext cx="792088" cy="655425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691680" y="1724615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conhecimento enquanto fruto da inteligência, ou de processos inteligentes, se manifesta essencialmente na comunicação. Ainda, aponto que conhecimento, inteligência e comunicação são potencializados em diferentes níveis e perspectivas pelas tecnologias, nos diversos momentos sócio-histórico-tecnológicos da humanidade.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07504" y="4077072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Neste sentido, podem ser considerados como tecnologia: processos, técnicas, sinais, objetos, aparatos, etc.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Dentre as principais tecnologias que de alguma forma impulsionaram sobremaneira o conhecimento, enquanto processo inteligente que se manifesta na comunicação e se cristaliza na aprendizagem, podemos destacar a oralidade, a escrita e a informática, mais precisamente as redes, não de computadores, mas de sujeitos (LÉVY, 1993). 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72008" y="306896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 inteligência pode ser entendida como a capacidade dos indivíduos de abstrair, representar, analisar, argumentar, decidir, perceber o mundo, projetar-se no mundo, refletir,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3488</Words>
  <Application>Microsoft Office PowerPoint</Application>
  <PresentationFormat>Apresentação na tela (4:3)</PresentationFormat>
  <Paragraphs>267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maq</dc:creator>
  <cp:lastModifiedBy>maq</cp:lastModifiedBy>
  <cp:revision>68</cp:revision>
  <dcterms:created xsi:type="dcterms:W3CDTF">2015-09-19T16:18:34Z</dcterms:created>
  <dcterms:modified xsi:type="dcterms:W3CDTF">2018-08-17T20:41:15Z</dcterms:modified>
</cp:coreProperties>
</file>