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57" r:id="rId3"/>
    <p:sldId id="259" r:id="rId4"/>
    <p:sldId id="260" r:id="rId5"/>
    <p:sldId id="292" r:id="rId6"/>
    <p:sldId id="261" r:id="rId7"/>
    <p:sldId id="262" r:id="rId8"/>
    <p:sldId id="263" r:id="rId9"/>
    <p:sldId id="264" r:id="rId10"/>
    <p:sldId id="265" r:id="rId11"/>
    <p:sldId id="270" r:id="rId12"/>
    <p:sldId id="272" r:id="rId13"/>
    <p:sldId id="271" r:id="rId14"/>
    <p:sldId id="273" r:id="rId15"/>
    <p:sldId id="291"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15" r:id="rId82"/>
    <p:sldId id="316" r:id="rId83"/>
    <p:sldId id="317" r:id="rId84"/>
    <p:sldId id="318" r:id="rId85"/>
    <p:sldId id="319" r:id="rId86"/>
    <p:sldId id="320" r:id="rId87"/>
    <p:sldId id="321" r:id="rId88"/>
    <p:sldId id="322" r:id="rId89"/>
    <p:sldId id="323" r:id="rId90"/>
    <p:sldId id="324" r:id="rId91"/>
    <p:sldId id="325" r:id="rId92"/>
    <p:sldId id="326" r:id="rId93"/>
    <p:sldId id="327" r:id="rId94"/>
    <p:sldId id="328" r:id="rId95"/>
    <p:sldId id="329" r:id="rId96"/>
    <p:sldId id="330" r:id="rId97"/>
    <p:sldId id="331" r:id="rId98"/>
    <p:sldId id="258" r:id="rId9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2D4"/>
    <a:srgbClr val="54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A151D-0B24-43C1-A196-D00C4153173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pt-BR"/>
        </a:p>
      </dgm:t>
    </dgm:pt>
    <dgm:pt modelId="{C81B8EEA-B723-4612-B5B7-1D08E4E4EA21}">
      <dgm:prSet phldrT="[Texto]" custT="1"/>
      <dgm:spPr/>
      <dgm:t>
        <a:bodyPr/>
        <a:lstStyle/>
        <a:p>
          <a:r>
            <a:rPr lang="pt-BR" sz="1800" dirty="0" smtClean="0"/>
            <a:t>COMPRA</a:t>
          </a:r>
          <a:endParaRPr lang="pt-BR" sz="1800" dirty="0"/>
        </a:p>
      </dgm:t>
    </dgm:pt>
    <dgm:pt modelId="{FDA614C1-8EA8-4CEE-8A46-B6B0B48D165F}" type="parTrans" cxnId="{05D4D062-E3C2-4520-8DD9-8818A54FDC9A}">
      <dgm:prSet/>
      <dgm:spPr/>
      <dgm:t>
        <a:bodyPr/>
        <a:lstStyle/>
        <a:p>
          <a:endParaRPr lang="pt-BR"/>
        </a:p>
      </dgm:t>
    </dgm:pt>
    <dgm:pt modelId="{3983A416-CCFD-4B61-B3F9-1560E26F3BB2}" type="sibTrans" cxnId="{05D4D062-E3C2-4520-8DD9-8818A54FDC9A}">
      <dgm:prSet/>
      <dgm:spPr>
        <a:solidFill>
          <a:schemeClr val="tx2"/>
        </a:solidFill>
      </dgm:spPr>
      <dgm:t>
        <a:bodyPr/>
        <a:lstStyle/>
        <a:p>
          <a:endParaRPr lang="pt-BR"/>
        </a:p>
      </dgm:t>
    </dgm:pt>
    <dgm:pt modelId="{646C64ED-1B21-4E5E-A1FF-33C537369BFD}">
      <dgm:prSet phldrT="[Texto]" custT="1"/>
      <dgm:spPr/>
      <dgm:t>
        <a:bodyPr/>
        <a:lstStyle/>
        <a:p>
          <a:r>
            <a:rPr lang="pt-BR" sz="1800" dirty="0" smtClean="0"/>
            <a:t>PÓS-COMPRA</a:t>
          </a:r>
          <a:endParaRPr lang="pt-BR" sz="1800" dirty="0"/>
        </a:p>
      </dgm:t>
    </dgm:pt>
    <dgm:pt modelId="{51A1FFB1-1CC1-4913-BA40-E97A492CEC13}" type="sibTrans" cxnId="{A315354D-518F-429B-AE64-8C26989EAA5F}">
      <dgm:prSet/>
      <dgm:spPr>
        <a:solidFill>
          <a:schemeClr val="accent3">
            <a:lumMod val="50000"/>
          </a:schemeClr>
        </a:solidFill>
      </dgm:spPr>
      <dgm:t>
        <a:bodyPr/>
        <a:lstStyle/>
        <a:p>
          <a:endParaRPr lang="pt-BR"/>
        </a:p>
      </dgm:t>
    </dgm:pt>
    <dgm:pt modelId="{20AAADF0-4A15-4E65-B435-9326E76C73BF}" type="parTrans" cxnId="{A315354D-518F-429B-AE64-8C26989EAA5F}">
      <dgm:prSet/>
      <dgm:spPr/>
      <dgm:t>
        <a:bodyPr/>
        <a:lstStyle/>
        <a:p>
          <a:endParaRPr lang="pt-BR"/>
        </a:p>
      </dgm:t>
    </dgm:pt>
    <dgm:pt modelId="{BA6FB1DF-8BB8-4857-A690-2D5F8DB09F75}">
      <dgm:prSet phldrT="[Texto]" custT="1"/>
      <dgm:spPr/>
      <dgm:t>
        <a:bodyPr/>
        <a:lstStyle/>
        <a:p>
          <a:r>
            <a:rPr lang="pt-BR" sz="1800" dirty="0" smtClean="0"/>
            <a:t>PRÉ-COMPRA</a:t>
          </a:r>
          <a:endParaRPr lang="pt-BR" sz="1800" dirty="0"/>
        </a:p>
      </dgm:t>
    </dgm:pt>
    <dgm:pt modelId="{DEC9755A-B772-4F65-A50B-8068402B2878}" type="sibTrans" cxnId="{809588EC-30B8-48B4-AC75-B8A793F29968}">
      <dgm:prSet/>
      <dgm:spPr>
        <a:solidFill>
          <a:schemeClr val="accent2"/>
        </a:solidFill>
      </dgm:spPr>
      <dgm:t>
        <a:bodyPr/>
        <a:lstStyle/>
        <a:p>
          <a:endParaRPr lang="pt-BR"/>
        </a:p>
      </dgm:t>
    </dgm:pt>
    <dgm:pt modelId="{22E72AF3-C82F-4FCC-B610-7658FC5AEA90}" type="parTrans" cxnId="{809588EC-30B8-48B4-AC75-B8A793F29968}">
      <dgm:prSet/>
      <dgm:spPr/>
      <dgm:t>
        <a:bodyPr/>
        <a:lstStyle/>
        <a:p>
          <a:endParaRPr lang="pt-BR"/>
        </a:p>
      </dgm:t>
    </dgm:pt>
    <dgm:pt modelId="{8F4E3B1C-569B-4480-93FC-6518540BAE8D}" type="pres">
      <dgm:prSet presAssocID="{FE5A151D-0B24-43C1-A196-D00C4153173F}" presName="cycle" presStyleCnt="0">
        <dgm:presLayoutVars>
          <dgm:dir/>
          <dgm:resizeHandles val="exact"/>
        </dgm:presLayoutVars>
      </dgm:prSet>
      <dgm:spPr/>
      <dgm:t>
        <a:bodyPr/>
        <a:lstStyle/>
        <a:p>
          <a:endParaRPr lang="pt-BR"/>
        </a:p>
      </dgm:t>
    </dgm:pt>
    <dgm:pt modelId="{2E2BF664-94BB-463C-9B00-092406845260}" type="pres">
      <dgm:prSet presAssocID="{C81B8EEA-B723-4612-B5B7-1D08E4E4EA21}" presName="dummy" presStyleCnt="0"/>
      <dgm:spPr/>
    </dgm:pt>
    <dgm:pt modelId="{D983414F-5076-4E46-A0AB-CA95F54AF2E5}" type="pres">
      <dgm:prSet presAssocID="{C81B8EEA-B723-4612-B5B7-1D08E4E4EA21}" presName="node" presStyleLbl="revTx" presStyleIdx="0" presStyleCnt="3" custScaleY="33463" custRadScaleRad="105491" custRadScaleInc="-7185">
        <dgm:presLayoutVars>
          <dgm:bulletEnabled val="1"/>
        </dgm:presLayoutVars>
      </dgm:prSet>
      <dgm:spPr/>
      <dgm:t>
        <a:bodyPr/>
        <a:lstStyle/>
        <a:p>
          <a:endParaRPr lang="pt-BR"/>
        </a:p>
      </dgm:t>
    </dgm:pt>
    <dgm:pt modelId="{2E7D0197-4301-4E86-A101-EE1D872D6996}" type="pres">
      <dgm:prSet presAssocID="{3983A416-CCFD-4B61-B3F9-1560E26F3BB2}" presName="sibTrans" presStyleLbl="node1" presStyleIdx="0" presStyleCnt="3" custScaleX="110580"/>
      <dgm:spPr/>
      <dgm:t>
        <a:bodyPr/>
        <a:lstStyle/>
        <a:p>
          <a:endParaRPr lang="pt-BR"/>
        </a:p>
      </dgm:t>
    </dgm:pt>
    <dgm:pt modelId="{6C98B80A-4E93-42E2-B33A-9CD5AE2E89FD}" type="pres">
      <dgm:prSet presAssocID="{646C64ED-1B21-4E5E-A1FF-33C537369BFD}" presName="dummy" presStyleCnt="0"/>
      <dgm:spPr/>
    </dgm:pt>
    <dgm:pt modelId="{FFA24219-CC0D-4EDD-8B74-4F36438B5AB7}" type="pres">
      <dgm:prSet presAssocID="{646C64ED-1B21-4E5E-A1FF-33C537369BFD}" presName="node" presStyleLbl="revTx" presStyleIdx="1" presStyleCnt="3" custScaleY="38302">
        <dgm:presLayoutVars>
          <dgm:bulletEnabled val="1"/>
        </dgm:presLayoutVars>
      </dgm:prSet>
      <dgm:spPr/>
      <dgm:t>
        <a:bodyPr/>
        <a:lstStyle/>
        <a:p>
          <a:endParaRPr lang="pt-BR"/>
        </a:p>
      </dgm:t>
    </dgm:pt>
    <dgm:pt modelId="{D0F40ECC-C747-4718-8309-BF1DEE1F97F3}" type="pres">
      <dgm:prSet presAssocID="{51A1FFB1-1CC1-4913-BA40-E97A492CEC13}" presName="sibTrans" presStyleLbl="node1" presStyleIdx="1" presStyleCnt="3" custScaleX="109289" custScaleY="102756"/>
      <dgm:spPr/>
      <dgm:t>
        <a:bodyPr/>
        <a:lstStyle/>
        <a:p>
          <a:endParaRPr lang="pt-BR"/>
        </a:p>
      </dgm:t>
    </dgm:pt>
    <dgm:pt modelId="{DFC9B743-826C-47D0-B07A-983BF895E654}" type="pres">
      <dgm:prSet presAssocID="{BA6FB1DF-8BB8-4857-A690-2D5F8DB09F75}" presName="dummy" presStyleCnt="0"/>
      <dgm:spPr/>
    </dgm:pt>
    <dgm:pt modelId="{3D7EEE85-9F92-4BE8-80A9-27B72A599347}" type="pres">
      <dgm:prSet presAssocID="{BA6FB1DF-8BB8-4857-A690-2D5F8DB09F75}" presName="node" presStyleLbl="revTx" presStyleIdx="2" presStyleCnt="3" custScaleX="84192" custScaleY="49743" custRadScaleRad="103070" custRadScaleInc="7087">
        <dgm:presLayoutVars>
          <dgm:bulletEnabled val="1"/>
        </dgm:presLayoutVars>
      </dgm:prSet>
      <dgm:spPr/>
      <dgm:t>
        <a:bodyPr/>
        <a:lstStyle/>
        <a:p>
          <a:endParaRPr lang="pt-BR"/>
        </a:p>
      </dgm:t>
    </dgm:pt>
    <dgm:pt modelId="{A37C9F2B-381B-4A14-BF6D-817B8BBFAD7E}" type="pres">
      <dgm:prSet presAssocID="{DEC9755A-B772-4F65-A50B-8068402B2878}" presName="sibTrans" presStyleLbl="node1" presStyleIdx="2" presStyleCnt="3" custScaleX="114764" custLinFactNeighborX="1259" custLinFactNeighborY="-946"/>
      <dgm:spPr/>
      <dgm:t>
        <a:bodyPr/>
        <a:lstStyle/>
        <a:p>
          <a:endParaRPr lang="pt-BR"/>
        </a:p>
      </dgm:t>
    </dgm:pt>
  </dgm:ptLst>
  <dgm:cxnLst>
    <dgm:cxn modelId="{89E59990-0CD3-4042-900C-374639655430}" type="presOf" srcId="{FE5A151D-0B24-43C1-A196-D00C4153173F}" destId="{8F4E3B1C-569B-4480-93FC-6518540BAE8D}" srcOrd="0" destOrd="0" presId="urn:microsoft.com/office/officeart/2005/8/layout/cycle1"/>
    <dgm:cxn modelId="{EE9C694A-1FBF-4C87-AC5C-2D3388B5986D}" type="presOf" srcId="{646C64ED-1B21-4E5E-A1FF-33C537369BFD}" destId="{FFA24219-CC0D-4EDD-8B74-4F36438B5AB7}" srcOrd="0" destOrd="0" presId="urn:microsoft.com/office/officeart/2005/8/layout/cycle1"/>
    <dgm:cxn modelId="{809588EC-30B8-48B4-AC75-B8A793F29968}" srcId="{FE5A151D-0B24-43C1-A196-D00C4153173F}" destId="{BA6FB1DF-8BB8-4857-A690-2D5F8DB09F75}" srcOrd="2" destOrd="0" parTransId="{22E72AF3-C82F-4FCC-B610-7658FC5AEA90}" sibTransId="{DEC9755A-B772-4F65-A50B-8068402B2878}"/>
    <dgm:cxn modelId="{05D4D062-E3C2-4520-8DD9-8818A54FDC9A}" srcId="{FE5A151D-0B24-43C1-A196-D00C4153173F}" destId="{C81B8EEA-B723-4612-B5B7-1D08E4E4EA21}" srcOrd="0" destOrd="0" parTransId="{FDA614C1-8EA8-4CEE-8A46-B6B0B48D165F}" sibTransId="{3983A416-CCFD-4B61-B3F9-1560E26F3BB2}"/>
    <dgm:cxn modelId="{E496B361-7DF6-463E-A7F3-E3E950C964C2}" type="presOf" srcId="{3983A416-CCFD-4B61-B3F9-1560E26F3BB2}" destId="{2E7D0197-4301-4E86-A101-EE1D872D6996}" srcOrd="0" destOrd="0" presId="urn:microsoft.com/office/officeart/2005/8/layout/cycle1"/>
    <dgm:cxn modelId="{F9D8A7EC-4E3C-4B13-8A51-B1E14EFD67AF}" type="presOf" srcId="{C81B8EEA-B723-4612-B5B7-1D08E4E4EA21}" destId="{D983414F-5076-4E46-A0AB-CA95F54AF2E5}" srcOrd="0" destOrd="0" presId="urn:microsoft.com/office/officeart/2005/8/layout/cycle1"/>
    <dgm:cxn modelId="{4AA47448-9002-40D5-A192-8C087EADC015}" type="presOf" srcId="{DEC9755A-B772-4F65-A50B-8068402B2878}" destId="{A37C9F2B-381B-4A14-BF6D-817B8BBFAD7E}" srcOrd="0" destOrd="0" presId="urn:microsoft.com/office/officeart/2005/8/layout/cycle1"/>
    <dgm:cxn modelId="{8DC0DF42-EC2D-4DDB-9D54-D69F1FDE2440}" type="presOf" srcId="{51A1FFB1-1CC1-4913-BA40-E97A492CEC13}" destId="{D0F40ECC-C747-4718-8309-BF1DEE1F97F3}" srcOrd="0" destOrd="0" presId="urn:microsoft.com/office/officeart/2005/8/layout/cycle1"/>
    <dgm:cxn modelId="{0F745F62-F40F-4257-B53E-6303873D8593}" type="presOf" srcId="{BA6FB1DF-8BB8-4857-A690-2D5F8DB09F75}" destId="{3D7EEE85-9F92-4BE8-80A9-27B72A599347}" srcOrd="0" destOrd="0" presId="urn:microsoft.com/office/officeart/2005/8/layout/cycle1"/>
    <dgm:cxn modelId="{A315354D-518F-429B-AE64-8C26989EAA5F}" srcId="{FE5A151D-0B24-43C1-A196-D00C4153173F}" destId="{646C64ED-1B21-4E5E-A1FF-33C537369BFD}" srcOrd="1" destOrd="0" parTransId="{20AAADF0-4A15-4E65-B435-9326E76C73BF}" sibTransId="{51A1FFB1-1CC1-4913-BA40-E97A492CEC13}"/>
    <dgm:cxn modelId="{E28EBBA3-D535-4ECA-893B-694621447B64}" type="presParOf" srcId="{8F4E3B1C-569B-4480-93FC-6518540BAE8D}" destId="{2E2BF664-94BB-463C-9B00-092406845260}" srcOrd="0" destOrd="0" presId="urn:microsoft.com/office/officeart/2005/8/layout/cycle1"/>
    <dgm:cxn modelId="{1D41CA82-CE00-44CA-92FC-38700B48CBE9}" type="presParOf" srcId="{8F4E3B1C-569B-4480-93FC-6518540BAE8D}" destId="{D983414F-5076-4E46-A0AB-CA95F54AF2E5}" srcOrd="1" destOrd="0" presId="urn:microsoft.com/office/officeart/2005/8/layout/cycle1"/>
    <dgm:cxn modelId="{7340077F-C429-47EC-AC1F-0F9B5B5316B6}" type="presParOf" srcId="{8F4E3B1C-569B-4480-93FC-6518540BAE8D}" destId="{2E7D0197-4301-4E86-A101-EE1D872D6996}" srcOrd="2" destOrd="0" presId="urn:microsoft.com/office/officeart/2005/8/layout/cycle1"/>
    <dgm:cxn modelId="{9D221BC7-43DE-4BDB-B328-E046B00D57E5}" type="presParOf" srcId="{8F4E3B1C-569B-4480-93FC-6518540BAE8D}" destId="{6C98B80A-4E93-42E2-B33A-9CD5AE2E89FD}" srcOrd="3" destOrd="0" presId="urn:microsoft.com/office/officeart/2005/8/layout/cycle1"/>
    <dgm:cxn modelId="{33C892D7-146C-4D55-883F-9A2D40A3FBC7}" type="presParOf" srcId="{8F4E3B1C-569B-4480-93FC-6518540BAE8D}" destId="{FFA24219-CC0D-4EDD-8B74-4F36438B5AB7}" srcOrd="4" destOrd="0" presId="urn:microsoft.com/office/officeart/2005/8/layout/cycle1"/>
    <dgm:cxn modelId="{920D9128-B572-4FDA-A701-744DD1DA23D4}" type="presParOf" srcId="{8F4E3B1C-569B-4480-93FC-6518540BAE8D}" destId="{D0F40ECC-C747-4718-8309-BF1DEE1F97F3}" srcOrd="5" destOrd="0" presId="urn:microsoft.com/office/officeart/2005/8/layout/cycle1"/>
    <dgm:cxn modelId="{3D46E6F0-F1C3-46C5-910D-0D1141E4B379}" type="presParOf" srcId="{8F4E3B1C-569B-4480-93FC-6518540BAE8D}" destId="{DFC9B743-826C-47D0-B07A-983BF895E654}" srcOrd="6" destOrd="0" presId="urn:microsoft.com/office/officeart/2005/8/layout/cycle1"/>
    <dgm:cxn modelId="{37BE5D22-43AA-487F-86E6-AD375A2EF8F8}" type="presParOf" srcId="{8F4E3B1C-569B-4480-93FC-6518540BAE8D}" destId="{3D7EEE85-9F92-4BE8-80A9-27B72A599347}" srcOrd="7" destOrd="0" presId="urn:microsoft.com/office/officeart/2005/8/layout/cycle1"/>
    <dgm:cxn modelId="{FA2392C9-93D7-45C8-8ECD-3557B0F6C08E}" type="presParOf" srcId="{8F4E3B1C-569B-4480-93FC-6518540BAE8D}" destId="{A37C9F2B-381B-4A14-BF6D-817B8BBFAD7E}"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4BF48-5E8D-4D18-987F-FA0BCF1E328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pt-BR"/>
        </a:p>
      </dgm:t>
    </dgm:pt>
    <dgm:pt modelId="{F687BAA6-BC2E-462D-B8EF-80A17C1E3E3E}">
      <dgm:prSet phldrT="[Texto]"/>
      <dgm:spPr>
        <a:solidFill>
          <a:srgbClr val="C00000"/>
        </a:solidFill>
      </dgm:spPr>
      <dgm:t>
        <a:bodyPr/>
        <a:lstStyle/>
        <a:p>
          <a:r>
            <a:rPr lang="pt-BR" b="1" dirty="0" smtClean="0">
              <a:effectLst>
                <a:outerShdw blurRad="38100" dist="38100" dir="2700000" algn="tl">
                  <a:srgbClr val="000000">
                    <a:alpha val="43137"/>
                  </a:srgbClr>
                </a:outerShdw>
              </a:effectLst>
            </a:rPr>
            <a:t>QUALIDADE</a:t>
          </a:r>
          <a:endParaRPr lang="pt-BR" dirty="0">
            <a:effectLst>
              <a:outerShdw blurRad="38100" dist="38100" dir="2700000" algn="tl">
                <a:srgbClr val="000000">
                  <a:alpha val="43137"/>
                </a:srgbClr>
              </a:outerShdw>
            </a:effectLst>
          </a:endParaRPr>
        </a:p>
      </dgm:t>
    </dgm:pt>
    <dgm:pt modelId="{685BEA6F-DCDF-4734-918D-8F99A6BF917E}" type="parTrans" cxnId="{7A633C39-0593-493A-949D-063E6B40F713}">
      <dgm:prSet/>
      <dgm:spPr/>
      <dgm:t>
        <a:bodyPr/>
        <a:lstStyle/>
        <a:p>
          <a:endParaRPr lang="pt-BR"/>
        </a:p>
      </dgm:t>
    </dgm:pt>
    <dgm:pt modelId="{2A38068D-0941-41F3-BD56-CED885EDC734}" type="sibTrans" cxnId="{7A633C39-0593-493A-949D-063E6B40F713}">
      <dgm:prSet/>
      <dgm:spPr/>
      <dgm:t>
        <a:bodyPr/>
        <a:lstStyle/>
        <a:p>
          <a:endParaRPr lang="pt-BR"/>
        </a:p>
      </dgm:t>
    </dgm:pt>
    <dgm:pt modelId="{8043C3EB-3221-49D1-BCD8-C29D95CE02AB}">
      <dgm:prSet phldrT="[Texto]"/>
      <dgm:spPr>
        <a:solidFill>
          <a:srgbClr val="FFC000"/>
        </a:solidFill>
      </dgm:spPr>
      <dgm:t>
        <a:bodyPr/>
        <a:lstStyle/>
        <a:p>
          <a:r>
            <a:rPr lang="pt-BR" b="1" dirty="0" smtClean="0">
              <a:effectLst>
                <a:outerShdw blurRad="38100" dist="38100" dir="2700000" algn="tl">
                  <a:srgbClr val="000000">
                    <a:alpha val="43137"/>
                  </a:srgbClr>
                </a:outerShdw>
              </a:effectLst>
            </a:rPr>
            <a:t>RAPIDEZ</a:t>
          </a:r>
          <a:endParaRPr lang="pt-BR" dirty="0">
            <a:effectLst>
              <a:outerShdw blurRad="38100" dist="38100" dir="2700000" algn="tl">
                <a:srgbClr val="000000">
                  <a:alpha val="43137"/>
                </a:srgbClr>
              </a:outerShdw>
            </a:effectLst>
          </a:endParaRPr>
        </a:p>
      </dgm:t>
    </dgm:pt>
    <dgm:pt modelId="{468E3451-327C-4EAB-B0C0-7FC7B9A86393}" type="parTrans" cxnId="{C3D3AEEE-78A3-4399-A9BE-16F2AA4607CA}">
      <dgm:prSet/>
      <dgm:spPr/>
      <dgm:t>
        <a:bodyPr/>
        <a:lstStyle/>
        <a:p>
          <a:endParaRPr lang="pt-BR"/>
        </a:p>
      </dgm:t>
    </dgm:pt>
    <dgm:pt modelId="{965BFADE-9E1E-4770-BE9B-1670682F4E09}" type="sibTrans" cxnId="{C3D3AEEE-78A3-4399-A9BE-16F2AA4607CA}">
      <dgm:prSet/>
      <dgm:spPr/>
      <dgm:t>
        <a:bodyPr/>
        <a:lstStyle/>
        <a:p>
          <a:endParaRPr lang="pt-BR"/>
        </a:p>
      </dgm:t>
    </dgm:pt>
    <dgm:pt modelId="{67B86ECC-092B-42CE-BE2B-AC25F146E8A8}">
      <dgm:prSet phldrT="[Texto]"/>
      <dgm:spPr>
        <a:solidFill>
          <a:schemeClr val="accent3">
            <a:lumMod val="50000"/>
          </a:schemeClr>
        </a:solidFill>
      </dgm:spPr>
      <dgm:t>
        <a:bodyPr/>
        <a:lstStyle/>
        <a:p>
          <a:r>
            <a:rPr lang="pt-BR" b="1" dirty="0" smtClean="0">
              <a:effectLst>
                <a:outerShdw blurRad="38100" dist="38100" dir="2700000" algn="tl">
                  <a:srgbClr val="000000">
                    <a:alpha val="43137"/>
                  </a:srgbClr>
                </a:outerShdw>
              </a:effectLst>
            </a:rPr>
            <a:t>CONFIABILIDADE</a:t>
          </a:r>
          <a:endParaRPr lang="pt-BR" dirty="0">
            <a:effectLst>
              <a:outerShdw blurRad="38100" dist="38100" dir="2700000" algn="tl">
                <a:srgbClr val="000000">
                  <a:alpha val="43137"/>
                </a:srgbClr>
              </a:outerShdw>
            </a:effectLst>
          </a:endParaRPr>
        </a:p>
      </dgm:t>
    </dgm:pt>
    <dgm:pt modelId="{AC9C4DF3-6FDD-446D-896A-8346FF93A7BB}" type="parTrans" cxnId="{33A15D85-1442-43A8-9950-A8C8FDB464C7}">
      <dgm:prSet/>
      <dgm:spPr/>
      <dgm:t>
        <a:bodyPr/>
        <a:lstStyle/>
        <a:p>
          <a:endParaRPr lang="pt-BR"/>
        </a:p>
      </dgm:t>
    </dgm:pt>
    <dgm:pt modelId="{5252B876-B256-4E5E-AC8C-26FAB27FB7DA}" type="sibTrans" cxnId="{33A15D85-1442-43A8-9950-A8C8FDB464C7}">
      <dgm:prSet/>
      <dgm:spPr/>
      <dgm:t>
        <a:bodyPr/>
        <a:lstStyle/>
        <a:p>
          <a:endParaRPr lang="pt-BR"/>
        </a:p>
      </dgm:t>
    </dgm:pt>
    <dgm:pt modelId="{CBDA58A1-CACF-4331-B4BD-C6DF846341C5}">
      <dgm:prSet phldrT="[Texto]"/>
      <dgm:spPr>
        <a:solidFill>
          <a:srgbClr val="7030A0"/>
        </a:solidFill>
      </dgm:spPr>
      <dgm:t>
        <a:bodyPr/>
        <a:lstStyle/>
        <a:p>
          <a:r>
            <a:rPr lang="pt-BR" b="1" dirty="0" smtClean="0">
              <a:effectLst>
                <a:outerShdw blurRad="38100" dist="38100" dir="2700000" algn="tl">
                  <a:srgbClr val="000000">
                    <a:alpha val="43137"/>
                  </a:srgbClr>
                </a:outerShdw>
              </a:effectLst>
            </a:rPr>
            <a:t>FLEXIBILIDADE</a:t>
          </a:r>
          <a:endParaRPr lang="pt-BR" dirty="0">
            <a:effectLst>
              <a:outerShdw blurRad="38100" dist="38100" dir="2700000" algn="tl">
                <a:srgbClr val="000000">
                  <a:alpha val="43137"/>
                </a:srgbClr>
              </a:outerShdw>
            </a:effectLst>
          </a:endParaRPr>
        </a:p>
      </dgm:t>
    </dgm:pt>
    <dgm:pt modelId="{E26FEC6C-0B7E-46E8-95B0-7C1AE9987AB6}" type="parTrans" cxnId="{69BBCE2D-B223-4D8E-9E88-9D59884E42B7}">
      <dgm:prSet/>
      <dgm:spPr/>
      <dgm:t>
        <a:bodyPr/>
        <a:lstStyle/>
        <a:p>
          <a:endParaRPr lang="pt-BR"/>
        </a:p>
      </dgm:t>
    </dgm:pt>
    <dgm:pt modelId="{B3622688-9AF0-469C-A4FF-8790CE03F163}" type="sibTrans" cxnId="{69BBCE2D-B223-4D8E-9E88-9D59884E42B7}">
      <dgm:prSet/>
      <dgm:spPr/>
      <dgm:t>
        <a:bodyPr/>
        <a:lstStyle/>
        <a:p>
          <a:endParaRPr lang="pt-BR"/>
        </a:p>
      </dgm:t>
    </dgm:pt>
    <dgm:pt modelId="{FA5BC924-7AE7-464D-9169-F5F57667285B}">
      <dgm:prSet phldrT="[Texto]"/>
      <dgm:spPr>
        <a:solidFill>
          <a:schemeClr val="tx2">
            <a:lumMod val="75000"/>
          </a:schemeClr>
        </a:solidFill>
      </dgm:spPr>
      <dgm:t>
        <a:bodyPr/>
        <a:lstStyle/>
        <a:p>
          <a:r>
            <a:rPr lang="pt-BR" b="1" dirty="0" smtClean="0">
              <a:effectLst>
                <a:outerShdw blurRad="38100" dist="38100" dir="2700000" algn="tl">
                  <a:srgbClr val="000000">
                    <a:alpha val="43137"/>
                  </a:srgbClr>
                </a:outerShdw>
              </a:effectLst>
            </a:rPr>
            <a:t>CUSTO</a:t>
          </a:r>
          <a:endParaRPr lang="pt-BR" dirty="0">
            <a:effectLst>
              <a:outerShdw blurRad="38100" dist="38100" dir="2700000" algn="tl">
                <a:srgbClr val="000000">
                  <a:alpha val="43137"/>
                </a:srgbClr>
              </a:outerShdw>
            </a:effectLst>
          </a:endParaRPr>
        </a:p>
      </dgm:t>
    </dgm:pt>
    <dgm:pt modelId="{0FEDCDD2-6CE0-4F14-9B6C-342D318C6DB6}" type="parTrans" cxnId="{B8FBBFE6-D1B3-4510-9A65-1C2DE25C885E}">
      <dgm:prSet/>
      <dgm:spPr/>
      <dgm:t>
        <a:bodyPr/>
        <a:lstStyle/>
        <a:p>
          <a:endParaRPr lang="pt-BR"/>
        </a:p>
      </dgm:t>
    </dgm:pt>
    <dgm:pt modelId="{80FA274D-4125-4A9F-AECF-D7D1460F03A1}" type="sibTrans" cxnId="{B8FBBFE6-D1B3-4510-9A65-1C2DE25C885E}">
      <dgm:prSet/>
      <dgm:spPr/>
      <dgm:t>
        <a:bodyPr/>
        <a:lstStyle/>
        <a:p>
          <a:endParaRPr lang="pt-BR"/>
        </a:p>
      </dgm:t>
    </dgm:pt>
    <dgm:pt modelId="{176F23E9-43A5-44AA-98DC-19051283C7A5}" type="pres">
      <dgm:prSet presAssocID="{C724BF48-5E8D-4D18-987F-FA0BCF1E3288}" presName="diagram" presStyleCnt="0">
        <dgm:presLayoutVars>
          <dgm:dir/>
          <dgm:resizeHandles val="exact"/>
        </dgm:presLayoutVars>
      </dgm:prSet>
      <dgm:spPr/>
      <dgm:t>
        <a:bodyPr/>
        <a:lstStyle/>
        <a:p>
          <a:endParaRPr lang="pt-BR"/>
        </a:p>
      </dgm:t>
    </dgm:pt>
    <dgm:pt modelId="{D7E7A8B5-1769-4D01-A669-8EFE9DE7387B}" type="pres">
      <dgm:prSet presAssocID="{F687BAA6-BC2E-462D-B8EF-80A17C1E3E3E}" presName="node" presStyleLbl="node1" presStyleIdx="0" presStyleCnt="5">
        <dgm:presLayoutVars>
          <dgm:bulletEnabled val="1"/>
        </dgm:presLayoutVars>
      </dgm:prSet>
      <dgm:spPr/>
      <dgm:t>
        <a:bodyPr/>
        <a:lstStyle/>
        <a:p>
          <a:endParaRPr lang="pt-BR"/>
        </a:p>
      </dgm:t>
    </dgm:pt>
    <dgm:pt modelId="{A829986E-7550-470B-8CAF-57C061EA03E2}" type="pres">
      <dgm:prSet presAssocID="{2A38068D-0941-41F3-BD56-CED885EDC734}" presName="sibTrans" presStyleCnt="0"/>
      <dgm:spPr/>
    </dgm:pt>
    <dgm:pt modelId="{634A9BB0-43AA-4B1A-B6E2-B7113774F544}" type="pres">
      <dgm:prSet presAssocID="{8043C3EB-3221-49D1-BCD8-C29D95CE02AB}" presName="node" presStyleLbl="node1" presStyleIdx="1" presStyleCnt="5">
        <dgm:presLayoutVars>
          <dgm:bulletEnabled val="1"/>
        </dgm:presLayoutVars>
      </dgm:prSet>
      <dgm:spPr/>
      <dgm:t>
        <a:bodyPr/>
        <a:lstStyle/>
        <a:p>
          <a:endParaRPr lang="pt-BR"/>
        </a:p>
      </dgm:t>
    </dgm:pt>
    <dgm:pt modelId="{71FD7DB9-4F5A-4554-8A67-A9B852D952D1}" type="pres">
      <dgm:prSet presAssocID="{965BFADE-9E1E-4770-BE9B-1670682F4E09}" presName="sibTrans" presStyleCnt="0"/>
      <dgm:spPr/>
    </dgm:pt>
    <dgm:pt modelId="{18C2681C-B574-4B4F-B182-39E60117399E}" type="pres">
      <dgm:prSet presAssocID="{67B86ECC-092B-42CE-BE2B-AC25F146E8A8}" presName="node" presStyleLbl="node1" presStyleIdx="2" presStyleCnt="5">
        <dgm:presLayoutVars>
          <dgm:bulletEnabled val="1"/>
        </dgm:presLayoutVars>
      </dgm:prSet>
      <dgm:spPr/>
      <dgm:t>
        <a:bodyPr/>
        <a:lstStyle/>
        <a:p>
          <a:endParaRPr lang="pt-BR"/>
        </a:p>
      </dgm:t>
    </dgm:pt>
    <dgm:pt modelId="{DF845DCE-D629-412A-AA84-EB66F76CF0A8}" type="pres">
      <dgm:prSet presAssocID="{5252B876-B256-4E5E-AC8C-26FAB27FB7DA}" presName="sibTrans" presStyleCnt="0"/>
      <dgm:spPr/>
    </dgm:pt>
    <dgm:pt modelId="{8A446392-ECB2-4982-A5E0-4AD5AF13F675}" type="pres">
      <dgm:prSet presAssocID="{CBDA58A1-CACF-4331-B4BD-C6DF846341C5}" presName="node" presStyleLbl="node1" presStyleIdx="3" presStyleCnt="5">
        <dgm:presLayoutVars>
          <dgm:bulletEnabled val="1"/>
        </dgm:presLayoutVars>
      </dgm:prSet>
      <dgm:spPr/>
      <dgm:t>
        <a:bodyPr/>
        <a:lstStyle/>
        <a:p>
          <a:endParaRPr lang="pt-BR"/>
        </a:p>
      </dgm:t>
    </dgm:pt>
    <dgm:pt modelId="{F7FA328F-323F-4016-8FA9-7B9A743D58AF}" type="pres">
      <dgm:prSet presAssocID="{B3622688-9AF0-469C-A4FF-8790CE03F163}" presName="sibTrans" presStyleCnt="0"/>
      <dgm:spPr/>
    </dgm:pt>
    <dgm:pt modelId="{E7376C65-A80A-4037-A5A6-2F9A4C97F9DA}" type="pres">
      <dgm:prSet presAssocID="{FA5BC924-7AE7-464D-9169-F5F57667285B}" presName="node" presStyleLbl="node1" presStyleIdx="4" presStyleCnt="5">
        <dgm:presLayoutVars>
          <dgm:bulletEnabled val="1"/>
        </dgm:presLayoutVars>
      </dgm:prSet>
      <dgm:spPr/>
      <dgm:t>
        <a:bodyPr/>
        <a:lstStyle/>
        <a:p>
          <a:endParaRPr lang="pt-BR"/>
        </a:p>
      </dgm:t>
    </dgm:pt>
  </dgm:ptLst>
  <dgm:cxnLst>
    <dgm:cxn modelId="{7A633C39-0593-493A-949D-063E6B40F713}" srcId="{C724BF48-5E8D-4D18-987F-FA0BCF1E3288}" destId="{F687BAA6-BC2E-462D-B8EF-80A17C1E3E3E}" srcOrd="0" destOrd="0" parTransId="{685BEA6F-DCDF-4734-918D-8F99A6BF917E}" sibTransId="{2A38068D-0941-41F3-BD56-CED885EDC734}"/>
    <dgm:cxn modelId="{ED1C7658-B6A8-4D95-BB02-C7ED282E4E8B}" type="presOf" srcId="{8043C3EB-3221-49D1-BCD8-C29D95CE02AB}" destId="{634A9BB0-43AA-4B1A-B6E2-B7113774F544}" srcOrd="0" destOrd="0" presId="urn:microsoft.com/office/officeart/2005/8/layout/default#1"/>
    <dgm:cxn modelId="{33A15D85-1442-43A8-9950-A8C8FDB464C7}" srcId="{C724BF48-5E8D-4D18-987F-FA0BCF1E3288}" destId="{67B86ECC-092B-42CE-BE2B-AC25F146E8A8}" srcOrd="2" destOrd="0" parTransId="{AC9C4DF3-6FDD-446D-896A-8346FF93A7BB}" sibTransId="{5252B876-B256-4E5E-AC8C-26FAB27FB7DA}"/>
    <dgm:cxn modelId="{69BBCE2D-B223-4D8E-9E88-9D59884E42B7}" srcId="{C724BF48-5E8D-4D18-987F-FA0BCF1E3288}" destId="{CBDA58A1-CACF-4331-B4BD-C6DF846341C5}" srcOrd="3" destOrd="0" parTransId="{E26FEC6C-0B7E-46E8-95B0-7C1AE9987AB6}" sibTransId="{B3622688-9AF0-469C-A4FF-8790CE03F163}"/>
    <dgm:cxn modelId="{B8FBBFE6-D1B3-4510-9A65-1C2DE25C885E}" srcId="{C724BF48-5E8D-4D18-987F-FA0BCF1E3288}" destId="{FA5BC924-7AE7-464D-9169-F5F57667285B}" srcOrd="4" destOrd="0" parTransId="{0FEDCDD2-6CE0-4F14-9B6C-342D318C6DB6}" sibTransId="{80FA274D-4125-4A9F-AECF-D7D1460F03A1}"/>
    <dgm:cxn modelId="{8108F0DE-7BC9-472E-93A0-7FE91FC9A14A}" type="presOf" srcId="{67B86ECC-092B-42CE-BE2B-AC25F146E8A8}" destId="{18C2681C-B574-4B4F-B182-39E60117399E}" srcOrd="0" destOrd="0" presId="urn:microsoft.com/office/officeart/2005/8/layout/default#1"/>
    <dgm:cxn modelId="{D0254E9E-E624-43DA-84C4-10B13BEFA90E}" type="presOf" srcId="{FA5BC924-7AE7-464D-9169-F5F57667285B}" destId="{E7376C65-A80A-4037-A5A6-2F9A4C97F9DA}" srcOrd="0" destOrd="0" presId="urn:microsoft.com/office/officeart/2005/8/layout/default#1"/>
    <dgm:cxn modelId="{C3D3AEEE-78A3-4399-A9BE-16F2AA4607CA}" srcId="{C724BF48-5E8D-4D18-987F-FA0BCF1E3288}" destId="{8043C3EB-3221-49D1-BCD8-C29D95CE02AB}" srcOrd="1" destOrd="0" parTransId="{468E3451-327C-4EAB-B0C0-7FC7B9A86393}" sibTransId="{965BFADE-9E1E-4770-BE9B-1670682F4E09}"/>
    <dgm:cxn modelId="{3C2D00CE-5FA7-4CF8-8880-D01FF7F62919}" type="presOf" srcId="{F687BAA6-BC2E-462D-B8EF-80A17C1E3E3E}" destId="{D7E7A8B5-1769-4D01-A669-8EFE9DE7387B}" srcOrd="0" destOrd="0" presId="urn:microsoft.com/office/officeart/2005/8/layout/default#1"/>
    <dgm:cxn modelId="{4552718F-ED24-456F-B42E-77A03156286A}" type="presOf" srcId="{CBDA58A1-CACF-4331-B4BD-C6DF846341C5}" destId="{8A446392-ECB2-4982-A5E0-4AD5AF13F675}" srcOrd="0" destOrd="0" presId="urn:microsoft.com/office/officeart/2005/8/layout/default#1"/>
    <dgm:cxn modelId="{4165A50E-6637-4771-BB7B-6C5ECC7894A5}" type="presOf" srcId="{C724BF48-5E8D-4D18-987F-FA0BCF1E3288}" destId="{176F23E9-43A5-44AA-98DC-19051283C7A5}" srcOrd="0" destOrd="0" presId="urn:microsoft.com/office/officeart/2005/8/layout/default#1"/>
    <dgm:cxn modelId="{4FCF6EE6-9D40-4BC0-8583-0DBCAF7E5B73}" type="presParOf" srcId="{176F23E9-43A5-44AA-98DC-19051283C7A5}" destId="{D7E7A8B5-1769-4D01-A669-8EFE9DE7387B}" srcOrd="0" destOrd="0" presId="urn:microsoft.com/office/officeart/2005/8/layout/default#1"/>
    <dgm:cxn modelId="{902B3EC2-0DF4-444A-A0FE-B58620A6D630}" type="presParOf" srcId="{176F23E9-43A5-44AA-98DC-19051283C7A5}" destId="{A829986E-7550-470B-8CAF-57C061EA03E2}" srcOrd="1" destOrd="0" presId="urn:microsoft.com/office/officeart/2005/8/layout/default#1"/>
    <dgm:cxn modelId="{58105D19-3918-40E6-BAFC-2247783ED137}" type="presParOf" srcId="{176F23E9-43A5-44AA-98DC-19051283C7A5}" destId="{634A9BB0-43AA-4B1A-B6E2-B7113774F544}" srcOrd="2" destOrd="0" presId="urn:microsoft.com/office/officeart/2005/8/layout/default#1"/>
    <dgm:cxn modelId="{2C132AC9-DC22-411D-9DB2-3EAA16BD6B70}" type="presParOf" srcId="{176F23E9-43A5-44AA-98DC-19051283C7A5}" destId="{71FD7DB9-4F5A-4554-8A67-A9B852D952D1}" srcOrd="3" destOrd="0" presId="urn:microsoft.com/office/officeart/2005/8/layout/default#1"/>
    <dgm:cxn modelId="{561B3B23-CE65-4B94-B582-E1902CFB6DE1}" type="presParOf" srcId="{176F23E9-43A5-44AA-98DC-19051283C7A5}" destId="{18C2681C-B574-4B4F-B182-39E60117399E}" srcOrd="4" destOrd="0" presId="urn:microsoft.com/office/officeart/2005/8/layout/default#1"/>
    <dgm:cxn modelId="{34FC078E-BD25-4B8D-90A3-40A7E637E764}" type="presParOf" srcId="{176F23E9-43A5-44AA-98DC-19051283C7A5}" destId="{DF845DCE-D629-412A-AA84-EB66F76CF0A8}" srcOrd="5" destOrd="0" presId="urn:microsoft.com/office/officeart/2005/8/layout/default#1"/>
    <dgm:cxn modelId="{2079FA18-EB3E-4AAB-91A2-66D50D604CBD}" type="presParOf" srcId="{176F23E9-43A5-44AA-98DC-19051283C7A5}" destId="{8A446392-ECB2-4982-A5E0-4AD5AF13F675}" srcOrd="6" destOrd="0" presId="urn:microsoft.com/office/officeart/2005/8/layout/default#1"/>
    <dgm:cxn modelId="{438E3213-FAAF-4CE2-8210-0109A36B8FF6}" type="presParOf" srcId="{176F23E9-43A5-44AA-98DC-19051283C7A5}" destId="{F7FA328F-323F-4016-8FA9-7B9A743D58AF}" srcOrd="7" destOrd="0" presId="urn:microsoft.com/office/officeart/2005/8/layout/default#1"/>
    <dgm:cxn modelId="{DD30D306-E031-4371-A89E-378F74083771}" type="presParOf" srcId="{176F23E9-43A5-44AA-98DC-19051283C7A5}" destId="{E7376C65-A80A-4037-A5A6-2F9A4C97F9DA}" srcOrd="8" destOrd="0" presId="urn:microsoft.com/office/officeart/2005/8/layout/defaul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7A8B5-1769-4D01-A669-8EFE9DE7387B}">
      <dsp:nvSpPr>
        <dsp:cNvPr id="0" name=""/>
        <dsp:cNvSpPr/>
      </dsp:nvSpPr>
      <dsp:spPr>
        <a:xfrm>
          <a:off x="916483" y="1984"/>
          <a:ext cx="2030015" cy="121800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QUALIDADE</a:t>
          </a:r>
          <a:endParaRPr lang="pt-BR" sz="2000" kern="1200" dirty="0">
            <a:effectLst>
              <a:outerShdw blurRad="38100" dist="38100" dir="2700000" algn="tl">
                <a:srgbClr val="000000">
                  <a:alpha val="43137"/>
                </a:srgbClr>
              </a:outerShdw>
            </a:effectLst>
          </a:endParaRPr>
        </a:p>
      </dsp:txBody>
      <dsp:txXfrm>
        <a:off x="916483" y="1984"/>
        <a:ext cx="2030015" cy="1218009"/>
      </dsp:txXfrm>
    </dsp:sp>
    <dsp:sp modelId="{634A9BB0-43AA-4B1A-B6E2-B7113774F544}">
      <dsp:nvSpPr>
        <dsp:cNvPr id="0" name=""/>
        <dsp:cNvSpPr/>
      </dsp:nvSpPr>
      <dsp:spPr>
        <a:xfrm>
          <a:off x="3149500" y="1984"/>
          <a:ext cx="2030015" cy="1218009"/>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RAPIDEZ</a:t>
          </a:r>
          <a:endParaRPr lang="pt-BR" sz="2000" kern="1200" dirty="0">
            <a:effectLst>
              <a:outerShdw blurRad="38100" dist="38100" dir="2700000" algn="tl">
                <a:srgbClr val="000000">
                  <a:alpha val="43137"/>
                </a:srgbClr>
              </a:outerShdw>
            </a:effectLst>
          </a:endParaRPr>
        </a:p>
      </dsp:txBody>
      <dsp:txXfrm>
        <a:off x="3149500" y="1984"/>
        <a:ext cx="2030015" cy="1218009"/>
      </dsp:txXfrm>
    </dsp:sp>
    <dsp:sp modelId="{18C2681C-B574-4B4F-B182-39E60117399E}">
      <dsp:nvSpPr>
        <dsp:cNvPr id="0" name=""/>
        <dsp:cNvSpPr/>
      </dsp:nvSpPr>
      <dsp:spPr>
        <a:xfrm>
          <a:off x="916483" y="1422995"/>
          <a:ext cx="2030015" cy="1218009"/>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CONFIABILIDADE</a:t>
          </a:r>
          <a:endParaRPr lang="pt-BR" sz="2000" kern="1200" dirty="0">
            <a:effectLst>
              <a:outerShdw blurRad="38100" dist="38100" dir="2700000" algn="tl">
                <a:srgbClr val="000000">
                  <a:alpha val="43137"/>
                </a:srgbClr>
              </a:outerShdw>
            </a:effectLst>
          </a:endParaRPr>
        </a:p>
      </dsp:txBody>
      <dsp:txXfrm>
        <a:off x="916483" y="1422995"/>
        <a:ext cx="2030015" cy="1218009"/>
      </dsp:txXfrm>
    </dsp:sp>
    <dsp:sp modelId="{8A446392-ECB2-4982-A5E0-4AD5AF13F675}">
      <dsp:nvSpPr>
        <dsp:cNvPr id="0" name=""/>
        <dsp:cNvSpPr/>
      </dsp:nvSpPr>
      <dsp:spPr>
        <a:xfrm>
          <a:off x="3149500" y="1422995"/>
          <a:ext cx="2030015" cy="1218009"/>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FLEXIBILIDADE</a:t>
          </a:r>
          <a:endParaRPr lang="pt-BR" sz="2000" kern="1200" dirty="0">
            <a:effectLst>
              <a:outerShdw blurRad="38100" dist="38100" dir="2700000" algn="tl">
                <a:srgbClr val="000000">
                  <a:alpha val="43137"/>
                </a:srgbClr>
              </a:outerShdw>
            </a:effectLst>
          </a:endParaRPr>
        </a:p>
      </dsp:txBody>
      <dsp:txXfrm>
        <a:off x="3149500" y="1422995"/>
        <a:ext cx="2030015" cy="1218009"/>
      </dsp:txXfrm>
    </dsp:sp>
    <dsp:sp modelId="{E7376C65-A80A-4037-A5A6-2F9A4C97F9DA}">
      <dsp:nvSpPr>
        <dsp:cNvPr id="0" name=""/>
        <dsp:cNvSpPr/>
      </dsp:nvSpPr>
      <dsp:spPr>
        <a:xfrm>
          <a:off x="2032992" y="2844006"/>
          <a:ext cx="2030015" cy="1218009"/>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CUSTO</a:t>
          </a:r>
          <a:endParaRPr lang="pt-BR" sz="2000" kern="1200" dirty="0">
            <a:effectLst>
              <a:outerShdw blurRad="38100" dist="38100" dir="2700000" algn="tl">
                <a:srgbClr val="000000">
                  <a:alpha val="43137"/>
                </a:srgbClr>
              </a:outerShdw>
            </a:effectLst>
          </a:endParaRPr>
        </a:p>
      </dsp:txBody>
      <dsp:txXfrm>
        <a:off x="2032992"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98D2C-85B1-42A2-85F7-0F0D5AF9C8F5}" type="datetimeFigureOut">
              <a:rPr lang="pt-BR" smtClean="0"/>
              <a:t>13/11/2017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32483-6892-4880-960C-DE04D4F934E3}" type="slidenum">
              <a:rPr lang="pt-BR" smtClean="0"/>
              <a:t>‹nº›</a:t>
            </a:fld>
            <a:endParaRPr lang="pt-BR"/>
          </a:p>
        </p:txBody>
      </p:sp>
    </p:spTree>
    <p:extLst>
      <p:ext uri="{BB962C8B-B14F-4D97-AF65-F5344CB8AC3E}">
        <p14:creationId xmlns:p14="http://schemas.microsoft.com/office/powerpoint/2010/main" val="6412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a:ln/>
        </p:spPr>
      </p:sp>
      <p:sp>
        <p:nvSpPr>
          <p:cNvPr id="74755" name="Espaço Reservado para Anotações 2"/>
          <p:cNvSpPr>
            <a:spLocks noGrp="1"/>
          </p:cNvSpPr>
          <p:nvPr>
            <p:ph type="body" idx="1"/>
          </p:nvPr>
        </p:nvSpPr>
        <p:spPr>
          <a:noFill/>
          <a:ln/>
        </p:spPr>
        <p:txBody>
          <a:bodyPr/>
          <a:lstStyle/>
          <a:p>
            <a:endParaRPr lang="pt-BR" smtClean="0"/>
          </a:p>
        </p:txBody>
      </p:sp>
      <p:sp>
        <p:nvSpPr>
          <p:cNvPr id="74756" name="Espaço Reservado para Número de Slide 3"/>
          <p:cNvSpPr>
            <a:spLocks noGrp="1"/>
          </p:cNvSpPr>
          <p:nvPr>
            <p:ph type="sldNum" sz="quarter" idx="5"/>
          </p:nvPr>
        </p:nvSpPr>
        <p:spPr>
          <a:noFill/>
        </p:spPr>
        <p:txBody>
          <a:bodyPr/>
          <a:lstStyle/>
          <a:p>
            <a:fld id="{3EB974DB-E8E1-45CB-B746-91C7DB89CCA2}" type="slidenum">
              <a:rPr lang="en-US" altLang="pt-BR" smtClean="0"/>
              <a:pPr/>
              <a:t>29</a:t>
            </a:fld>
            <a:endParaRPr lang="en-US" altLang="pt-B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bg2">
            <a:alpha val="35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698" y="3094361"/>
            <a:ext cx="8208758" cy="1470025"/>
          </a:xfrm>
        </p:spPr>
        <p:txBody>
          <a:bodyPr/>
          <a:lstStyle>
            <a:lvl1pPr>
              <a:defRPr b="1">
                <a:solidFill>
                  <a:srgbClr val="002060"/>
                </a:solidFill>
                <a:latin typeface="Lucida Handwriting" pitchFamily="66" charset="0"/>
              </a:defRPr>
            </a:lvl1pPr>
          </a:lstStyle>
          <a:p>
            <a:r>
              <a:rPr lang="pt-BR" dirty="0" smtClean="0"/>
              <a:t>Clique para editar o estilo do título mestre</a:t>
            </a:r>
            <a:endParaRPr lang="pt-BR" dirty="0"/>
          </a:p>
        </p:txBody>
      </p:sp>
      <p:sp>
        <p:nvSpPr>
          <p:cNvPr id="3" name="Subtítulo 2"/>
          <p:cNvSpPr>
            <a:spLocks noGrp="1"/>
          </p:cNvSpPr>
          <p:nvPr>
            <p:ph type="subTitle" idx="1" hasCustomPrompt="1"/>
          </p:nvPr>
        </p:nvSpPr>
        <p:spPr>
          <a:xfrm>
            <a:off x="251520" y="5517232"/>
            <a:ext cx="8352928" cy="553616"/>
          </a:xfrm>
        </p:spPr>
        <p:txBody>
          <a:bodyPr>
            <a:noAutofit/>
          </a:bodyPr>
          <a:lstStyle>
            <a:lvl1pPr marL="0" marR="0" indent="0" algn="ctr" defTabSz="914400" rtl="0" eaLnBrk="1" fontAlgn="auto" latinLnBrk="0" hangingPunct="1">
              <a:lnSpc>
                <a:spcPct val="100000"/>
              </a:lnSpc>
              <a:spcBef>
                <a:spcPct val="20000"/>
              </a:spcBef>
              <a:spcAft>
                <a:spcPts val="0"/>
              </a:spcAft>
              <a:buClr>
                <a:srgbClr val="2B4475"/>
              </a:buClr>
              <a:buSzTx/>
              <a:buFont typeface="Arial" pitchFamily="34" charset="0"/>
              <a:buNone/>
              <a:tabLst/>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spcBef>
                <a:spcPct val="20000"/>
              </a:spcBef>
              <a:buClr>
                <a:srgbClr val="2B4475"/>
              </a:buClr>
              <a:defRPr/>
            </a:pPr>
            <a:r>
              <a:rPr lang="pt-BR" sz="3400" b="1" kern="0" dirty="0" smtClean="0">
                <a:solidFill>
                  <a:srgbClr val="2B4475"/>
                </a:solidFill>
                <a:effectLst>
                  <a:outerShdw blurRad="38100" dist="38100" dir="2700000" algn="tl">
                    <a:srgbClr val="000000">
                      <a:alpha val="43137"/>
                    </a:srgbClr>
                  </a:outerShdw>
                </a:effectLst>
                <a:cs typeface="Arial" pitchFamily="34" charset="0"/>
              </a:rPr>
              <a:t>Prof. Adm. </a:t>
            </a:r>
            <a:r>
              <a:rPr lang="pt-BR" sz="3400" b="1" i="1" kern="0" dirty="0" smtClean="0">
                <a:solidFill>
                  <a:srgbClr val="2B4475"/>
                </a:solidFill>
                <a:effectLst>
                  <a:outerShdw blurRad="38100" dist="38100" dir="2700000" algn="tl">
                    <a:srgbClr val="000000">
                      <a:alpha val="43137"/>
                    </a:srgbClr>
                  </a:outerShdw>
                </a:effectLst>
                <a:cs typeface="Arial" pitchFamily="34" charset="0"/>
              </a:rPr>
              <a:t>Msc</a:t>
            </a:r>
            <a:r>
              <a:rPr lang="pt-BR" sz="3400" b="1" kern="0" dirty="0" smtClean="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2290" name="Picture 2" descr="Resultado de imagem para logo da universidade castelo branco"/>
          <p:cNvPicPr>
            <a:picLocks noChangeAspect="1" noChangeArrowheads="1"/>
          </p:cNvPicPr>
          <p:nvPr userDrawn="1"/>
        </p:nvPicPr>
        <p:blipFill>
          <a:blip r:embed="rId2" cstate="print"/>
          <a:srcRect/>
          <a:stretch>
            <a:fillRect/>
          </a:stretch>
        </p:blipFill>
        <p:spPr bwMode="auto">
          <a:xfrm>
            <a:off x="251520" y="332656"/>
            <a:ext cx="4680520" cy="1509086"/>
          </a:xfrm>
          <a:prstGeom prst="rect">
            <a:avLst/>
          </a:prstGeom>
          <a:noFill/>
        </p:spPr>
      </p:pic>
      <p:sp>
        <p:nvSpPr>
          <p:cNvPr id="9" name="Retângulo 8"/>
          <p:cNvSpPr/>
          <p:nvPr userDrawn="1"/>
        </p:nvSpPr>
        <p:spPr>
          <a:xfrm>
            <a:off x="3563888" y="1700808"/>
            <a:ext cx="5472608" cy="523220"/>
          </a:xfrm>
          <a:prstGeom prst="rect">
            <a:avLst/>
          </a:prstGeom>
        </p:spPr>
        <p:txBody>
          <a:bodyPr wrap="square">
            <a:spAutoFit/>
          </a:bodyPr>
          <a:lstStyle/>
          <a:p>
            <a:pPr algn="r"/>
            <a:r>
              <a:rPr lang="pt-BR" sz="2800" b="1" dirty="0" smtClean="0">
                <a:solidFill>
                  <a:schemeClr val="bg2"/>
                </a:solidFill>
              </a:rPr>
              <a:t>A UNIVERSIDADE DO SEU FUTURO!</a:t>
            </a:r>
            <a:endParaRPr lang="pt-BR" sz="2800" b="1" dirty="0">
              <a:solidFill>
                <a:schemeClr val="bg2"/>
              </a:solidFill>
            </a:endParaRPr>
          </a:p>
        </p:txBody>
      </p:sp>
      <p:sp>
        <p:nvSpPr>
          <p:cNvPr id="10" name="Meio-quadro 9"/>
          <p:cNvSpPr/>
          <p:nvPr userDrawn="1"/>
        </p:nvSpPr>
        <p:spPr>
          <a:xfrm>
            <a:off x="107504" y="2780928"/>
            <a:ext cx="8784976" cy="648072"/>
          </a:xfrm>
          <a:prstGeom prst="halfFram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Meio-quadro 10"/>
          <p:cNvSpPr/>
          <p:nvPr userDrawn="1"/>
        </p:nvSpPr>
        <p:spPr>
          <a:xfrm rot="10800000">
            <a:off x="259904" y="4221087"/>
            <a:ext cx="8784976" cy="648072"/>
          </a:xfrm>
          <a:prstGeom prst="halfFram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cxnSp>
        <p:nvCxnSpPr>
          <p:cNvPr id="13" name="Conector reto 12"/>
          <p:cNvCxnSpPr/>
          <p:nvPr userDrawn="1"/>
        </p:nvCxnSpPr>
        <p:spPr>
          <a:xfrm>
            <a:off x="69441" y="2226070"/>
            <a:ext cx="8964488" cy="0"/>
          </a:xfrm>
          <a:prstGeom prst="line">
            <a:avLst/>
          </a:prstGeom>
          <a:ln w="50800">
            <a:solidFill>
              <a:srgbClr val="820000">
                <a:alpha val="54902"/>
              </a:srgbClr>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userDrawn="1"/>
        </p:nvCxnSpPr>
        <p:spPr>
          <a:xfrm>
            <a:off x="69364" y="2306545"/>
            <a:ext cx="8964488" cy="0"/>
          </a:xfrm>
          <a:prstGeom prst="line">
            <a:avLst/>
          </a:prstGeom>
          <a:ln w="50800">
            <a:solidFill>
              <a:srgbClr val="540000">
                <a:alpha val="53000"/>
              </a:srgb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3" cstate="print"/>
          <a:srcRect/>
          <a:stretch>
            <a:fillRect/>
          </a:stretch>
        </p:blipFill>
        <p:spPr bwMode="auto">
          <a:xfrm>
            <a:off x="0" y="6313884"/>
            <a:ext cx="9144000" cy="571500"/>
          </a:xfrm>
          <a:prstGeom prst="rect">
            <a:avLst/>
          </a:prstGeom>
          <a:noFill/>
          <a:ln w="9525">
            <a:noFill/>
            <a:miter lim="800000"/>
            <a:headEnd/>
            <a:tailEnd/>
          </a:ln>
        </p:spPr>
      </p:pic>
      <p:sp>
        <p:nvSpPr>
          <p:cNvPr id="5" name="Espaço Reservado para Rodapé 4"/>
          <p:cNvSpPr>
            <a:spLocks noGrp="1"/>
          </p:cNvSpPr>
          <p:nvPr>
            <p:ph type="ftr" sz="quarter" idx="11"/>
          </p:nvPr>
        </p:nvSpPr>
        <p:spPr>
          <a:xfrm>
            <a:off x="3124200" y="6448251"/>
            <a:ext cx="2895600" cy="365125"/>
          </a:xfrm>
        </p:spPr>
        <p:txBody>
          <a:bodyPr/>
          <a:lstStyle>
            <a:lvl1pPr>
              <a:defRPr sz="1400" b="1">
                <a:solidFill>
                  <a:srgbClr val="0070C0"/>
                </a:solidFill>
              </a:defRPr>
            </a:lvl1pPr>
          </a:lstStyle>
          <a:p>
            <a:r>
              <a:rPr lang="pt-BR" dirty="0" smtClean="0"/>
              <a:t>REALENGO / 2017.2</a:t>
            </a:r>
            <a:endParaRPr lang="pt-BR"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a:stretch>
            <a:fillRect/>
          </a:stretch>
        </p:blipFill>
        <p:spPr bwMode="auto">
          <a:xfrm>
            <a:off x="8130578" y="5678182"/>
            <a:ext cx="1004955" cy="809253"/>
          </a:xfrm>
          <a:prstGeom prst="rect">
            <a:avLst/>
          </a:prstGeom>
          <a:noFill/>
          <a:ln w="9525">
            <a:noFill/>
            <a:miter lim="800000"/>
            <a:headEnd/>
            <a:tailEnd/>
          </a:ln>
        </p:spPr>
      </p:pic>
      <p:pic>
        <p:nvPicPr>
          <p:cNvPr id="7" name="Picture 2" descr="Resultado de imagem para logo da universidade castelo branco"/>
          <p:cNvPicPr>
            <a:picLocks noChangeAspect="1" noChangeArrowheads="1"/>
          </p:cNvPicPr>
          <p:nvPr userDrawn="1"/>
        </p:nvPicPr>
        <p:blipFill>
          <a:blip r:embed="rId3" cstate="print"/>
          <a:srcRect/>
          <a:stretch>
            <a:fillRect/>
          </a:stretch>
        </p:blipFill>
        <p:spPr bwMode="auto">
          <a:xfrm>
            <a:off x="7125930" y="44624"/>
            <a:ext cx="1952901" cy="576064"/>
          </a:xfrm>
          <a:prstGeom prst="rect">
            <a:avLst/>
          </a:prstGeom>
          <a:noFill/>
        </p:spPr>
      </p:pic>
      <p:pic>
        <p:nvPicPr>
          <p:cNvPr id="8" name="Picture 3"/>
          <p:cNvPicPr>
            <a:picLocks noChangeAspect="1" noChangeArrowheads="1"/>
          </p:cNvPicPr>
          <p:nvPr userDrawn="1"/>
        </p:nvPicPr>
        <p:blipFill>
          <a:blip r:embed="rId4" cstate="print"/>
          <a:srcRect/>
          <a:stretch>
            <a:fillRect/>
          </a:stretch>
        </p:blipFill>
        <p:spPr bwMode="auto">
          <a:xfrm>
            <a:off x="0" y="6525344"/>
            <a:ext cx="9144000" cy="332656"/>
          </a:xfrm>
          <a:prstGeom prst="rect">
            <a:avLst/>
          </a:prstGeom>
          <a:noFill/>
          <a:ln w="9525">
            <a:noFill/>
            <a:miter lim="800000"/>
            <a:headEnd/>
            <a:tailEnd/>
          </a:ln>
        </p:spPr>
      </p:pic>
      <p:sp>
        <p:nvSpPr>
          <p:cNvPr id="9" name="Retângulo 8"/>
          <p:cNvSpPr/>
          <p:nvPr userDrawn="1"/>
        </p:nvSpPr>
        <p:spPr>
          <a:xfrm>
            <a:off x="0" y="0"/>
            <a:ext cx="6444208"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userDrawn="1"/>
        </p:nvCxnSpPr>
        <p:spPr>
          <a:xfrm>
            <a:off x="0" y="654556"/>
            <a:ext cx="9144000" cy="0"/>
          </a:xfrm>
          <a:prstGeom prst="line">
            <a:avLst/>
          </a:prstGeom>
          <a:ln w="31750">
            <a:solidFill>
              <a:schemeClr val="tx2">
                <a:lumMod val="75000"/>
                <a:alpha val="65000"/>
              </a:schemeClr>
            </a:solidFill>
          </a:ln>
        </p:spPr>
        <p:style>
          <a:lnRef idx="1">
            <a:schemeClr val="accent1"/>
          </a:lnRef>
          <a:fillRef idx="0">
            <a:schemeClr val="accent1"/>
          </a:fillRef>
          <a:effectRef idx="0">
            <a:schemeClr val="accent1"/>
          </a:effectRef>
          <a:fontRef idx="minor">
            <a:schemeClr val="tx1"/>
          </a:fontRef>
        </p:style>
      </p:cxnSp>
      <p:sp>
        <p:nvSpPr>
          <p:cNvPr id="15" name="Retângulo 14"/>
          <p:cNvSpPr/>
          <p:nvPr userDrawn="1"/>
        </p:nvSpPr>
        <p:spPr>
          <a:xfrm>
            <a:off x="0" y="6564871"/>
            <a:ext cx="3707904" cy="307777"/>
          </a:xfrm>
          <a:prstGeom prst="rect">
            <a:avLst/>
          </a:prstGeom>
        </p:spPr>
        <p:txBody>
          <a:bodyPr wrap="square">
            <a:spAutoFit/>
          </a:bodyPr>
          <a:lstStyle/>
          <a:p>
            <a:pPr algn="l"/>
            <a:r>
              <a:rPr lang="pt-BR" sz="1400" b="1" dirty="0" smtClean="0">
                <a:solidFill>
                  <a:schemeClr val="tx2"/>
                </a:solidFill>
                <a:effectLst>
                  <a:outerShdw blurRad="38100" dist="38100" dir="2700000" algn="tl">
                    <a:srgbClr val="000000">
                      <a:alpha val="43137"/>
                    </a:srgbClr>
                  </a:outerShdw>
                </a:effectLst>
              </a:rPr>
              <a:t>Prof.</a:t>
            </a:r>
            <a:r>
              <a:rPr lang="pt-BR" sz="1400" b="1" baseline="0" dirty="0" smtClean="0">
                <a:solidFill>
                  <a:schemeClr val="tx2"/>
                </a:solidFill>
                <a:effectLst>
                  <a:outerShdw blurRad="38100" dist="38100" dir="2700000" algn="tl">
                    <a:srgbClr val="000000">
                      <a:alpha val="43137"/>
                    </a:srgbClr>
                  </a:outerShdw>
                </a:effectLst>
              </a:rPr>
              <a:t> Adm. Msc. Luiz Cláudio Brites Lobato</a:t>
            </a:r>
            <a:endParaRPr lang="pt-BR" sz="1400" b="1" dirty="0">
              <a:solidFill>
                <a:schemeClr val="tx2"/>
              </a:solidFill>
              <a:effectLst>
                <a:outerShdw blurRad="38100" dist="38100" dir="2700000" algn="tl">
                  <a:srgbClr val="000000">
                    <a:alpha val="43137"/>
                  </a:srgbClr>
                </a:outerShdw>
              </a:effectLst>
            </a:endParaRPr>
          </a:p>
        </p:txBody>
      </p:sp>
      <p:sp>
        <p:nvSpPr>
          <p:cNvPr id="16" name="Pentágono 15"/>
          <p:cNvSpPr/>
          <p:nvPr userDrawn="1"/>
        </p:nvSpPr>
        <p:spPr>
          <a:xfrm>
            <a:off x="6490815" y="-1983"/>
            <a:ext cx="504056" cy="61420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 de título">
    <p:bg>
      <p:bgPr>
        <a:solidFill>
          <a:schemeClr val="bg2">
            <a:alpha val="35000"/>
          </a:schemeClr>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srcRect/>
          <a:stretch>
            <a:fillRect/>
          </a:stretch>
        </p:blipFill>
        <p:spPr bwMode="auto">
          <a:xfrm>
            <a:off x="0" y="6313884"/>
            <a:ext cx="9144000" cy="571500"/>
          </a:xfrm>
          <a:prstGeom prst="rect">
            <a:avLst/>
          </a:prstGeom>
          <a:noFill/>
          <a:ln w="9525">
            <a:noFill/>
            <a:miter lim="800000"/>
            <a:headEnd/>
            <a:tailEnd/>
          </a:ln>
        </p:spPr>
      </p:pic>
      <p:sp>
        <p:nvSpPr>
          <p:cNvPr id="2" name="Título 1"/>
          <p:cNvSpPr>
            <a:spLocks noGrp="1"/>
          </p:cNvSpPr>
          <p:nvPr>
            <p:ph type="ctrTitle" hasCustomPrompt="1"/>
          </p:nvPr>
        </p:nvSpPr>
        <p:spPr>
          <a:xfrm>
            <a:off x="576064" y="2509638"/>
            <a:ext cx="7308304" cy="991370"/>
          </a:xfrm>
        </p:spPr>
        <p:txBody>
          <a:bodyPr>
            <a:noAutofit/>
          </a:bodyPr>
          <a:lstStyle>
            <a:lvl1pPr>
              <a:defRPr sz="8000" b="1">
                <a:solidFill>
                  <a:srgbClr val="002060"/>
                </a:solidFill>
                <a:effectLst>
                  <a:outerShdw blurRad="38100" dist="38100" dir="2700000" algn="tl">
                    <a:srgbClr val="000000">
                      <a:alpha val="43137"/>
                    </a:srgbClr>
                  </a:outerShdw>
                </a:effectLst>
                <a:latin typeface="Lucida Handwriting" pitchFamily="66" charset="0"/>
              </a:defRPr>
            </a:lvl1pPr>
          </a:lstStyle>
          <a:p>
            <a:r>
              <a:rPr lang="pt-BR" dirty="0" smtClean="0"/>
              <a:t>OBRIGADO!</a:t>
            </a:r>
            <a:endParaRPr lang="pt-BR" dirty="0"/>
          </a:p>
        </p:txBody>
      </p:sp>
      <p:pic>
        <p:nvPicPr>
          <p:cNvPr id="12290" name="Picture 2" descr="Resultado de imagem para logo da universidade castelo branco"/>
          <p:cNvPicPr>
            <a:picLocks noChangeAspect="1" noChangeArrowheads="1"/>
          </p:cNvPicPr>
          <p:nvPr userDrawn="1"/>
        </p:nvPicPr>
        <p:blipFill>
          <a:blip r:embed="rId3" cstate="print"/>
          <a:srcRect/>
          <a:stretch>
            <a:fillRect/>
          </a:stretch>
        </p:blipFill>
        <p:spPr bwMode="auto">
          <a:xfrm>
            <a:off x="179512" y="116632"/>
            <a:ext cx="3096344" cy="913355"/>
          </a:xfrm>
          <a:prstGeom prst="rect">
            <a:avLst/>
          </a:prstGeom>
          <a:noFill/>
        </p:spPr>
      </p:pic>
      <p:sp>
        <p:nvSpPr>
          <p:cNvPr id="9" name="Retângulo 8"/>
          <p:cNvSpPr/>
          <p:nvPr userDrawn="1"/>
        </p:nvSpPr>
        <p:spPr>
          <a:xfrm>
            <a:off x="0" y="1052736"/>
            <a:ext cx="3707904" cy="369332"/>
          </a:xfrm>
          <a:prstGeom prst="rect">
            <a:avLst/>
          </a:prstGeom>
        </p:spPr>
        <p:txBody>
          <a:bodyPr wrap="square">
            <a:spAutoFit/>
          </a:bodyPr>
          <a:lstStyle/>
          <a:p>
            <a:pPr algn="l"/>
            <a:r>
              <a:rPr lang="pt-BR" sz="1800" b="1" dirty="0" smtClean="0">
                <a:solidFill>
                  <a:schemeClr val="bg2"/>
                </a:solidFill>
              </a:rPr>
              <a:t>A UNIVERSIDADE DO SEU FUTURO!</a:t>
            </a:r>
            <a:endParaRPr lang="pt-BR" sz="1800" b="1" dirty="0">
              <a:solidFill>
                <a:schemeClr val="bg2"/>
              </a:solidFill>
            </a:endParaRPr>
          </a:p>
        </p:txBody>
      </p:sp>
      <p:sp>
        <p:nvSpPr>
          <p:cNvPr id="11" name="Meio-quadro 10"/>
          <p:cNvSpPr/>
          <p:nvPr userDrawn="1"/>
        </p:nvSpPr>
        <p:spPr>
          <a:xfrm rot="10800000">
            <a:off x="259904" y="5445223"/>
            <a:ext cx="8784976" cy="648072"/>
          </a:xfrm>
          <a:prstGeom prst="halfFrame">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12" name="Picture 2" descr="http://servicosweb.cnpq.br/wspessoa/servletrecuperafoto?tipo=1&amp;id=K4755251Z8"/>
          <p:cNvPicPr>
            <a:picLocks noChangeAspect="1" noChangeArrowheads="1"/>
          </p:cNvPicPr>
          <p:nvPr userDrawn="1"/>
        </p:nvPicPr>
        <p:blipFill>
          <a:blip r:embed="rId4" cstate="print"/>
          <a:srcRect/>
          <a:stretch>
            <a:fillRect/>
          </a:stretch>
        </p:blipFill>
        <p:spPr bwMode="auto">
          <a:xfrm>
            <a:off x="5779202" y="3807296"/>
            <a:ext cx="2956715" cy="199796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430EDB5-8DD7-4762-BFD9-A709B6042E13}"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BF390E1-F920-4115-B037-E2603E7F9675}"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7502" y="12232"/>
            <a:ext cx="7813281" cy="817054"/>
          </a:xfrm>
          <a:prstGeom prst="rect">
            <a:avLst/>
          </a:prstGeom>
        </p:spPr>
        <p:txBody>
          <a:bodyPr lIns="97054" tIns="48527" rIns="97054" bIns="48527"/>
          <a:lstStyle>
            <a:lvl1pPr algn="l">
              <a:defRPr sz="2575">
                <a:solidFill>
                  <a:schemeClr val="bg1"/>
                </a:solidFill>
              </a:defRPr>
            </a:lvl1pPr>
          </a:lstStyle>
          <a:p>
            <a:r>
              <a:rPr lang="pt-BR" smtClean="0"/>
              <a:t>Clique para editar o título mestre</a:t>
            </a:r>
            <a:endParaRPr lang="en-US" dirty="0"/>
          </a:p>
        </p:txBody>
      </p:sp>
      <p:sp>
        <p:nvSpPr>
          <p:cNvPr id="3" name="Slide Number Placeholder 5"/>
          <p:cNvSpPr>
            <a:spLocks noGrp="1"/>
          </p:cNvSpPr>
          <p:nvPr>
            <p:ph type="sldNum" sz="quarter" idx="10"/>
          </p:nvPr>
        </p:nvSpPr>
        <p:spPr>
          <a:xfrm>
            <a:off x="8529638" y="6550025"/>
            <a:ext cx="611187" cy="365125"/>
          </a:xfrm>
        </p:spPr>
        <p:txBody>
          <a:bodyPr anchor="t"/>
          <a:lstStyle>
            <a:lvl1pPr>
              <a:defRPr>
                <a:solidFill>
                  <a:srgbClr val="FFFFFF"/>
                </a:solidFill>
              </a:defRPr>
            </a:lvl1pPr>
          </a:lstStyle>
          <a:p>
            <a:pPr>
              <a:defRPr/>
            </a:pPr>
            <a:fld id="{89591A66-3E77-47C2-8323-4DF3941A873D}" type="slidenum">
              <a:rPr lang="en-US" altLang="pt-BR"/>
              <a:pPr>
                <a:defRPr/>
              </a:pPr>
              <a:t>‹nº›</a:t>
            </a:fld>
            <a:endParaRPr lang="en-US" alt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endParaRPr lang="en-US"/>
          </a:p>
        </p:txBody>
      </p:sp>
      <p:sp>
        <p:nvSpPr>
          <p:cNvPr id="3" name="Espaço Reservado para Rodapé 4"/>
          <p:cNvSpPr>
            <a:spLocks noGrp="1"/>
          </p:cNvSpPr>
          <p:nvPr>
            <p:ph type="ftr" sz="quarter" idx="11"/>
          </p:nvPr>
        </p:nvSpPr>
        <p:spPr/>
        <p:txBody>
          <a:bodyPr/>
          <a:lstStyle>
            <a:lvl1pPr>
              <a:defRPr/>
            </a:lvl1pPr>
          </a:lstStyle>
          <a:p>
            <a:pPr>
              <a:defRPr/>
            </a:pPr>
            <a:endParaRPr lang="en-US"/>
          </a:p>
        </p:txBody>
      </p:sp>
      <p:sp>
        <p:nvSpPr>
          <p:cNvPr id="4" name="Espaço Reservado para Número de Slide 5"/>
          <p:cNvSpPr>
            <a:spLocks noGrp="1"/>
          </p:cNvSpPr>
          <p:nvPr>
            <p:ph type="sldNum" sz="quarter" idx="12"/>
          </p:nvPr>
        </p:nvSpPr>
        <p:spPr/>
        <p:txBody>
          <a:bodyPr/>
          <a:lstStyle>
            <a:lvl1pPr>
              <a:defRPr/>
            </a:lvl1pPr>
          </a:lstStyle>
          <a:p>
            <a:pPr>
              <a:defRPr/>
            </a:pPr>
            <a:fld id="{F17BED06-808E-4096-9AC8-56B0D10937CE}" type="slidenum">
              <a:rPr lang="en-US" altLang="pt-BR"/>
              <a:pPr>
                <a:defRPr/>
              </a:pPr>
              <a:t>‹nº›</a:t>
            </a:fld>
            <a:endParaRPr lang="en-US" alt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CCAEF-97C5-439A-B21A-278C92557086}" type="datetimeFigureOut">
              <a:rPr lang="pt-BR" smtClean="0"/>
              <a:pPr/>
              <a:t>13/11/2017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53F71-A398-4283-B1EC-CEE678ECC11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7" r:id="rId4"/>
    <p:sldLayoutId id="2147483658" r:id="rId5"/>
    <p:sldLayoutId id="2147483659" r:id="rId6"/>
    <p:sldLayoutId id="214748366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Microsoft_Word_97_-_2003_Document1.doc"/></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0.png"/><Relationship Id="rId5" Type="http://schemas.openxmlformats.org/officeDocument/2006/relationships/diagramQuickStyle" Target="../diagrams/quickStyle1.xml"/><Relationship Id="rId10"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luizlobato0101.com.br/QUASEMILALUNO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oleObject" Target="../embeddings/oleObject2.bin"/><Relationship Id="rId7" Type="http://schemas.openxmlformats.org/officeDocument/2006/relationships/diagramLayout" Target="../diagrams/layout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Data" Target="../diagrams/data2.xml"/><Relationship Id="rId5" Type="http://schemas.openxmlformats.org/officeDocument/2006/relationships/image" Target="../media/image42.png"/><Relationship Id="rId10" Type="http://schemas.microsoft.com/office/2007/relationships/diagramDrawing" Target="../diagrams/drawing2.xml"/><Relationship Id="rId4" Type="http://schemas.openxmlformats.org/officeDocument/2006/relationships/image" Target="../media/image43.wmf"/><Relationship Id="rId9" Type="http://schemas.openxmlformats.org/officeDocument/2006/relationships/diagramColors" Target="../diagrams/colors2.xml"/></Relationships>
</file>

<file path=ppt/slides/_rels/slide4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6.png"/></Relationships>
</file>

<file path=ppt/slides/_rels/slide4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5.png"/><Relationship Id="rId7" Type="http://schemas.openxmlformats.org/officeDocument/2006/relationships/image" Target="../media/image5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60.png"/></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4.png"/><Relationship Id="rId7"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2.png"/><Relationship Id="rId4" Type="http://schemas.openxmlformats.org/officeDocument/2006/relationships/image" Target="../media/image45.png"/><Relationship Id="rId9" Type="http://schemas.openxmlformats.org/officeDocument/2006/relationships/image" Target="../media/image64.png"/></Relationships>
</file>

<file path=ppt/slides/_rels/slide4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5.png"/><Relationship Id="rId7" Type="http://schemas.openxmlformats.org/officeDocument/2006/relationships/image" Target="../media/image6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6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9.wmf"/><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6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86.png"/><Relationship Id="rId4" Type="http://schemas.openxmlformats.org/officeDocument/2006/relationships/image" Target="../media/image9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12.jpeg"/></Relationships>
</file>

<file path=ppt/slides/_rels/slide9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png"/></Relationships>
</file>

<file path=ppt/slides/_rels/slide9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8.png"/><Relationship Id="rId1" Type="http://schemas.openxmlformats.org/officeDocument/2006/relationships/slideLayout" Target="../slideLayouts/slideLayout2.xml"/><Relationship Id="rId5" Type="http://schemas.openxmlformats.org/officeDocument/2006/relationships/image" Target="../media/image117.jpeg"/><Relationship Id="rId4" Type="http://schemas.openxmlformats.org/officeDocument/2006/relationships/image" Target="../media/image116.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ESGTADM 008</a:t>
            </a:r>
            <a:br>
              <a:rPr lang="pt-BR" dirty="0" smtClean="0"/>
            </a:br>
            <a:r>
              <a:rPr lang="pt-BR" dirty="0" smtClean="0"/>
              <a:t>GESTÃO DA PRODUÇÃO</a:t>
            </a:r>
            <a:endParaRPr lang="pt-BR" dirty="0"/>
          </a:p>
        </p:txBody>
      </p:sp>
      <p:sp>
        <p:nvSpPr>
          <p:cNvPr id="4" name="Retângulo 3"/>
          <p:cNvSpPr/>
          <p:nvPr/>
        </p:nvSpPr>
        <p:spPr>
          <a:xfrm>
            <a:off x="3428261" y="6377406"/>
            <a:ext cx="2304256" cy="400110"/>
          </a:xfrm>
          <a:prstGeom prst="rect">
            <a:avLst/>
          </a:prstGeom>
        </p:spPr>
        <p:txBody>
          <a:bodyPr wrap="square">
            <a:spAutoFit/>
          </a:bodyPr>
          <a:lstStyle/>
          <a:p>
            <a:pPr>
              <a:spcBef>
                <a:spcPct val="20000"/>
              </a:spcBef>
              <a:buClr>
                <a:srgbClr val="2B4475"/>
              </a:buClr>
              <a:defRPr/>
            </a:pPr>
            <a:r>
              <a:rPr lang="pt-BR" sz="2000" b="1" kern="0" dirty="0" smtClean="0">
                <a:solidFill>
                  <a:srgbClr val="2B4475"/>
                </a:solidFill>
                <a:effectLst>
                  <a:outerShdw blurRad="38100" dist="38100" dir="2700000" algn="tl">
                    <a:srgbClr val="000000">
                      <a:alpha val="43137"/>
                    </a:srgbClr>
                  </a:outerShdw>
                </a:effectLst>
                <a:cs typeface="Arial" pitchFamily="34" charset="0"/>
              </a:rPr>
              <a:t>Realengo / 2017.2</a:t>
            </a:r>
            <a:endParaRPr lang="pt-BR" sz="2000" b="1" kern="0" dirty="0">
              <a:solidFill>
                <a:srgbClr val="2B4475"/>
              </a:solidFill>
              <a:effectLst>
                <a:outerShdw blurRad="38100" dist="38100" dir="2700000" algn="tl">
                  <a:srgbClr val="000000">
                    <a:alpha val="43137"/>
                  </a:srgbClr>
                </a:outerShdw>
              </a:effectLst>
              <a:cs typeface="Arial" pitchFamily="34" charset="0"/>
            </a:endParaRPr>
          </a:p>
        </p:txBody>
      </p:sp>
      <p:sp>
        <p:nvSpPr>
          <p:cNvPr id="5" name="Retângulo 4"/>
          <p:cNvSpPr/>
          <p:nvPr/>
        </p:nvSpPr>
        <p:spPr>
          <a:xfrm>
            <a:off x="611560" y="5373216"/>
            <a:ext cx="8064896" cy="615553"/>
          </a:xfrm>
          <a:prstGeom prst="rect">
            <a:avLst/>
          </a:prstGeom>
        </p:spPr>
        <p:txBody>
          <a:bodyPr wrap="square">
            <a:spAutoFit/>
          </a:bodyPr>
          <a:lstStyle/>
          <a:p>
            <a:pP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cs typeface="Arial" pitchFamily="34" charset="0"/>
              </a:rPr>
              <a:t>Prof. Adm. </a:t>
            </a:r>
            <a:r>
              <a:rPr lang="pt-BR" sz="3400" b="1" i="1" kern="0" dirty="0">
                <a:solidFill>
                  <a:srgbClr val="2B4475"/>
                </a:solidFill>
                <a:effectLst>
                  <a:outerShdw blurRad="38100" dist="38100" dir="2700000" algn="tl">
                    <a:srgbClr val="000000">
                      <a:alpha val="43137"/>
                    </a:srgbClr>
                  </a:outerShdw>
                </a:effectLst>
                <a:cs typeface="Arial" pitchFamily="34" charset="0"/>
              </a:rPr>
              <a:t>Msc</a:t>
            </a:r>
            <a:r>
              <a:rPr lang="pt-BR" sz="34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Text Box 2"/>
          <p:cNvSpPr txBox="1">
            <a:spLocks noChangeArrowheads="1"/>
          </p:cNvSpPr>
          <p:nvPr/>
        </p:nvSpPr>
        <p:spPr bwMode="auto">
          <a:xfrm>
            <a:off x="0" y="1125538"/>
            <a:ext cx="9144000" cy="1838965"/>
          </a:xfrm>
          <a:prstGeom prst="rect">
            <a:avLst/>
          </a:prstGeom>
          <a:noFill/>
          <a:ln w="12699">
            <a:noFill/>
            <a:miter lim="800000"/>
            <a:headEnd type="none" w="sm" len="sm"/>
            <a:tailEnd type="none" w="sm" len="sm"/>
          </a:ln>
        </p:spPr>
        <p:txBody>
          <a:bodyPr>
            <a:spAutoFit/>
          </a:bodyPr>
          <a:lstStyle/>
          <a:p>
            <a:pPr lvl="1" algn="just" eaLnBrk="0" hangingPunct="0">
              <a:buClrTx/>
              <a:buSzTx/>
            </a:pPr>
            <a:endParaRPr lang="pt-PT" sz="1500" dirty="0">
              <a:solidFill>
                <a:srgbClr val="000000"/>
              </a:solidFill>
            </a:endParaRPr>
          </a:p>
          <a:p>
            <a:pPr algn="just" eaLnBrk="0" hangingPunct="0">
              <a:buClrTx/>
              <a:buSzTx/>
              <a:buFontTx/>
              <a:buNone/>
            </a:pPr>
            <a:r>
              <a:rPr lang="pt-PT" sz="1500" b="1" u="sng" dirty="0">
                <a:solidFill>
                  <a:srgbClr val="C00000"/>
                </a:solidFill>
                <a:latin typeface="Arial" charset="0"/>
              </a:rPr>
              <a:t>Taylorismo (Administração Científica</a:t>
            </a:r>
            <a:r>
              <a:rPr lang="pt-PT" sz="1500" b="1" u="sng" dirty="0" smtClean="0">
                <a:solidFill>
                  <a:srgbClr val="C00000"/>
                </a:solidFill>
                <a:latin typeface="Arial" charset="0"/>
              </a:rPr>
              <a:t>)</a:t>
            </a:r>
          </a:p>
          <a:p>
            <a:pPr algn="just" eaLnBrk="0" hangingPunct="0">
              <a:buClrTx/>
              <a:buSzTx/>
              <a:buFontTx/>
              <a:buNone/>
            </a:pPr>
            <a:endParaRPr lang="pt-PT" sz="1500" b="1" u="sng" dirty="0" smtClean="0">
              <a:solidFill>
                <a:srgbClr val="000000"/>
              </a:solidFill>
              <a:latin typeface="Arial" charset="0"/>
            </a:endParaRPr>
          </a:p>
          <a:p>
            <a:pPr algn="just" eaLnBrk="0" hangingPunct="0">
              <a:buClrTx/>
              <a:buSzTx/>
              <a:buFontTx/>
              <a:buNone/>
            </a:pPr>
            <a:r>
              <a:rPr lang="pt-PT" sz="1500" b="1" dirty="0" smtClean="0">
                <a:solidFill>
                  <a:srgbClr val="000000"/>
                </a:solidFill>
                <a:latin typeface="Arial" charset="0"/>
              </a:rPr>
              <a:t>Surgiu </a:t>
            </a:r>
            <a:r>
              <a:rPr lang="pt-PT" sz="1500" b="1" dirty="0">
                <a:solidFill>
                  <a:srgbClr val="000000"/>
                </a:solidFill>
                <a:latin typeface="Arial" charset="0"/>
              </a:rPr>
              <a:t>no fim do século XIX nos Estados Unidos através de Taylor a sistematização do conceito de produtividade</a:t>
            </a:r>
            <a:r>
              <a:rPr lang="pt-PT" sz="1500" b="1" i="1" dirty="0">
                <a:solidFill>
                  <a:srgbClr val="000000"/>
                </a:solidFill>
                <a:latin typeface="Arial" charset="0"/>
              </a:rPr>
              <a:t>,</a:t>
            </a:r>
            <a:r>
              <a:rPr lang="pt-PT" sz="1500" b="1" dirty="0">
                <a:solidFill>
                  <a:srgbClr val="000000"/>
                </a:solidFill>
                <a:latin typeface="Arial" charset="0"/>
              </a:rPr>
              <a:t> isto é, a procura incessante por melhores métodos de trabalho e processos de produção, com o objetivo de se obter melhoria da produtividade com o menor custo possível.</a:t>
            </a:r>
            <a:r>
              <a:rPr lang="pt-PT" sz="1600" b="1" dirty="0">
                <a:solidFill>
                  <a:srgbClr val="000000"/>
                </a:solidFill>
                <a:latin typeface="Arial" charset="0"/>
              </a:rPr>
              <a:t> </a:t>
            </a:r>
          </a:p>
          <a:p>
            <a:pPr algn="just" eaLnBrk="0" hangingPunct="0">
              <a:spcBef>
                <a:spcPct val="50000"/>
              </a:spcBef>
              <a:buClrTx/>
              <a:buSzTx/>
              <a:buFontTx/>
              <a:buNone/>
            </a:pPr>
            <a:endParaRPr lang="pt-BR" sz="1500" dirty="0">
              <a:latin typeface="Arial" charset="0"/>
            </a:endParaRPr>
          </a:p>
        </p:txBody>
      </p:sp>
      <p:sp>
        <p:nvSpPr>
          <p:cNvPr id="4" name="Text Box 3"/>
          <p:cNvSpPr txBox="1">
            <a:spLocks noChangeArrowheads="1"/>
          </p:cNvSpPr>
          <p:nvPr/>
        </p:nvSpPr>
        <p:spPr bwMode="auto">
          <a:xfrm>
            <a:off x="4427538" y="2852738"/>
            <a:ext cx="3587750" cy="990600"/>
          </a:xfrm>
          <a:prstGeom prst="rect">
            <a:avLst/>
          </a:prstGeom>
          <a:solidFill>
            <a:srgbClr val="FFFFFF"/>
          </a:solidFill>
          <a:ln w="38100">
            <a:solidFill>
              <a:schemeClr val="accent1">
                <a:alpha val="54901"/>
              </a:schemeClr>
            </a:solidFill>
            <a:miter lim="800000"/>
            <a:headEnd/>
            <a:tailEnd/>
          </a:ln>
        </p:spPr>
        <p:txBody>
          <a:bodyPr/>
          <a:lstStyle/>
          <a:p>
            <a:pPr algn="just" eaLnBrk="0" hangingPunct="0">
              <a:buClrTx/>
              <a:buSzTx/>
              <a:buFontTx/>
              <a:buNone/>
            </a:pPr>
            <a:r>
              <a:rPr lang="pt-BR" sz="1400" b="1">
                <a:solidFill>
                  <a:srgbClr val="000000"/>
                </a:solidFill>
                <a:latin typeface="Arial" charset="0"/>
              </a:rPr>
              <a:t>Medida quantitativa do que foi produzido, como quantidade ou valor das receitas provenientes da venda dos produtos e/ou serviços finais.</a:t>
            </a:r>
            <a:endParaRPr lang="pt-BR" sz="1400" b="1">
              <a:latin typeface="Arial" charset="0"/>
            </a:endParaRPr>
          </a:p>
        </p:txBody>
      </p:sp>
      <p:sp>
        <p:nvSpPr>
          <p:cNvPr id="5" name="Line 4"/>
          <p:cNvSpPr>
            <a:spLocks noChangeShapeType="1"/>
          </p:cNvSpPr>
          <p:nvPr/>
        </p:nvSpPr>
        <p:spPr bwMode="auto">
          <a:xfrm flipV="1">
            <a:off x="3348038" y="3535288"/>
            <a:ext cx="984250" cy="685800"/>
          </a:xfrm>
          <a:prstGeom prst="line">
            <a:avLst/>
          </a:prstGeom>
          <a:noFill/>
          <a:ln w="9525">
            <a:solidFill>
              <a:schemeClr val="tx1"/>
            </a:solidFill>
            <a:round/>
            <a:headEnd/>
            <a:tailEnd type="triangle" w="med" len="med"/>
          </a:ln>
        </p:spPr>
        <p:txBody>
          <a:bodyPr wrap="none" anchor="ctr"/>
          <a:lstStyle/>
          <a:p>
            <a:endParaRPr lang="pt-BR"/>
          </a:p>
        </p:txBody>
      </p:sp>
      <p:sp>
        <p:nvSpPr>
          <p:cNvPr id="6" name="Text Box 5"/>
          <p:cNvSpPr txBox="1">
            <a:spLocks noChangeArrowheads="1"/>
          </p:cNvSpPr>
          <p:nvPr/>
        </p:nvSpPr>
        <p:spPr bwMode="auto">
          <a:xfrm>
            <a:off x="4427538" y="4886325"/>
            <a:ext cx="3600450" cy="1135063"/>
          </a:xfrm>
          <a:prstGeom prst="rect">
            <a:avLst/>
          </a:prstGeom>
          <a:solidFill>
            <a:srgbClr val="FFFFFF"/>
          </a:solidFill>
          <a:ln w="38100">
            <a:solidFill>
              <a:schemeClr val="accent2">
                <a:alpha val="59999"/>
              </a:schemeClr>
            </a:solidFill>
            <a:miter lim="800000"/>
            <a:headEnd/>
            <a:tailEnd/>
          </a:ln>
        </p:spPr>
        <p:txBody>
          <a:bodyPr/>
          <a:lstStyle/>
          <a:p>
            <a:pPr algn="just" eaLnBrk="0" hangingPunct="0">
              <a:buClrTx/>
              <a:buSzTx/>
              <a:buFontTx/>
              <a:buNone/>
            </a:pPr>
            <a:r>
              <a:rPr lang="pt-BR" sz="1400" b="1" dirty="0">
                <a:solidFill>
                  <a:srgbClr val="000000"/>
                </a:solidFill>
                <a:latin typeface="Arial" charset="0"/>
              </a:rPr>
              <a:t>Medida quantitativa dos insumos, como quantidade ou valor das matérias-primas, mão de obra, energia elétrica, capital, instalações prediais etc.</a:t>
            </a:r>
            <a:endParaRPr lang="pt-BR" sz="1400" b="1" dirty="0">
              <a:latin typeface="Arial" charset="0"/>
            </a:endParaRPr>
          </a:p>
        </p:txBody>
      </p:sp>
      <p:sp>
        <p:nvSpPr>
          <p:cNvPr id="7" name="Line 6"/>
          <p:cNvSpPr>
            <a:spLocks noChangeShapeType="1"/>
          </p:cNvSpPr>
          <p:nvPr/>
        </p:nvSpPr>
        <p:spPr bwMode="auto">
          <a:xfrm>
            <a:off x="3348038" y="4882678"/>
            <a:ext cx="1008062" cy="490538"/>
          </a:xfrm>
          <a:prstGeom prst="line">
            <a:avLst/>
          </a:prstGeom>
          <a:noFill/>
          <a:ln w="9525">
            <a:solidFill>
              <a:schemeClr val="tx1"/>
            </a:solidFill>
            <a:round/>
            <a:headEnd/>
            <a:tailEnd type="triangle" w="med" len="med"/>
          </a:ln>
        </p:spPr>
        <p:txBody>
          <a:bodyPr wrap="none" anchor="ctr"/>
          <a:lstStyle/>
          <a:p>
            <a:endParaRPr lang="pt-BR"/>
          </a:p>
        </p:txBody>
      </p:sp>
      <p:sp>
        <p:nvSpPr>
          <p:cNvPr id="8" name="Retângulo 11"/>
          <p:cNvSpPr>
            <a:spLocks noChangeArrowheads="1"/>
          </p:cNvSpPr>
          <p:nvPr/>
        </p:nvSpPr>
        <p:spPr bwMode="auto">
          <a:xfrm>
            <a:off x="55563" y="4292600"/>
            <a:ext cx="1703095" cy="369332"/>
          </a:xfrm>
          <a:prstGeom prst="rect">
            <a:avLst/>
          </a:prstGeom>
          <a:noFill/>
          <a:ln w="9525">
            <a:noFill/>
            <a:miter lim="800000"/>
            <a:headEnd/>
            <a:tailEnd/>
          </a:ln>
        </p:spPr>
        <p:txBody>
          <a:bodyPr wrap="none">
            <a:spAutoFit/>
          </a:bodyPr>
          <a:lstStyle/>
          <a:p>
            <a:pPr>
              <a:buFontTx/>
              <a:buNone/>
            </a:pPr>
            <a:r>
              <a:rPr lang="pt-PT" sz="1800" b="1" dirty="0">
                <a:solidFill>
                  <a:srgbClr val="C00000"/>
                </a:solidFill>
              </a:rPr>
              <a:t>Produtividade =</a:t>
            </a:r>
            <a:endParaRPr lang="pt-BR" sz="1800" dirty="0">
              <a:solidFill>
                <a:srgbClr val="C00000"/>
              </a:solidFill>
            </a:endParaRPr>
          </a:p>
        </p:txBody>
      </p:sp>
      <p:pic>
        <p:nvPicPr>
          <p:cNvPr id="9" name="Picture 2"/>
          <p:cNvPicPr>
            <a:picLocks noChangeAspect="1" noChangeArrowheads="1"/>
          </p:cNvPicPr>
          <p:nvPr/>
        </p:nvPicPr>
        <p:blipFill>
          <a:blip r:embed="rId2" cstate="print"/>
          <a:srcRect/>
          <a:stretch>
            <a:fillRect/>
          </a:stretch>
        </p:blipFill>
        <p:spPr bwMode="auto">
          <a:xfrm>
            <a:off x="1754705" y="4202870"/>
            <a:ext cx="2205083" cy="657870"/>
          </a:xfrm>
          <a:prstGeom prst="rect">
            <a:avLst/>
          </a:prstGeom>
          <a:noFill/>
          <a:ln w="12699">
            <a:noFill/>
            <a:miter lim="800000"/>
            <a:headEnd/>
            <a:tailEnd/>
          </a:ln>
        </p:spPr>
      </p:pic>
      <p:sp>
        <p:nvSpPr>
          <p:cNvPr id="10" name="Rectangle 2"/>
          <p:cNvSpPr>
            <a:spLocks noChangeArrowheads="1"/>
          </p:cNvSpPr>
          <p:nvPr/>
        </p:nvSpPr>
        <p:spPr bwMode="auto">
          <a:xfrm>
            <a:off x="107504" y="764705"/>
            <a:ext cx="7848600" cy="432048"/>
          </a:xfrm>
          <a:prstGeom prst="rect">
            <a:avLst/>
          </a:prstGeom>
          <a:noFill/>
          <a:ln w="9525">
            <a:noFill/>
            <a:miter lim="800000"/>
            <a:headEnd/>
            <a:tailEnd/>
          </a:ln>
        </p:spPr>
        <p:txBody>
          <a:bodyPr lIns="92075" tIns="46038" rIns="92075" bIns="46038" anchor="b"/>
          <a:lstStyle/>
          <a:p>
            <a:pPr>
              <a:buClrTx/>
              <a:buSzTx/>
              <a:buFontTx/>
              <a:buNone/>
              <a:defRPr/>
            </a:pPr>
            <a:r>
              <a:rPr lang="pt-BR" sz="2200" b="1" dirty="0">
                <a:solidFill>
                  <a:schemeClr val="tx2"/>
                </a:solidFill>
                <a:effectLst>
                  <a:outerShdw blurRad="38100" dist="38100" dir="2700000" algn="tl">
                    <a:srgbClr val="000000">
                      <a:alpha val="43137"/>
                    </a:srgbClr>
                  </a:outerShdw>
                </a:effectLst>
              </a:rPr>
              <a:t>EVOLUÇÃO HISTÓRICA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a:spLocks noChangeArrowheads="1"/>
          </p:cNvSpPr>
          <p:nvPr/>
        </p:nvSpPr>
        <p:spPr bwMode="auto">
          <a:xfrm>
            <a:off x="107504" y="764705"/>
            <a:ext cx="7848600" cy="432048"/>
          </a:xfrm>
          <a:prstGeom prst="rect">
            <a:avLst/>
          </a:prstGeom>
          <a:noFill/>
          <a:ln w="9525">
            <a:noFill/>
            <a:miter lim="800000"/>
            <a:headEnd/>
            <a:tailEnd/>
          </a:ln>
        </p:spPr>
        <p:txBody>
          <a:bodyPr lIns="92075" tIns="46038" rIns="92075" bIns="46038" anchor="b"/>
          <a:lstStyle/>
          <a:p>
            <a:pPr>
              <a:buClrTx/>
              <a:buSzTx/>
              <a:buFontTx/>
              <a:buNone/>
              <a:defRPr/>
            </a:pPr>
            <a:r>
              <a:rPr lang="pt-BR" sz="2200" b="1" dirty="0">
                <a:solidFill>
                  <a:schemeClr val="tx2"/>
                </a:solidFill>
                <a:effectLst>
                  <a:outerShdw blurRad="38100" dist="38100" dir="2700000" algn="tl">
                    <a:srgbClr val="000000">
                      <a:alpha val="43137"/>
                    </a:srgbClr>
                  </a:outerShdw>
                </a:effectLst>
              </a:rPr>
              <a:t>EVOLUÇÃO HISTÓRICA</a:t>
            </a:r>
          </a:p>
        </p:txBody>
      </p:sp>
      <p:sp>
        <p:nvSpPr>
          <p:cNvPr id="4" name="Text Box 8"/>
          <p:cNvSpPr txBox="1">
            <a:spLocks noChangeArrowheads="1"/>
          </p:cNvSpPr>
          <p:nvPr/>
        </p:nvSpPr>
        <p:spPr bwMode="auto">
          <a:xfrm>
            <a:off x="0" y="1125538"/>
            <a:ext cx="9144000" cy="2208297"/>
          </a:xfrm>
          <a:prstGeom prst="rect">
            <a:avLst/>
          </a:prstGeom>
          <a:noFill/>
          <a:ln w="12699">
            <a:noFill/>
            <a:miter lim="800000"/>
            <a:headEnd type="none" w="sm" len="sm"/>
            <a:tailEnd type="none" w="sm" len="sm"/>
          </a:ln>
        </p:spPr>
        <p:txBody>
          <a:bodyPr>
            <a:spAutoFit/>
          </a:bodyPr>
          <a:lstStyle/>
          <a:p>
            <a:pPr marL="285750" indent="-285750" algn="just" eaLnBrk="0" hangingPunct="0">
              <a:spcBef>
                <a:spcPts val="1000"/>
              </a:spcBef>
              <a:buClrTx/>
              <a:buSzTx/>
            </a:pPr>
            <a:r>
              <a:rPr lang="pt-PT" sz="1500" b="1" u="sng" dirty="0" smtClean="0">
                <a:solidFill>
                  <a:srgbClr val="C00000"/>
                </a:solidFill>
                <a:latin typeface="Arial" charset="0"/>
              </a:rPr>
              <a:t>Linha </a:t>
            </a:r>
            <a:r>
              <a:rPr lang="pt-PT" sz="1500" b="1" u="sng" dirty="0">
                <a:solidFill>
                  <a:srgbClr val="C00000"/>
                </a:solidFill>
                <a:latin typeface="Arial" charset="0"/>
              </a:rPr>
              <a:t>de </a:t>
            </a:r>
            <a:r>
              <a:rPr lang="pt-PT" sz="1500" b="1" u="sng" dirty="0" smtClean="0">
                <a:solidFill>
                  <a:srgbClr val="C00000"/>
                </a:solidFill>
                <a:latin typeface="Arial" charset="0"/>
              </a:rPr>
              <a:t>Montagem</a:t>
            </a:r>
          </a:p>
          <a:p>
            <a:pPr marL="285750" indent="-285750" algn="just" eaLnBrk="0" hangingPunct="0">
              <a:spcBef>
                <a:spcPts val="1000"/>
              </a:spcBef>
              <a:buClrTx/>
              <a:buSzTx/>
            </a:pPr>
            <a:r>
              <a:rPr lang="pt-PT" sz="1500" b="1" dirty="0" smtClean="0">
                <a:solidFill>
                  <a:srgbClr val="000000"/>
                </a:solidFill>
                <a:latin typeface="Arial" charset="0"/>
              </a:rPr>
              <a:t>Henry </a:t>
            </a:r>
            <a:r>
              <a:rPr lang="pt-PT" sz="1500" b="1" dirty="0">
                <a:solidFill>
                  <a:srgbClr val="000000"/>
                </a:solidFill>
                <a:latin typeface="Arial" charset="0"/>
              </a:rPr>
              <a:t>Ford (1910) cria a produção em série, revolucionando os métodos e processos </a:t>
            </a:r>
            <a:r>
              <a:rPr lang="pt-PT" sz="1500" b="1" dirty="0" smtClean="0">
                <a:solidFill>
                  <a:srgbClr val="000000"/>
                </a:solidFill>
                <a:latin typeface="Arial" charset="0"/>
              </a:rPr>
              <a:t>produtivos.</a:t>
            </a:r>
          </a:p>
          <a:p>
            <a:pPr marL="285750" indent="-285750" algn="just" eaLnBrk="0" hangingPunct="0">
              <a:spcBef>
                <a:spcPts val="1000"/>
              </a:spcBef>
              <a:buClrTx/>
              <a:buSzTx/>
            </a:pPr>
            <a:r>
              <a:rPr lang="pt-PT" sz="1500" b="1" dirty="0" smtClean="0">
                <a:solidFill>
                  <a:srgbClr val="000000"/>
                </a:solidFill>
                <a:latin typeface="Arial" charset="0"/>
              </a:rPr>
              <a:t>Surge </a:t>
            </a:r>
            <a:r>
              <a:rPr lang="pt-PT" sz="1500" b="1" dirty="0">
                <a:solidFill>
                  <a:srgbClr val="000000"/>
                </a:solidFill>
                <a:latin typeface="Arial" charset="0"/>
              </a:rPr>
              <a:t>o conceito de </a:t>
            </a:r>
            <a:r>
              <a:rPr lang="pt-PT" sz="1500" b="1" i="1" dirty="0">
                <a:solidFill>
                  <a:srgbClr val="000000"/>
                </a:solidFill>
                <a:latin typeface="Arial" charset="0"/>
              </a:rPr>
              <a:t>produção em massa,</a:t>
            </a:r>
            <a:r>
              <a:rPr lang="pt-PT" sz="1500" b="1" dirty="0">
                <a:solidFill>
                  <a:srgbClr val="000000"/>
                </a:solidFill>
                <a:latin typeface="Arial" charset="0"/>
              </a:rPr>
              <a:t> caracterizada por grandes volumes de </a:t>
            </a:r>
            <a:r>
              <a:rPr lang="pt-PT" sz="1500" b="1" dirty="0" smtClean="0">
                <a:solidFill>
                  <a:srgbClr val="000000"/>
                </a:solidFill>
                <a:latin typeface="Arial" charset="0"/>
              </a:rPr>
              <a:t>produtos padronizados</a:t>
            </a:r>
            <a:r>
              <a:rPr lang="pt-PT" sz="1500" b="1" dirty="0">
                <a:solidFill>
                  <a:srgbClr val="000000"/>
                </a:solidFill>
                <a:latin typeface="Arial" charset="0"/>
              </a:rPr>
              <a:t>. </a:t>
            </a:r>
            <a:endParaRPr lang="pt-PT" sz="1500" b="1" dirty="0" smtClean="0">
              <a:solidFill>
                <a:srgbClr val="000000"/>
              </a:solidFill>
              <a:latin typeface="Arial" charset="0"/>
            </a:endParaRPr>
          </a:p>
          <a:p>
            <a:pPr marL="285750" indent="-285750" algn="just" eaLnBrk="0" hangingPunct="0">
              <a:spcBef>
                <a:spcPts val="1000"/>
              </a:spcBef>
              <a:buClrTx/>
              <a:buSzTx/>
            </a:pPr>
            <a:r>
              <a:rPr lang="pt-PT" sz="1500" b="1" dirty="0" smtClean="0">
                <a:solidFill>
                  <a:srgbClr val="000000"/>
                </a:solidFill>
                <a:latin typeface="Arial" charset="0"/>
              </a:rPr>
              <a:t>A </a:t>
            </a:r>
            <a:r>
              <a:rPr lang="pt-PT" sz="1500" b="1" dirty="0">
                <a:solidFill>
                  <a:srgbClr val="000000"/>
                </a:solidFill>
                <a:latin typeface="Arial" charset="0"/>
              </a:rPr>
              <a:t>busca da melhoria da produtividade por meio de novas técnicas originou o têrmo engenharia industrial. Novos conceitos foram introduzidos</a:t>
            </a:r>
            <a:r>
              <a:rPr lang="pt-PT" sz="1500" b="1" dirty="0" smtClean="0">
                <a:solidFill>
                  <a:srgbClr val="000000"/>
                </a:solidFill>
                <a:latin typeface="Arial" charset="0"/>
              </a:rPr>
              <a:t>:</a:t>
            </a:r>
            <a:endParaRPr lang="pt-PT" sz="1500" b="1" dirty="0">
              <a:solidFill>
                <a:srgbClr val="000000"/>
              </a:solidFill>
            </a:endParaRPr>
          </a:p>
          <a:p>
            <a:pPr marL="285750" indent="-285750" algn="just" eaLnBrk="0" hangingPunct="0">
              <a:spcBef>
                <a:spcPct val="50000"/>
              </a:spcBef>
              <a:buClrTx/>
              <a:buSzTx/>
              <a:buFontTx/>
              <a:buNone/>
            </a:pPr>
            <a:endParaRPr lang="pt-BR" sz="1500" b="1" dirty="0">
              <a:latin typeface="Arial" charset="0"/>
            </a:endParaRPr>
          </a:p>
        </p:txBody>
      </p:sp>
      <p:pic>
        <p:nvPicPr>
          <p:cNvPr id="5" name="Picture 15"/>
          <p:cNvPicPr>
            <a:picLocks noChangeAspect="1" noChangeArrowheads="1"/>
          </p:cNvPicPr>
          <p:nvPr/>
        </p:nvPicPr>
        <p:blipFill>
          <a:blip r:embed="rId2" cstate="print"/>
          <a:srcRect/>
          <a:stretch>
            <a:fillRect/>
          </a:stretch>
        </p:blipFill>
        <p:spPr bwMode="auto">
          <a:xfrm>
            <a:off x="179512" y="3068638"/>
            <a:ext cx="5616624" cy="3384698"/>
          </a:xfrm>
          <a:prstGeom prst="rect">
            <a:avLst/>
          </a:prstGeom>
          <a:noFill/>
          <a:ln w="12699">
            <a:noFill/>
            <a:miter lim="800000"/>
            <a:headEnd/>
            <a:tailEnd/>
          </a:ln>
        </p:spPr>
      </p:pic>
      <p:sp>
        <p:nvSpPr>
          <p:cNvPr id="6" name="Retângulo 5"/>
          <p:cNvSpPr/>
          <p:nvPr/>
        </p:nvSpPr>
        <p:spPr>
          <a:xfrm>
            <a:off x="5364088" y="3068960"/>
            <a:ext cx="3600400" cy="2798202"/>
          </a:xfrm>
          <a:prstGeom prst="rect">
            <a:avLst/>
          </a:prstGeom>
        </p:spPr>
        <p:txBody>
          <a:bodyPr wrap="square">
            <a:spAutoFit/>
          </a:bodyPr>
          <a:lstStyle/>
          <a:p>
            <a:pPr marL="476250" lvl="1" eaLnBrk="0" hangingPunct="0">
              <a:spcBef>
                <a:spcPts val="1000"/>
              </a:spcBef>
              <a:buClrTx/>
              <a:buSzTx/>
              <a:buFont typeface="Wingdings" pitchFamily="2" charset="2"/>
              <a:buChar char="ü"/>
            </a:pPr>
            <a:r>
              <a:rPr lang="pt-PT" sz="1500" b="1" dirty="0" smtClean="0">
                <a:solidFill>
                  <a:srgbClr val="C00000"/>
                </a:solidFill>
                <a:latin typeface="Arial" charset="0"/>
              </a:rPr>
              <a:t>Linha de montagem;</a:t>
            </a:r>
          </a:p>
          <a:p>
            <a:pPr marL="476250" lvl="1" algn="just" eaLnBrk="0" hangingPunct="0">
              <a:spcBef>
                <a:spcPts val="300"/>
              </a:spcBef>
              <a:buClrTx/>
              <a:buSzTx/>
              <a:buFont typeface="Wingdings" pitchFamily="2" charset="2"/>
              <a:buChar char="ü"/>
            </a:pPr>
            <a:r>
              <a:rPr lang="pt-PT" sz="1500" b="1" dirty="0" smtClean="0">
                <a:solidFill>
                  <a:srgbClr val="000000"/>
                </a:solidFill>
                <a:latin typeface="Arial" charset="0"/>
              </a:rPr>
              <a:t> Posto de trabalho;</a:t>
            </a:r>
          </a:p>
          <a:p>
            <a:pPr marL="476250" lvl="1" algn="just" eaLnBrk="0" hangingPunct="0">
              <a:spcBef>
                <a:spcPts val="300"/>
              </a:spcBef>
              <a:buClrTx/>
              <a:buSzTx/>
              <a:buFont typeface="Wingdings" pitchFamily="2" charset="2"/>
              <a:buChar char="ü"/>
            </a:pPr>
            <a:r>
              <a:rPr lang="pt-PT" sz="1500" b="1" dirty="0" smtClean="0">
                <a:solidFill>
                  <a:srgbClr val="000000"/>
                </a:solidFill>
                <a:latin typeface="Arial" charset="0"/>
              </a:rPr>
              <a:t> </a:t>
            </a:r>
            <a:r>
              <a:rPr lang="pt-PT" sz="1500" b="1" dirty="0" smtClean="0">
                <a:solidFill>
                  <a:srgbClr val="C00000"/>
                </a:solidFill>
                <a:latin typeface="Arial" charset="0"/>
              </a:rPr>
              <a:t>Estoques intermediários;</a:t>
            </a:r>
          </a:p>
          <a:p>
            <a:pPr marL="476250" lvl="1" algn="just" eaLnBrk="0" hangingPunct="0">
              <a:spcBef>
                <a:spcPts val="400"/>
              </a:spcBef>
              <a:buClrTx/>
              <a:buSzTx/>
              <a:buFont typeface="Wingdings" pitchFamily="2" charset="2"/>
              <a:buChar char="ü"/>
            </a:pPr>
            <a:r>
              <a:rPr lang="pt-PT" sz="1500" b="1" dirty="0" smtClean="0">
                <a:solidFill>
                  <a:srgbClr val="000000"/>
                </a:solidFill>
                <a:latin typeface="Arial" charset="0"/>
              </a:rPr>
              <a:t> Monotonia do trabalho;</a:t>
            </a:r>
          </a:p>
          <a:p>
            <a:pPr marL="476250" lvl="1" algn="just" eaLnBrk="0" hangingPunct="0">
              <a:spcBef>
                <a:spcPts val="300"/>
              </a:spcBef>
              <a:buClrTx/>
              <a:buSzTx/>
              <a:buFont typeface="Wingdings" pitchFamily="2" charset="2"/>
              <a:buChar char="ü"/>
            </a:pPr>
            <a:r>
              <a:rPr lang="pt-PT" sz="1500" b="1" dirty="0" smtClean="0">
                <a:solidFill>
                  <a:srgbClr val="000000"/>
                </a:solidFill>
                <a:latin typeface="Arial" charset="0"/>
              </a:rPr>
              <a:t> </a:t>
            </a:r>
            <a:r>
              <a:rPr lang="pt-PT" sz="1500" b="1" dirty="0" smtClean="0">
                <a:solidFill>
                  <a:srgbClr val="C00000"/>
                </a:solidFill>
                <a:latin typeface="Arial" charset="0"/>
              </a:rPr>
              <a:t>Arranjo físico;</a:t>
            </a:r>
          </a:p>
          <a:p>
            <a:pPr marL="476250" lvl="1" algn="just" eaLnBrk="0" hangingPunct="0">
              <a:spcBef>
                <a:spcPts val="300"/>
              </a:spcBef>
              <a:buClrTx/>
              <a:buSzTx/>
              <a:buFont typeface="Wingdings" pitchFamily="2" charset="2"/>
              <a:buChar char="ü"/>
            </a:pPr>
            <a:r>
              <a:rPr lang="pt-PT" sz="1500" b="1" dirty="0" smtClean="0">
                <a:solidFill>
                  <a:srgbClr val="000000"/>
                </a:solidFill>
                <a:latin typeface="Arial" charset="0"/>
              </a:rPr>
              <a:t> Balanceamento de linha;</a:t>
            </a:r>
          </a:p>
          <a:p>
            <a:pPr marL="476250" lvl="1" algn="just" eaLnBrk="0" hangingPunct="0">
              <a:spcBef>
                <a:spcPts val="300"/>
              </a:spcBef>
              <a:buClrTx/>
              <a:buSzTx/>
              <a:buFont typeface="Wingdings" pitchFamily="2" charset="2"/>
              <a:buChar char="ü"/>
            </a:pPr>
            <a:r>
              <a:rPr lang="pt-PT" sz="1500" b="1" dirty="0" smtClean="0">
                <a:solidFill>
                  <a:srgbClr val="000000"/>
                </a:solidFill>
                <a:latin typeface="Arial" charset="0"/>
              </a:rPr>
              <a:t> </a:t>
            </a:r>
            <a:r>
              <a:rPr lang="pt-PT" sz="1500" b="1" dirty="0" smtClean="0">
                <a:solidFill>
                  <a:srgbClr val="C00000"/>
                </a:solidFill>
                <a:latin typeface="Arial" charset="0"/>
              </a:rPr>
              <a:t>Produtos em processo;</a:t>
            </a:r>
          </a:p>
          <a:p>
            <a:pPr marL="476250" lvl="1" algn="just" eaLnBrk="0" hangingPunct="0">
              <a:spcBef>
                <a:spcPts val="400"/>
              </a:spcBef>
              <a:buClrTx/>
              <a:buSzTx/>
              <a:buFont typeface="Wingdings" pitchFamily="2" charset="2"/>
              <a:buChar char="ü"/>
            </a:pPr>
            <a:r>
              <a:rPr lang="pt-PT" sz="1500" b="1" dirty="0" smtClean="0">
                <a:solidFill>
                  <a:srgbClr val="000000"/>
                </a:solidFill>
                <a:latin typeface="Arial" charset="0"/>
              </a:rPr>
              <a:t> Motivação; </a:t>
            </a:r>
          </a:p>
          <a:p>
            <a:pPr marL="476250" lvl="1" algn="just" eaLnBrk="0" hangingPunct="0">
              <a:spcBef>
                <a:spcPts val="400"/>
              </a:spcBef>
              <a:buClrTx/>
              <a:buSzTx/>
              <a:buFont typeface="Wingdings" pitchFamily="2" charset="2"/>
              <a:buChar char="ü"/>
            </a:pPr>
            <a:r>
              <a:rPr lang="pt-PT" sz="1500" b="1" dirty="0" smtClean="0">
                <a:solidFill>
                  <a:srgbClr val="C00000"/>
                </a:solidFill>
                <a:latin typeface="Arial" charset="0"/>
              </a:rPr>
              <a:t>Sindicatos;</a:t>
            </a:r>
          </a:p>
          <a:p>
            <a:pPr marL="476250" lvl="1" algn="just" eaLnBrk="0" hangingPunct="0">
              <a:spcBef>
                <a:spcPts val="400"/>
              </a:spcBef>
              <a:buClrTx/>
              <a:buSzTx/>
              <a:buFont typeface="Wingdings" pitchFamily="2" charset="2"/>
              <a:buChar char="ü"/>
            </a:pPr>
            <a:r>
              <a:rPr lang="pt-PT" sz="1500" b="1" dirty="0" smtClean="0">
                <a:solidFill>
                  <a:srgbClr val="000000"/>
                </a:solidFill>
                <a:latin typeface="Arial" charset="0"/>
              </a:rPr>
              <a:t>Manutenção preventiva</a:t>
            </a:r>
            <a:r>
              <a:rPr lang="pt-PT" sz="1500" b="1" dirty="0" smtClean="0">
                <a:solidFill>
                  <a:srgbClr val="000000"/>
                </a:solidFill>
              </a:rPr>
              <a:t>;</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a:spLocks noChangeArrowheads="1"/>
          </p:cNvSpPr>
          <p:nvPr/>
        </p:nvSpPr>
        <p:spPr bwMode="auto">
          <a:xfrm>
            <a:off x="107504" y="764705"/>
            <a:ext cx="7848600" cy="432048"/>
          </a:xfrm>
          <a:prstGeom prst="rect">
            <a:avLst/>
          </a:prstGeom>
          <a:noFill/>
          <a:ln w="9525">
            <a:noFill/>
            <a:miter lim="800000"/>
            <a:headEnd/>
            <a:tailEnd/>
          </a:ln>
        </p:spPr>
        <p:txBody>
          <a:bodyPr lIns="92075" tIns="46038" rIns="92075" bIns="46038" anchor="b"/>
          <a:lstStyle/>
          <a:p>
            <a:pPr>
              <a:buClrTx/>
              <a:buSzTx/>
              <a:buFontTx/>
              <a:buNone/>
              <a:defRPr/>
            </a:pPr>
            <a:r>
              <a:rPr lang="pt-BR" sz="2200" b="1" dirty="0">
                <a:solidFill>
                  <a:schemeClr val="tx2"/>
                </a:solidFill>
                <a:effectLst>
                  <a:outerShdw blurRad="38100" dist="38100" dir="2700000" algn="tl">
                    <a:srgbClr val="000000">
                      <a:alpha val="43137"/>
                    </a:srgbClr>
                  </a:outerShdw>
                </a:effectLst>
              </a:rPr>
              <a:t>EVOLUÇÃO HISTÓRICA</a:t>
            </a:r>
          </a:p>
        </p:txBody>
      </p:sp>
      <p:sp>
        <p:nvSpPr>
          <p:cNvPr id="4" name="Text Box 2"/>
          <p:cNvSpPr txBox="1">
            <a:spLocks noChangeArrowheads="1"/>
          </p:cNvSpPr>
          <p:nvPr/>
        </p:nvSpPr>
        <p:spPr bwMode="auto">
          <a:xfrm>
            <a:off x="0" y="1196752"/>
            <a:ext cx="9144000" cy="1015663"/>
          </a:xfrm>
          <a:prstGeom prst="rect">
            <a:avLst/>
          </a:prstGeom>
          <a:noFill/>
          <a:ln w="12699">
            <a:noFill/>
            <a:miter lim="800000"/>
            <a:headEnd type="none" w="sm" len="sm"/>
            <a:tailEnd type="none" w="sm" len="sm"/>
          </a:ln>
        </p:spPr>
        <p:txBody>
          <a:bodyPr>
            <a:spAutoFit/>
          </a:bodyPr>
          <a:lstStyle/>
          <a:p>
            <a:pPr algn="just" eaLnBrk="0" hangingPunct="0">
              <a:buClrTx/>
              <a:buSzTx/>
            </a:pPr>
            <a:r>
              <a:rPr lang="pt-PT" sz="1500" b="1" u="sng" dirty="0">
                <a:solidFill>
                  <a:srgbClr val="C00000"/>
                </a:solidFill>
                <a:latin typeface="Arial" charset="0"/>
              </a:rPr>
              <a:t>Modelo </a:t>
            </a:r>
            <a:r>
              <a:rPr lang="pt-PT" sz="1500" b="1" u="sng" dirty="0" smtClean="0">
                <a:solidFill>
                  <a:srgbClr val="C00000"/>
                </a:solidFill>
                <a:latin typeface="Arial" charset="0"/>
              </a:rPr>
              <a:t>Pós-fordista</a:t>
            </a:r>
          </a:p>
          <a:p>
            <a:pPr algn="just" eaLnBrk="0" hangingPunct="0">
              <a:buClrTx/>
              <a:buSzTx/>
            </a:pPr>
            <a:endParaRPr lang="pt-PT" sz="1500" b="1" dirty="0" smtClean="0">
              <a:solidFill>
                <a:srgbClr val="000000"/>
              </a:solidFill>
              <a:latin typeface="Arial" charset="0"/>
            </a:endParaRPr>
          </a:p>
          <a:p>
            <a:pPr algn="just" eaLnBrk="0" hangingPunct="0">
              <a:buClrTx/>
              <a:buSzTx/>
            </a:pPr>
            <a:r>
              <a:rPr lang="pt-PT" sz="1500" b="1" dirty="0" smtClean="0">
                <a:solidFill>
                  <a:srgbClr val="000000"/>
                </a:solidFill>
                <a:latin typeface="Arial" charset="0"/>
              </a:rPr>
              <a:t>A </a:t>
            </a:r>
            <a:r>
              <a:rPr lang="pt-PT" sz="1500" b="1" dirty="0">
                <a:solidFill>
                  <a:srgbClr val="000000"/>
                </a:solidFill>
                <a:latin typeface="Arial" charset="0"/>
              </a:rPr>
              <a:t>partir de meados da década de 60, surgiram novas técnicas produtivas, que vieram a caracterizar a denominada </a:t>
            </a:r>
            <a:r>
              <a:rPr lang="pt-PT" sz="1500" b="1" i="1" dirty="0">
                <a:solidFill>
                  <a:srgbClr val="000000"/>
                </a:solidFill>
                <a:latin typeface="Arial" charset="0"/>
              </a:rPr>
              <a:t>produção enxuta que </a:t>
            </a:r>
            <a:r>
              <a:rPr lang="pt-PT" sz="1500" b="1" dirty="0">
                <a:solidFill>
                  <a:srgbClr val="000000"/>
                </a:solidFill>
                <a:latin typeface="Arial" charset="0"/>
              </a:rPr>
              <a:t> introduziu, os </a:t>
            </a:r>
            <a:r>
              <a:rPr lang="pt-PT" sz="1500" b="1" dirty="0" smtClean="0">
                <a:solidFill>
                  <a:srgbClr val="000000"/>
                </a:solidFill>
                <a:latin typeface="Arial" charset="0"/>
              </a:rPr>
              <a:t>conceitos</a:t>
            </a:r>
            <a:endParaRPr lang="pt-BR" sz="1500" b="1" dirty="0">
              <a:latin typeface="Arial" charset="0"/>
            </a:endParaRPr>
          </a:p>
        </p:txBody>
      </p:sp>
      <p:pic>
        <p:nvPicPr>
          <p:cNvPr id="5" name="Picture 3"/>
          <p:cNvPicPr>
            <a:picLocks noChangeAspect="1" noChangeArrowheads="1"/>
          </p:cNvPicPr>
          <p:nvPr/>
        </p:nvPicPr>
        <p:blipFill>
          <a:blip r:embed="rId2" cstate="print"/>
          <a:srcRect/>
          <a:stretch>
            <a:fillRect/>
          </a:stretch>
        </p:blipFill>
        <p:spPr bwMode="auto">
          <a:xfrm>
            <a:off x="107504" y="2204863"/>
            <a:ext cx="4104456" cy="4301161"/>
          </a:xfrm>
          <a:prstGeom prst="rect">
            <a:avLst/>
          </a:prstGeom>
          <a:noFill/>
          <a:ln w="12699">
            <a:noFill/>
            <a:miter lim="800000"/>
            <a:headEnd/>
            <a:tailEnd/>
          </a:ln>
        </p:spPr>
      </p:pic>
      <p:sp>
        <p:nvSpPr>
          <p:cNvPr id="6" name="Retângulo 5"/>
          <p:cNvSpPr/>
          <p:nvPr/>
        </p:nvSpPr>
        <p:spPr>
          <a:xfrm>
            <a:off x="4355976" y="2575014"/>
            <a:ext cx="4572000" cy="3524876"/>
          </a:xfrm>
          <a:prstGeom prst="rect">
            <a:avLst/>
          </a:prstGeom>
        </p:spPr>
        <p:txBody>
          <a:bodyPr>
            <a:spAutoFit/>
          </a:bodyPr>
          <a:lstStyle/>
          <a:p>
            <a:pPr lvl="1" eaLnBrk="0" hangingPunct="0">
              <a:lnSpc>
                <a:spcPct val="150000"/>
              </a:lnSpc>
              <a:spcBef>
                <a:spcPts val="1000"/>
              </a:spcBef>
            </a:pPr>
            <a:r>
              <a:rPr lang="pt-PT" sz="1500" b="1" dirty="0" smtClean="0">
                <a:solidFill>
                  <a:srgbClr val="C00000"/>
                </a:solidFill>
                <a:latin typeface="Arial" charset="0"/>
              </a:rPr>
              <a:t>Just-in-time,</a:t>
            </a:r>
          </a:p>
          <a:p>
            <a:pPr lvl="1" eaLnBrk="0" hangingPunct="0">
              <a:lnSpc>
                <a:spcPct val="150000"/>
              </a:lnSpc>
              <a:spcBef>
                <a:spcPts val="300"/>
              </a:spcBef>
            </a:pPr>
            <a:r>
              <a:rPr lang="pt-PT" sz="1500" b="1" dirty="0" smtClean="0">
                <a:solidFill>
                  <a:srgbClr val="000000"/>
                </a:solidFill>
                <a:latin typeface="Arial" charset="0"/>
              </a:rPr>
              <a:t> Engenharia simultânea;</a:t>
            </a:r>
          </a:p>
          <a:p>
            <a:pPr lvl="1" eaLnBrk="0" hangingPunct="0">
              <a:lnSpc>
                <a:spcPct val="150000"/>
              </a:lnSpc>
              <a:spcBef>
                <a:spcPts val="400"/>
              </a:spcBef>
            </a:pPr>
            <a:r>
              <a:rPr lang="pt-PT" sz="1500" b="1" dirty="0" smtClean="0">
                <a:solidFill>
                  <a:srgbClr val="000000"/>
                </a:solidFill>
                <a:latin typeface="Arial" charset="0"/>
              </a:rPr>
              <a:t> </a:t>
            </a:r>
            <a:r>
              <a:rPr lang="pt-PT" sz="1500" b="1" dirty="0" smtClean="0">
                <a:solidFill>
                  <a:srgbClr val="C00000"/>
                </a:solidFill>
                <a:latin typeface="Arial" charset="0"/>
              </a:rPr>
              <a:t>Tecnologia de grupo;</a:t>
            </a:r>
          </a:p>
          <a:p>
            <a:pPr lvl="1" eaLnBrk="0" hangingPunct="0">
              <a:lnSpc>
                <a:spcPct val="150000"/>
              </a:lnSpc>
              <a:spcBef>
                <a:spcPts val="300"/>
              </a:spcBef>
            </a:pPr>
            <a:r>
              <a:rPr lang="pt-PT" sz="1500" b="1" dirty="0" smtClean="0">
                <a:solidFill>
                  <a:srgbClr val="000000"/>
                </a:solidFill>
                <a:latin typeface="Arial" charset="0"/>
              </a:rPr>
              <a:t> Consórcio modular;</a:t>
            </a:r>
          </a:p>
          <a:p>
            <a:pPr lvl="1" eaLnBrk="0" hangingPunct="0">
              <a:lnSpc>
                <a:spcPct val="150000"/>
              </a:lnSpc>
              <a:spcBef>
                <a:spcPts val="400"/>
              </a:spcBef>
            </a:pPr>
            <a:r>
              <a:rPr lang="pt-PT" sz="1500" b="1" dirty="0" smtClean="0">
                <a:solidFill>
                  <a:srgbClr val="000000"/>
                </a:solidFill>
                <a:latin typeface="Arial" charset="0"/>
              </a:rPr>
              <a:t> </a:t>
            </a:r>
            <a:r>
              <a:rPr lang="pt-PT" sz="1500" b="1" dirty="0" smtClean="0">
                <a:solidFill>
                  <a:srgbClr val="C00000"/>
                </a:solidFill>
                <a:latin typeface="Arial" charset="0"/>
              </a:rPr>
              <a:t>Células de produção;</a:t>
            </a:r>
          </a:p>
          <a:p>
            <a:pPr lvl="1" eaLnBrk="0" hangingPunct="0">
              <a:lnSpc>
                <a:spcPct val="150000"/>
              </a:lnSpc>
              <a:spcBef>
                <a:spcPts val="300"/>
              </a:spcBef>
            </a:pPr>
            <a:r>
              <a:rPr lang="pt-PT" sz="1500" b="1" dirty="0" smtClean="0">
                <a:solidFill>
                  <a:srgbClr val="000000"/>
                </a:solidFill>
                <a:latin typeface="Arial" charset="0"/>
              </a:rPr>
              <a:t> Desdobramento da função qualidade;</a:t>
            </a:r>
          </a:p>
          <a:p>
            <a:pPr lvl="1" eaLnBrk="0" hangingPunct="0">
              <a:lnSpc>
                <a:spcPct val="150000"/>
              </a:lnSpc>
              <a:spcBef>
                <a:spcPts val="300"/>
              </a:spcBef>
            </a:pPr>
            <a:r>
              <a:rPr lang="pt-PT" sz="1500" b="1" dirty="0" smtClean="0">
                <a:solidFill>
                  <a:srgbClr val="C00000"/>
                </a:solidFill>
                <a:latin typeface="Arial" charset="0"/>
              </a:rPr>
              <a:t> Sistemas flexíveis de manufatura;</a:t>
            </a:r>
          </a:p>
          <a:p>
            <a:pPr lvl="1" eaLnBrk="0" hangingPunct="0">
              <a:lnSpc>
                <a:spcPct val="150000"/>
              </a:lnSpc>
              <a:spcBef>
                <a:spcPts val="400"/>
              </a:spcBef>
            </a:pPr>
            <a:r>
              <a:rPr lang="pt-PT" sz="1500" b="1" dirty="0" smtClean="0">
                <a:latin typeface="Arial" charset="0"/>
              </a:rPr>
              <a:t> Manufatura integrada por computador; </a:t>
            </a:r>
          </a:p>
          <a:p>
            <a:pPr lvl="1" eaLnBrk="0" hangingPunct="0">
              <a:lnSpc>
                <a:spcPct val="150000"/>
              </a:lnSpc>
              <a:spcBef>
                <a:spcPts val="400"/>
              </a:spcBef>
            </a:pPr>
            <a:r>
              <a:rPr lang="pt-PT" sz="1500" b="1" i="1" dirty="0" smtClean="0">
                <a:solidFill>
                  <a:srgbClr val="C00000"/>
                </a:solidFill>
                <a:latin typeface="Arial" charset="0"/>
              </a:rPr>
              <a:t>Benchmarking</a:t>
            </a:r>
            <a:endParaRPr lang="pt-PT" sz="1500" b="1" dirty="0">
              <a:solidFill>
                <a:srgbClr val="C000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a:spLocks noChangeArrowheads="1"/>
          </p:cNvSpPr>
          <p:nvPr/>
        </p:nvSpPr>
        <p:spPr bwMode="auto">
          <a:xfrm>
            <a:off x="0" y="620688"/>
            <a:ext cx="7848600" cy="432048"/>
          </a:xfrm>
          <a:prstGeom prst="rect">
            <a:avLst/>
          </a:prstGeom>
          <a:noFill/>
          <a:ln w="9525">
            <a:noFill/>
            <a:miter lim="800000"/>
            <a:headEnd/>
            <a:tailEnd/>
          </a:ln>
        </p:spPr>
        <p:txBody>
          <a:bodyPr lIns="92075" tIns="46038" rIns="92075" bIns="46038" anchor="b"/>
          <a:lstStyle/>
          <a:p>
            <a:pPr>
              <a:buClrTx/>
              <a:buSzTx/>
              <a:buFontTx/>
              <a:buNone/>
              <a:defRPr/>
            </a:pPr>
            <a:r>
              <a:rPr lang="pt-BR" sz="2200" b="1" dirty="0">
                <a:solidFill>
                  <a:schemeClr val="tx2"/>
                </a:solidFill>
                <a:effectLst>
                  <a:outerShdw blurRad="38100" dist="38100" dir="2700000" algn="tl">
                    <a:srgbClr val="000000">
                      <a:alpha val="43137"/>
                    </a:srgbClr>
                  </a:outerShdw>
                </a:effectLst>
              </a:rPr>
              <a:t>EVOLUÇÃO HISTÓRICA</a:t>
            </a:r>
          </a:p>
        </p:txBody>
      </p:sp>
      <p:graphicFrame>
        <p:nvGraphicFramePr>
          <p:cNvPr id="16386" name="Object 2"/>
          <p:cNvGraphicFramePr>
            <a:graphicFrameLocks noChangeAspect="1"/>
          </p:cNvGraphicFramePr>
          <p:nvPr/>
        </p:nvGraphicFramePr>
        <p:xfrm>
          <a:off x="0" y="980729"/>
          <a:ext cx="9144000" cy="5184576"/>
        </p:xfrm>
        <a:graphic>
          <a:graphicData uri="http://schemas.openxmlformats.org/presentationml/2006/ole">
            <mc:AlternateContent xmlns:mc="http://schemas.openxmlformats.org/markup-compatibility/2006">
              <mc:Choice xmlns:v="urn:schemas-microsoft-com:vml" Requires="v">
                <p:oleObj spid="_x0000_s16387" name="Documento" r:id="rId4" imgW="5755680" imgH="6526080" progId="Word.Document.8">
                  <p:embed/>
                </p:oleObj>
              </mc:Choice>
              <mc:Fallback>
                <p:oleObj name="Documento" r:id="rId4" imgW="5755680" imgH="652608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0729"/>
                        <a:ext cx="91440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a:spLocks noChangeArrowheads="1"/>
          </p:cNvSpPr>
          <p:nvPr/>
        </p:nvSpPr>
        <p:spPr bwMode="auto">
          <a:xfrm>
            <a:off x="107504" y="764705"/>
            <a:ext cx="7848600" cy="432048"/>
          </a:xfrm>
          <a:prstGeom prst="rect">
            <a:avLst/>
          </a:prstGeom>
          <a:noFill/>
          <a:ln w="9525">
            <a:noFill/>
            <a:miter lim="800000"/>
            <a:headEnd/>
            <a:tailEnd/>
          </a:ln>
        </p:spPr>
        <p:txBody>
          <a:bodyPr lIns="92075" tIns="46038" rIns="92075" bIns="46038" anchor="b"/>
          <a:lstStyle/>
          <a:p>
            <a:pPr>
              <a:buClrTx/>
              <a:buSzTx/>
              <a:buFontTx/>
              <a:buNone/>
              <a:defRPr/>
            </a:pPr>
            <a:r>
              <a:rPr lang="pt-BR" sz="2200" b="1" dirty="0">
                <a:solidFill>
                  <a:schemeClr val="tx2"/>
                </a:solidFill>
                <a:effectLst>
                  <a:outerShdw blurRad="38100" dist="38100" dir="2700000" algn="tl">
                    <a:srgbClr val="000000">
                      <a:alpha val="43137"/>
                    </a:srgbClr>
                  </a:outerShdw>
                </a:effectLst>
              </a:rPr>
              <a:t>EVOLUÇÃO HISTÓRICA</a:t>
            </a:r>
          </a:p>
        </p:txBody>
      </p:sp>
      <p:sp>
        <p:nvSpPr>
          <p:cNvPr id="4" name="Rectangle 3"/>
          <p:cNvSpPr txBox="1">
            <a:spLocks noChangeArrowheads="1"/>
          </p:cNvSpPr>
          <p:nvPr/>
        </p:nvSpPr>
        <p:spPr>
          <a:xfrm>
            <a:off x="0" y="1196975"/>
            <a:ext cx="9144000" cy="5257800"/>
          </a:xfrm>
          <a:prstGeom prst="rect">
            <a:avLst/>
          </a:prstGeom>
        </p:spPr>
        <p:txBody>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pt-PT" sz="1800" b="1" i="0" u="none" strike="noStrike" kern="1200" cap="none" spc="0" normalizeH="0" baseline="0" noProof="0" dirty="0" smtClean="0">
                <a:ln>
                  <a:noFill/>
                </a:ln>
                <a:solidFill>
                  <a:srgbClr val="C00000"/>
                </a:solidFill>
                <a:effectLst/>
                <a:uLnTx/>
                <a:uFillTx/>
                <a:latin typeface="Arial" charset="0"/>
                <a:ea typeface="+mn-ea"/>
                <a:cs typeface="+mn-cs"/>
              </a:rPr>
              <a:t>OBJETIVOS DA ADMINISTRAÇÃO DA PRODUÇÃO</a:t>
            </a:r>
          </a:p>
          <a:p>
            <a:pPr marL="0" marR="0" lvl="0" indent="0" algn="just" defTabSz="914400" rtl="0" eaLnBrk="1" fontAlgn="auto" latinLnBrk="0" hangingPunct="1">
              <a:lnSpc>
                <a:spcPct val="90000"/>
              </a:lnSpc>
              <a:spcBef>
                <a:spcPct val="20000"/>
              </a:spcBef>
              <a:spcAft>
                <a:spcPts val="0"/>
              </a:spcAft>
              <a:buClrTx/>
              <a:buSzTx/>
              <a:buFontTx/>
              <a:buNone/>
              <a:tabLst/>
              <a:defRPr/>
            </a:pPr>
            <a:endParaRPr kumimoji="0" lang="pt-PT" sz="8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pt-PT" sz="1600" b="1" i="0" u="none" strike="noStrike" kern="1200" cap="none" spc="0" normalizeH="0" baseline="0" noProof="0" dirty="0" smtClean="0">
                <a:ln>
                  <a:noFill/>
                </a:ln>
                <a:solidFill>
                  <a:srgbClr val="000000"/>
                </a:solidFill>
                <a:effectLst/>
                <a:uLnTx/>
                <a:uFillTx/>
                <a:latin typeface="Arial" charset="0"/>
                <a:ea typeface="+mn-ea"/>
                <a:cs typeface="+mn-cs"/>
              </a:rPr>
              <a:t>Gestão eficaz das atividades de curto, médio e longo prazos na transformação de insumos (matérias-primas), em produtos acabados e/ou serviços. Encontramos a Administração da Produção/Operações em </a:t>
            </a:r>
            <a:r>
              <a:rPr kumimoji="0" lang="pt-PT" sz="1600" b="1" i="1" u="none" strike="noStrike" kern="1200" cap="none" spc="0" normalizeH="0" baseline="0" noProof="0" dirty="0" smtClean="0">
                <a:ln>
                  <a:noFill/>
                </a:ln>
                <a:solidFill>
                  <a:srgbClr val="000000"/>
                </a:solidFill>
                <a:effectLst/>
                <a:uLnTx/>
                <a:uFillTx/>
                <a:latin typeface="Arial" charset="0"/>
                <a:ea typeface="+mn-ea"/>
                <a:cs typeface="+mn-cs"/>
              </a:rPr>
              <a:t>todas</a:t>
            </a:r>
            <a:r>
              <a:rPr kumimoji="0" lang="pt-PT" sz="1600" b="1" i="0" u="none" strike="noStrike" kern="1200" cap="none" spc="0" normalizeH="0" baseline="0" noProof="0" dirty="0" smtClean="0">
                <a:ln>
                  <a:noFill/>
                </a:ln>
                <a:solidFill>
                  <a:srgbClr val="000000"/>
                </a:solidFill>
                <a:effectLst/>
                <a:uLnTx/>
                <a:uFillTx/>
                <a:latin typeface="Arial" charset="0"/>
                <a:ea typeface="+mn-ea"/>
                <a:cs typeface="+mn-cs"/>
              </a:rPr>
              <a:t> as áreas de atuação dos diretores, gerentes, supervisores e/ou qualquer colaborador da empresa.</a:t>
            </a:r>
          </a:p>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pt-PT" sz="1600" b="1" i="0" u="none" strike="noStrike" kern="1200" cap="none" spc="0" normalizeH="0" baseline="0" noProof="0" dirty="0" smtClean="0">
                <a:ln>
                  <a:noFill/>
                </a:ln>
                <a:solidFill>
                  <a:srgbClr val="000000"/>
                </a:solidFill>
                <a:effectLst/>
                <a:uLnTx/>
                <a:uFillTx/>
                <a:latin typeface="Arial" charset="0"/>
                <a:ea typeface="+mn-ea"/>
                <a:cs typeface="+mn-cs"/>
              </a:rPr>
              <a:t>A função produção - É o conjunto de atividades que levam à transformação de um bem tangível em um outro com maior utilidade.</a:t>
            </a:r>
            <a:r>
              <a:rPr kumimoji="0" lang="pt-PT" sz="1400" b="1"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pt-BR" sz="1800" b="1" i="0" u="none" strike="noStrike" kern="1200" cap="none" spc="0" normalizeH="0" baseline="0" noProof="0" dirty="0" smtClean="0">
                <a:ln>
                  <a:noFill/>
                </a:ln>
                <a:solidFill>
                  <a:srgbClr val="C00000"/>
                </a:solidFill>
                <a:effectLst/>
                <a:uLnTx/>
                <a:uFillTx/>
                <a:latin typeface="+mn-lt"/>
                <a:ea typeface="+mn-ea"/>
                <a:cs typeface="+mn-cs"/>
              </a:rPr>
              <a:t>RESPONSABILIDADES DOS GERENTES DE PRODUÇÃO</a:t>
            </a:r>
          </a:p>
          <a:p>
            <a:pPr lvl="1">
              <a:lnSpc>
                <a:spcPct val="90000"/>
              </a:lnSpc>
              <a:spcBef>
                <a:spcPct val="20000"/>
              </a:spcBef>
              <a:buFont typeface="Arial" pitchFamily="34" charset="0"/>
              <a:buChar char="•"/>
            </a:pPr>
            <a:r>
              <a:rPr kumimoji="0" lang="pt-BR" sz="16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16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Indiretas</a:t>
            </a:r>
          </a:p>
          <a:p>
            <a:pPr marL="1223963" lvl="2" indent="-285750">
              <a:lnSpc>
                <a:spcPct val="90000"/>
              </a:lnSpc>
              <a:spcBef>
                <a:spcPct val="20000"/>
              </a:spcBef>
              <a:buFont typeface="Arial" pitchFamily="34" charset="0"/>
              <a:buChar char="–"/>
            </a:pPr>
            <a:r>
              <a:rPr kumimoji="0" lang="pt-BR" sz="1600" b="1" i="0" u="none" strike="noStrike" kern="1200" cap="none" spc="0" normalizeH="0" baseline="0" noProof="0" dirty="0" smtClean="0">
                <a:ln>
                  <a:noFill/>
                </a:ln>
                <a:solidFill>
                  <a:srgbClr val="7030A0"/>
                </a:solidFill>
                <a:effectLst/>
                <a:uLnTx/>
                <a:uFillTx/>
                <a:latin typeface="+mn-lt"/>
                <a:ea typeface="+mn-ea"/>
                <a:cs typeface="+mn-cs"/>
              </a:rPr>
              <a:t>Informar as restrições da capacidade instalada de produção.</a:t>
            </a:r>
          </a:p>
          <a:p>
            <a:pPr marL="1223963" lvl="2" indent="-285750">
              <a:lnSpc>
                <a:spcPct val="90000"/>
              </a:lnSpc>
              <a:spcBef>
                <a:spcPct val="20000"/>
              </a:spcBef>
              <a:buFont typeface="Arial" pitchFamily="34" charset="0"/>
              <a:buChar char="–"/>
            </a:pPr>
            <a:r>
              <a:rPr kumimoji="0" lang="pt-BR" sz="1600" b="1" i="0" u="none" strike="noStrike" kern="1200" cap="none" spc="0" normalizeH="0" baseline="0" noProof="0" dirty="0" smtClean="0">
                <a:ln>
                  <a:noFill/>
                </a:ln>
                <a:solidFill>
                  <a:srgbClr val="7030A0"/>
                </a:solidFill>
                <a:effectLst/>
                <a:uLnTx/>
                <a:uFillTx/>
                <a:latin typeface="+mn-lt"/>
                <a:ea typeface="+mn-ea"/>
                <a:cs typeface="+mn-cs"/>
              </a:rPr>
              <a:t>Discutir a otimização dos planos de produção e da empresa.</a:t>
            </a:r>
          </a:p>
          <a:p>
            <a:pPr marL="1223963" lvl="2" indent="-285750">
              <a:lnSpc>
                <a:spcPct val="90000"/>
              </a:lnSpc>
              <a:spcBef>
                <a:spcPct val="20000"/>
              </a:spcBef>
              <a:buFont typeface="Arial" pitchFamily="34" charset="0"/>
              <a:buChar char="–"/>
            </a:pPr>
            <a:r>
              <a:rPr kumimoji="0" lang="pt-BR" sz="1600" b="1" i="0" u="none" strike="noStrike" kern="1200" cap="none" spc="0" normalizeH="0" baseline="0" noProof="0" dirty="0" smtClean="0">
                <a:ln>
                  <a:noFill/>
                </a:ln>
                <a:solidFill>
                  <a:srgbClr val="7030A0"/>
                </a:solidFill>
                <a:effectLst/>
                <a:uLnTx/>
                <a:uFillTx/>
                <a:latin typeface="+mn-lt"/>
                <a:ea typeface="+mn-ea"/>
                <a:cs typeface="+mn-cs"/>
              </a:rPr>
              <a:t>Buscar sugestões de melhoria em outra funções da empresa.</a:t>
            </a:r>
          </a:p>
          <a:p>
            <a:pPr marL="0" marR="0" lvl="0" indent="0" algn="l" defTabSz="914400" rtl="0" eaLnBrk="1" fontAlgn="auto" latinLnBrk="0" hangingPunct="1">
              <a:lnSpc>
                <a:spcPct val="90000"/>
              </a:lnSpc>
              <a:spcBef>
                <a:spcPct val="20000"/>
              </a:spcBef>
              <a:spcAft>
                <a:spcPts val="0"/>
              </a:spcAft>
              <a:buClrTx/>
              <a:buSzTx/>
              <a:buFontTx/>
              <a:buNone/>
              <a:tabLst/>
              <a:defRPr/>
            </a:pPr>
            <a:endParaRPr kumimoji="0" lang="pt-BR" sz="1600" b="1" i="0" u="none" strike="noStrike" kern="1200" cap="none" spc="0" normalizeH="0" baseline="0" noProof="0" dirty="0" smtClean="0">
              <a:ln>
                <a:noFill/>
              </a:ln>
              <a:solidFill>
                <a:schemeClr val="tx1"/>
              </a:solidFill>
              <a:effectLst/>
              <a:uLnTx/>
              <a:uFillTx/>
              <a:latin typeface="+mn-lt"/>
              <a:ea typeface="+mn-ea"/>
              <a:cs typeface="+mn-cs"/>
            </a:endParaRPr>
          </a:p>
          <a:p>
            <a:pPr lvl="1">
              <a:lnSpc>
                <a:spcPct val="90000"/>
              </a:lnSpc>
              <a:spcBef>
                <a:spcPct val="20000"/>
              </a:spcBef>
              <a:buFont typeface="Arial" pitchFamily="34" charset="0"/>
              <a:buChar char="•"/>
            </a:pPr>
            <a:r>
              <a:rPr kumimoji="0" lang="pt-BR" sz="1600" b="1" i="0" u="none" strike="noStrike" kern="1200" cap="none" spc="0" normalizeH="0" baseline="0" noProof="0" dirty="0" smtClean="0">
                <a:ln>
                  <a:noFill/>
                </a:ln>
                <a:solidFill>
                  <a:schemeClr val="tx1"/>
                </a:solidFill>
                <a:effectLst/>
                <a:uLnTx/>
                <a:uFillTx/>
                <a:latin typeface="+mn-lt"/>
                <a:ea typeface="+mn-ea"/>
                <a:cs typeface="+mn-cs"/>
              </a:rPr>
              <a:t> </a:t>
            </a:r>
            <a:r>
              <a:rPr kumimoji="0" lang="pt-BR" sz="1600" b="1" i="0" u="none" strike="noStrike" kern="1200" cap="none" spc="0" normalizeH="0" baseline="0" noProof="0" dirty="0" smtClean="0">
                <a:ln>
                  <a:noFill/>
                </a:ln>
                <a:solidFill>
                  <a:schemeClr val="accent5">
                    <a:lumMod val="50000"/>
                  </a:schemeClr>
                </a:solidFill>
                <a:effectLst/>
                <a:uLnTx/>
                <a:uFillTx/>
                <a:latin typeface="+mn-lt"/>
                <a:ea typeface="+mn-ea"/>
                <a:cs typeface="+mn-cs"/>
              </a:rPr>
              <a:t>Diretas</a:t>
            </a:r>
          </a:p>
          <a:p>
            <a:pPr marL="1223963" lvl="2" indent="-285750">
              <a:lnSpc>
                <a:spcPct val="90000"/>
              </a:lnSpc>
              <a:spcBef>
                <a:spcPct val="20000"/>
              </a:spcBef>
              <a:buFont typeface="Arial" pitchFamily="34" charset="0"/>
              <a:buChar char="–"/>
            </a:pPr>
            <a:r>
              <a:rPr kumimoji="0" lang="pt-BR" sz="1600" b="1" i="0" u="none" strike="noStrike" kern="1200" cap="none" spc="0" normalizeH="0" baseline="0" noProof="0" dirty="0" smtClean="0">
                <a:ln>
                  <a:noFill/>
                </a:ln>
                <a:solidFill>
                  <a:schemeClr val="accent5">
                    <a:lumMod val="50000"/>
                  </a:schemeClr>
                </a:solidFill>
                <a:effectLst/>
                <a:uLnTx/>
                <a:uFillTx/>
                <a:latin typeface="+mn-lt"/>
                <a:ea typeface="+mn-ea"/>
                <a:cs typeface="+mn-cs"/>
              </a:rPr>
              <a:t>Entender os objetivos estratégicos da produção.</a:t>
            </a:r>
          </a:p>
          <a:p>
            <a:pPr marL="1223963" lvl="2" indent="-285750">
              <a:lnSpc>
                <a:spcPct val="90000"/>
              </a:lnSpc>
              <a:spcBef>
                <a:spcPct val="20000"/>
              </a:spcBef>
              <a:buFont typeface="Arial" pitchFamily="34" charset="0"/>
              <a:buChar char="–"/>
            </a:pPr>
            <a:r>
              <a:rPr kumimoji="0" lang="pt-BR" sz="1600" b="1" i="0" u="none" strike="noStrike" kern="1200" cap="none" spc="0" normalizeH="0" baseline="0" noProof="0" dirty="0" smtClean="0">
                <a:ln>
                  <a:noFill/>
                </a:ln>
                <a:solidFill>
                  <a:schemeClr val="accent5">
                    <a:lumMod val="50000"/>
                  </a:schemeClr>
                </a:solidFill>
                <a:effectLst/>
                <a:uLnTx/>
                <a:uFillTx/>
                <a:latin typeface="+mn-lt"/>
                <a:ea typeface="+mn-ea"/>
                <a:cs typeface="+mn-cs"/>
              </a:rPr>
              <a:t>Desenvolver uma estratégia de produção para a organização.</a:t>
            </a:r>
          </a:p>
          <a:p>
            <a:pPr marL="1223963" lvl="2" indent="-285750">
              <a:lnSpc>
                <a:spcPct val="90000"/>
              </a:lnSpc>
              <a:spcBef>
                <a:spcPct val="20000"/>
              </a:spcBef>
              <a:buFont typeface="Arial" pitchFamily="34" charset="0"/>
              <a:buChar char="–"/>
            </a:pPr>
            <a:r>
              <a:rPr kumimoji="0" lang="pt-BR" sz="1600" b="1" i="0" u="none" strike="noStrike" kern="1200" cap="none" spc="0" normalizeH="0" baseline="0" noProof="0" dirty="0" smtClean="0">
                <a:ln>
                  <a:noFill/>
                </a:ln>
                <a:solidFill>
                  <a:schemeClr val="accent5">
                    <a:lumMod val="50000"/>
                  </a:schemeClr>
                </a:solidFill>
                <a:effectLst/>
                <a:uLnTx/>
                <a:uFillTx/>
                <a:latin typeface="+mn-lt"/>
                <a:ea typeface="+mn-ea"/>
                <a:cs typeface="+mn-cs"/>
              </a:rPr>
              <a:t>Desenhar produtos, serviços e processos de produção.</a:t>
            </a:r>
          </a:p>
          <a:p>
            <a:pPr marL="1223963" lvl="2" indent="-285750">
              <a:lnSpc>
                <a:spcPct val="90000"/>
              </a:lnSpc>
              <a:spcBef>
                <a:spcPct val="20000"/>
              </a:spcBef>
              <a:buFont typeface="Arial" pitchFamily="34" charset="0"/>
              <a:buChar char="–"/>
            </a:pPr>
            <a:r>
              <a:rPr kumimoji="0" lang="pt-BR" sz="1600" b="1" i="0" u="none" strike="noStrike" kern="1200" cap="none" spc="0" normalizeH="0" baseline="0" noProof="0" dirty="0" smtClean="0">
                <a:ln>
                  <a:noFill/>
                </a:ln>
                <a:solidFill>
                  <a:schemeClr val="accent5">
                    <a:lumMod val="50000"/>
                  </a:schemeClr>
                </a:solidFill>
                <a:effectLst/>
                <a:uLnTx/>
                <a:uFillTx/>
                <a:latin typeface="+mn-lt"/>
                <a:ea typeface="+mn-ea"/>
                <a:cs typeface="+mn-cs"/>
              </a:rPr>
              <a:t>Planejar e controlar a produção.</a:t>
            </a:r>
          </a:p>
          <a:p>
            <a:pPr marL="1223963" lvl="2" indent="-285750">
              <a:lnSpc>
                <a:spcPct val="90000"/>
              </a:lnSpc>
              <a:spcBef>
                <a:spcPct val="20000"/>
              </a:spcBef>
              <a:buFont typeface="Arial" pitchFamily="34" charset="0"/>
              <a:buChar char="–"/>
            </a:pPr>
            <a:r>
              <a:rPr kumimoji="0" lang="pt-BR" sz="1600" b="1" i="0" u="none" strike="noStrike" kern="1200" cap="none" spc="0" normalizeH="0" baseline="0" noProof="0" dirty="0" smtClean="0">
                <a:ln>
                  <a:noFill/>
                </a:ln>
                <a:solidFill>
                  <a:schemeClr val="accent5">
                    <a:lumMod val="50000"/>
                  </a:schemeClr>
                </a:solidFill>
                <a:effectLst/>
                <a:uLnTx/>
                <a:uFillTx/>
                <a:latin typeface="+mn-lt"/>
                <a:ea typeface="+mn-ea"/>
                <a:cs typeface="+mn-cs"/>
              </a:rPr>
              <a:t>Melhorar o desempenho da produção.</a:t>
            </a:r>
            <a:endParaRPr kumimoji="0" lang="pt-BR" sz="1400" b="1"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107504" y="1556792"/>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5177746" y="881425"/>
            <a:ext cx="3786742" cy="1323439"/>
          </a:xfrm>
          <a:prstGeom prst="rect">
            <a:avLst/>
          </a:prstGeom>
        </p:spPr>
        <p:txBody>
          <a:bodyPr wrap="none">
            <a:spAutoFit/>
          </a:bodyPr>
          <a:lstStyle/>
          <a:p>
            <a:pPr>
              <a:defRPr/>
            </a:pPr>
            <a:r>
              <a:rPr lang="pt-BR" sz="8000" b="1" dirty="0">
                <a:solidFill>
                  <a:srgbClr val="C00000"/>
                </a:solidFill>
                <a:effectLst>
                  <a:outerShdw blurRad="38100" dist="38100" dir="2700000" algn="tl">
                    <a:srgbClr val="000000">
                      <a:alpha val="43137"/>
                    </a:srgbClr>
                  </a:outerShdw>
                </a:effectLst>
              </a:rPr>
              <a:t>AULA </a:t>
            </a:r>
            <a:r>
              <a:rPr lang="pt-BR" sz="8000" b="1" dirty="0" smtClean="0">
                <a:solidFill>
                  <a:srgbClr val="C00000"/>
                </a:solidFill>
                <a:effectLst>
                  <a:outerShdw blurRad="38100" dist="38100" dir="2700000" algn="tl">
                    <a:srgbClr val="000000">
                      <a:alpha val="43137"/>
                    </a:srgbClr>
                  </a:outerShdw>
                </a:effectLst>
              </a:rPr>
              <a:t>02</a:t>
            </a:r>
            <a:endParaRPr lang="pt-BR" sz="8000" dirty="0">
              <a:solidFill>
                <a:srgbClr val="C00000"/>
              </a:solidFill>
            </a:endParaRPr>
          </a:p>
        </p:txBody>
      </p:sp>
      <p:pic>
        <p:nvPicPr>
          <p:cNvPr id="5"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107504" y="764704"/>
            <a:ext cx="915027" cy="666679"/>
          </a:xfrm>
          <a:prstGeom prst="rect">
            <a:avLst/>
          </a:prstGeom>
          <a:noFill/>
          <a:ln w="9525">
            <a:noFill/>
            <a:miter lim="800000"/>
            <a:headEnd/>
            <a:tailEnd/>
          </a:ln>
        </p:spPr>
      </p:pic>
      <p:cxnSp>
        <p:nvCxnSpPr>
          <p:cNvPr id="8" name="Conector reto 7"/>
          <p:cNvCxnSpPr/>
          <p:nvPr/>
        </p:nvCxnSpPr>
        <p:spPr>
          <a:xfrm>
            <a:off x="206195" y="2060848"/>
            <a:ext cx="8686285"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72008" y="2276872"/>
            <a:ext cx="9036496" cy="477054"/>
          </a:xfrm>
          <a:prstGeom prst="rect">
            <a:avLst/>
          </a:prstGeom>
        </p:spPr>
        <p:txBody>
          <a:bodyPr wrap="square">
            <a:spAutoFit/>
          </a:bodyPr>
          <a:lstStyle/>
          <a:p>
            <a:r>
              <a:rPr lang="pt-BR" sz="2500" b="1" dirty="0" smtClean="0">
                <a:solidFill>
                  <a:schemeClr val="accent5">
                    <a:lumMod val="50000"/>
                  </a:schemeClr>
                </a:solidFill>
                <a:effectLst>
                  <a:outerShdw blurRad="38100" dist="38100" dir="2700000" algn="tl">
                    <a:srgbClr val="000000">
                      <a:alpha val="43137"/>
                    </a:srgbClr>
                  </a:outerShdw>
                </a:effectLst>
              </a:rPr>
              <a:t>Produção utilizada como parte estratégica dentro das organizações</a:t>
            </a:r>
            <a:endParaRPr lang="pt-BR" sz="2500" b="1" dirty="0">
              <a:solidFill>
                <a:schemeClr val="accent5">
                  <a:lumMod val="50000"/>
                </a:schemeClr>
              </a:solidFill>
              <a:effectLst>
                <a:outerShdw blurRad="38100" dist="38100" dir="2700000" algn="tl">
                  <a:srgbClr val="000000">
                    <a:alpha val="43137"/>
                  </a:srgbClr>
                </a:outerShdw>
              </a:effectLst>
            </a:endParaRPr>
          </a:p>
        </p:txBody>
      </p:sp>
      <p:pic>
        <p:nvPicPr>
          <p:cNvPr id="10" name="Picture 5" descr="http://www.guiadacarreira.com.br/wp-content/uploads/2010/03/fabrica-fordista.png"/>
          <p:cNvPicPr>
            <a:picLocks noChangeAspect="1" noChangeArrowheads="1"/>
          </p:cNvPicPr>
          <p:nvPr/>
        </p:nvPicPr>
        <p:blipFill>
          <a:blip r:embed="rId3" cstate="print"/>
          <a:srcRect/>
          <a:stretch>
            <a:fillRect/>
          </a:stretch>
        </p:blipFill>
        <p:spPr bwMode="auto">
          <a:xfrm>
            <a:off x="251520" y="2794126"/>
            <a:ext cx="5689004" cy="3624137"/>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6175382" y="2708921"/>
            <a:ext cx="2777999" cy="2952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txBox="1">
            <a:spLocks noChangeArrowheads="1"/>
          </p:cNvSpPr>
          <p:nvPr/>
        </p:nvSpPr>
        <p:spPr>
          <a:xfrm>
            <a:off x="0" y="692696"/>
            <a:ext cx="3779912" cy="4572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mj-lt"/>
                <a:ea typeface="+mj-ea"/>
                <a:cs typeface="+mj-cs"/>
              </a:rPr>
              <a:t> </a:t>
            </a:r>
            <a:r>
              <a:rPr kumimoji="0" lang="pt-BR" sz="2400" b="1" i="0" u="none" strike="noStrike" kern="1200" cap="none" spc="0" normalizeH="0" baseline="0" noProof="0" dirty="0" smtClean="0">
                <a:ln>
                  <a:noFill/>
                </a:ln>
                <a:solidFill>
                  <a:schemeClr val="accent4"/>
                </a:solidFill>
                <a:effectLst/>
                <a:uLnTx/>
                <a:uFillTx/>
                <a:latin typeface="+mj-lt"/>
                <a:ea typeface="+mj-ea"/>
                <a:cs typeface="+mj-cs"/>
              </a:rPr>
              <a:t>DEFINIÇÕES PRELIMINARES</a:t>
            </a:r>
          </a:p>
        </p:txBody>
      </p:sp>
      <p:sp>
        <p:nvSpPr>
          <p:cNvPr id="4" name="Rectangle 3"/>
          <p:cNvSpPr txBox="1">
            <a:spLocks noChangeArrowheads="1"/>
          </p:cNvSpPr>
          <p:nvPr/>
        </p:nvSpPr>
        <p:spPr>
          <a:xfrm>
            <a:off x="0" y="1124744"/>
            <a:ext cx="9144000" cy="50292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PT" sz="1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Objetivos da Administração da Produção</a:t>
            </a:r>
            <a:r>
              <a:rPr kumimoji="0" lang="pt-PT" sz="1600" b="1" i="0" u="none" strike="noStrike" kern="1200" cap="none" spc="0" normalizeH="0" baseline="0" noProof="0" dirty="0" smtClean="0">
                <a:ln>
                  <a:noFill/>
                </a:ln>
                <a:solidFill>
                  <a:srgbClr val="000000"/>
                </a:solidFill>
                <a:effectLst/>
                <a:uLnTx/>
                <a:uFillTx/>
                <a:latin typeface="+mn-lt"/>
                <a:ea typeface="+mn-ea"/>
                <a:cs typeface="+mn-cs"/>
              </a:rPr>
              <a:t> - </a:t>
            </a:r>
            <a:r>
              <a:rPr kumimoji="0" lang="pt-PT" sz="1600" b="0" i="0" u="none" strike="noStrike" kern="1200" cap="none" spc="0" normalizeH="0" baseline="0" noProof="0" dirty="0" smtClean="0">
                <a:ln>
                  <a:noFill/>
                </a:ln>
                <a:solidFill>
                  <a:srgbClr val="000000"/>
                </a:solidFill>
                <a:effectLst/>
                <a:uLnTx/>
                <a:uFillTx/>
                <a:latin typeface="+mn-lt"/>
                <a:ea typeface="+mn-ea"/>
                <a:cs typeface="+mn-cs"/>
              </a:rPr>
              <a:t>Baseia-se na gestão eficaz das atividades de curto, médio e longo prazos, na transformação de insumos (matérias-primas) em produtos acabados e/ou serviços. A Administração da Produção/Operações atua em </a:t>
            </a:r>
            <a:r>
              <a:rPr kumimoji="0" lang="pt-PT" sz="1600" b="0" i="1" u="none" strike="noStrike" kern="1200" cap="none" spc="0" normalizeH="0" baseline="0" noProof="0" dirty="0" smtClean="0">
                <a:ln>
                  <a:noFill/>
                </a:ln>
                <a:solidFill>
                  <a:srgbClr val="000000"/>
                </a:solidFill>
                <a:effectLst/>
                <a:uLnTx/>
                <a:uFillTx/>
                <a:latin typeface="+mn-lt"/>
                <a:ea typeface="+mn-ea"/>
                <a:cs typeface="+mn-cs"/>
              </a:rPr>
              <a:t>todas</a:t>
            </a:r>
            <a:r>
              <a:rPr kumimoji="0" lang="pt-PT" sz="1600" b="0" i="0" u="none" strike="noStrike" kern="1200" cap="none" spc="0" normalizeH="0" baseline="0" noProof="0" dirty="0" smtClean="0">
                <a:ln>
                  <a:noFill/>
                </a:ln>
                <a:solidFill>
                  <a:srgbClr val="000000"/>
                </a:solidFill>
                <a:effectLst/>
                <a:uLnTx/>
                <a:uFillTx/>
                <a:latin typeface="+mn-lt"/>
                <a:ea typeface="+mn-ea"/>
                <a:cs typeface="+mn-cs"/>
              </a:rPr>
              <a:t> as áreas (direção, gerência e supervisão).</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pt-BR"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1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Função Produção </a:t>
            </a:r>
            <a:r>
              <a:rPr kumimoji="0" lang="pt-BR" sz="1600" b="0" i="0" u="none" strike="noStrike" kern="1200" cap="none" spc="0" normalizeH="0" baseline="0" noProof="0" dirty="0" smtClean="0">
                <a:ln>
                  <a:noFill/>
                </a:ln>
                <a:solidFill>
                  <a:schemeClr val="tx1"/>
                </a:solidFill>
                <a:effectLst/>
                <a:uLnTx/>
                <a:uFillTx/>
                <a:latin typeface="+mn-lt"/>
                <a:ea typeface="+mn-ea"/>
                <a:cs typeface="+mn-cs"/>
              </a:rPr>
              <a:t>- Reunião de recursos destinados à produção de seus bens e serviços.</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pt-BR"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1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Gerentes de Produção </a:t>
            </a:r>
            <a:r>
              <a:rPr kumimoji="0" lang="pt-BR" sz="1600" b="0" i="0" u="none" strike="noStrike" kern="1200" cap="none" spc="0" normalizeH="0" baseline="0" noProof="0" dirty="0" smtClean="0">
                <a:ln>
                  <a:noFill/>
                </a:ln>
                <a:solidFill>
                  <a:schemeClr val="tx1"/>
                </a:solidFill>
                <a:effectLst/>
                <a:uLnTx/>
                <a:uFillTx/>
                <a:latin typeface="+mn-lt"/>
                <a:ea typeface="+mn-ea"/>
                <a:cs typeface="+mn-cs"/>
              </a:rPr>
              <a:t>- São responsáveis por administrar algum ou todos os recursos envolvidos na função produção.</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pt-BR"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1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Administração da Produção</a:t>
            </a:r>
            <a:r>
              <a:rPr kumimoji="0" lang="pt-BR" sz="16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 </a:t>
            </a:r>
            <a:r>
              <a:rPr kumimoji="0" lang="pt-BR" sz="1600" b="0" i="0" u="none" strike="noStrike" kern="1200" cap="none" spc="0" normalizeH="0" baseline="0" noProof="0" dirty="0" smtClean="0">
                <a:ln>
                  <a:noFill/>
                </a:ln>
                <a:solidFill>
                  <a:schemeClr val="tx1"/>
                </a:solidFill>
                <a:effectLst/>
                <a:uLnTx/>
                <a:uFillTx/>
                <a:latin typeface="+mn-lt"/>
                <a:ea typeface="+mn-ea"/>
                <a:cs typeface="+mn-cs"/>
              </a:rPr>
              <a:t>- Atividades, decisões e responsabilidades dos Gerentes de Produção.</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1600" b="0" i="0" u="none" strike="noStrike" kern="1200" cap="none" spc="0" normalizeH="0" baseline="0" noProof="0" dirty="0" smtClean="0">
                <a:ln>
                  <a:noFill/>
                </a:ln>
                <a:solidFill>
                  <a:schemeClr val="tx1"/>
                </a:solidFill>
                <a:effectLst/>
                <a:uLnTx/>
                <a:uFillTx/>
                <a:latin typeface="+mn-lt"/>
                <a:ea typeface="+mn-ea"/>
                <a:cs typeface="+mn-cs"/>
              </a:rPr>
              <a:t>Planejamento (e previsão): nível estratégico, tático e operacional.</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1600" b="0" i="0" u="none" strike="noStrike" kern="1200" cap="none" spc="0" normalizeH="0" baseline="0" noProof="0" dirty="0" smtClean="0">
                <a:ln>
                  <a:noFill/>
                </a:ln>
                <a:solidFill>
                  <a:schemeClr val="tx1"/>
                </a:solidFill>
                <a:effectLst/>
                <a:uLnTx/>
                <a:uFillTx/>
                <a:latin typeface="+mn-lt"/>
                <a:ea typeface="+mn-ea"/>
                <a:cs typeface="+mn-cs"/>
              </a:rPr>
              <a:t>Organização (e coordenação).</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1600" b="0" i="0" u="none" strike="noStrike" kern="1200" cap="none" spc="0" normalizeH="0" baseline="0" noProof="0" dirty="0" smtClean="0">
                <a:ln>
                  <a:noFill/>
                </a:ln>
                <a:solidFill>
                  <a:schemeClr val="tx1"/>
                </a:solidFill>
                <a:effectLst/>
                <a:uLnTx/>
                <a:uFillTx/>
                <a:latin typeface="+mn-lt"/>
                <a:ea typeface="+mn-ea"/>
                <a:cs typeface="+mn-cs"/>
              </a:rPr>
              <a:t>Direção.</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1600" b="0" i="0" u="none" strike="noStrike" kern="1200" cap="none" spc="0" normalizeH="0" baseline="0" noProof="0" dirty="0" smtClean="0">
                <a:ln>
                  <a:noFill/>
                </a:ln>
                <a:solidFill>
                  <a:schemeClr val="tx1"/>
                </a:solidFill>
                <a:effectLst/>
                <a:uLnTx/>
                <a:uFillTx/>
                <a:latin typeface="+mn-lt"/>
                <a:ea typeface="+mn-ea"/>
                <a:cs typeface="+mn-cs"/>
              </a:rPr>
              <a:t>Controle.</a:t>
            </a:r>
          </a:p>
        </p:txBody>
      </p:sp>
      <p:grpSp>
        <p:nvGrpSpPr>
          <p:cNvPr id="5" name="Group 4"/>
          <p:cNvGrpSpPr>
            <a:grpSpLocks/>
          </p:cNvGrpSpPr>
          <p:nvPr/>
        </p:nvGrpSpPr>
        <p:grpSpPr bwMode="auto">
          <a:xfrm>
            <a:off x="2052090" y="4229361"/>
            <a:ext cx="6300885" cy="2133742"/>
            <a:chOff x="1525" y="2596"/>
            <a:chExt cx="3947" cy="1508"/>
          </a:xfrm>
        </p:grpSpPr>
        <p:sp>
          <p:nvSpPr>
            <p:cNvPr id="6" name="Text Box 5"/>
            <p:cNvSpPr txBox="1">
              <a:spLocks noChangeArrowheads="1"/>
            </p:cNvSpPr>
            <p:nvPr/>
          </p:nvSpPr>
          <p:spPr bwMode="auto">
            <a:xfrm>
              <a:off x="2883" y="2596"/>
              <a:ext cx="1173" cy="209"/>
            </a:xfrm>
            <a:prstGeom prst="rect">
              <a:avLst/>
            </a:prstGeom>
            <a:solidFill>
              <a:srgbClr val="FFFFFF"/>
            </a:solidFill>
            <a:ln w="9525">
              <a:noFill/>
              <a:miter lim="800000"/>
              <a:headEnd/>
              <a:tailEnd/>
            </a:ln>
          </p:spPr>
          <p:txBody>
            <a:bodyPr/>
            <a:lstStyle/>
            <a:p>
              <a:pPr algn="l" eaLnBrk="0" hangingPunct="0">
                <a:buClrTx/>
                <a:buSzTx/>
                <a:buFontTx/>
                <a:buNone/>
              </a:pPr>
              <a:r>
                <a:rPr lang="pt-BR" b="1" dirty="0">
                  <a:solidFill>
                    <a:srgbClr val="C00000"/>
                  </a:solidFill>
                  <a:effectLst>
                    <a:outerShdw blurRad="38100" dist="38100" dir="2700000" algn="tl">
                      <a:srgbClr val="000000">
                        <a:alpha val="43137"/>
                      </a:srgbClr>
                    </a:outerShdw>
                  </a:effectLst>
                </a:rPr>
                <a:t>PLANEJAMENTO</a:t>
              </a:r>
            </a:p>
          </p:txBody>
        </p:sp>
        <p:sp>
          <p:nvSpPr>
            <p:cNvPr id="7" name="Text Box 6"/>
            <p:cNvSpPr txBox="1">
              <a:spLocks noChangeArrowheads="1"/>
            </p:cNvSpPr>
            <p:nvPr/>
          </p:nvSpPr>
          <p:spPr bwMode="auto">
            <a:xfrm>
              <a:off x="1525" y="3257"/>
              <a:ext cx="1061" cy="209"/>
            </a:xfrm>
            <a:prstGeom prst="rect">
              <a:avLst/>
            </a:prstGeom>
            <a:solidFill>
              <a:srgbClr val="FFFFFF"/>
            </a:solidFill>
            <a:ln w="9525">
              <a:noFill/>
              <a:miter lim="800000"/>
              <a:headEnd/>
              <a:tailEnd/>
            </a:ln>
          </p:spPr>
          <p:txBody>
            <a:bodyPr/>
            <a:lstStyle/>
            <a:p>
              <a:pPr algn="ctr" eaLnBrk="0" hangingPunct="0">
                <a:buClrTx/>
                <a:buSzTx/>
                <a:buFontTx/>
                <a:buNone/>
              </a:pPr>
              <a:r>
                <a:rPr lang="pt-BR" b="1" dirty="0">
                  <a:solidFill>
                    <a:srgbClr val="00B050"/>
                  </a:solidFill>
                  <a:effectLst>
                    <a:outerShdw blurRad="38100" dist="38100" dir="2700000" algn="tl">
                      <a:srgbClr val="000000">
                        <a:alpha val="43137"/>
                      </a:srgbClr>
                    </a:outerShdw>
                  </a:effectLst>
                </a:rPr>
                <a:t>CONTROLE</a:t>
              </a:r>
            </a:p>
          </p:txBody>
        </p:sp>
        <p:sp>
          <p:nvSpPr>
            <p:cNvPr id="8" name="Text Box 7"/>
            <p:cNvSpPr txBox="1">
              <a:spLocks noChangeArrowheads="1"/>
            </p:cNvSpPr>
            <p:nvPr/>
          </p:nvSpPr>
          <p:spPr bwMode="auto">
            <a:xfrm>
              <a:off x="4411" y="3226"/>
              <a:ext cx="1061" cy="209"/>
            </a:xfrm>
            <a:prstGeom prst="rect">
              <a:avLst/>
            </a:prstGeom>
            <a:solidFill>
              <a:srgbClr val="FFFFFF"/>
            </a:solidFill>
            <a:ln w="9525">
              <a:noFill/>
              <a:miter lim="800000"/>
              <a:headEnd/>
              <a:tailEnd/>
            </a:ln>
          </p:spPr>
          <p:txBody>
            <a:bodyPr/>
            <a:lstStyle/>
            <a:p>
              <a:pPr algn="ctr" eaLnBrk="0" hangingPunct="0">
                <a:buClrTx/>
                <a:buSzTx/>
                <a:buFontTx/>
                <a:buNone/>
              </a:pPr>
              <a:r>
                <a:rPr lang="pt-BR" b="1" dirty="0">
                  <a:solidFill>
                    <a:schemeClr val="accent6">
                      <a:lumMod val="75000"/>
                    </a:schemeClr>
                  </a:solidFill>
                  <a:effectLst>
                    <a:outerShdw blurRad="38100" dist="38100" dir="2700000" algn="tl">
                      <a:srgbClr val="000000">
                        <a:alpha val="43137"/>
                      </a:srgbClr>
                    </a:outerShdw>
                  </a:effectLst>
                </a:rPr>
                <a:t>ORGANIZAÇÃO</a:t>
              </a:r>
            </a:p>
          </p:txBody>
        </p:sp>
        <p:sp>
          <p:nvSpPr>
            <p:cNvPr id="9" name="Text Box 8"/>
            <p:cNvSpPr txBox="1">
              <a:spLocks noChangeArrowheads="1"/>
            </p:cNvSpPr>
            <p:nvPr/>
          </p:nvSpPr>
          <p:spPr bwMode="auto">
            <a:xfrm>
              <a:off x="2933" y="3895"/>
              <a:ext cx="1060" cy="209"/>
            </a:xfrm>
            <a:prstGeom prst="rect">
              <a:avLst/>
            </a:prstGeom>
            <a:solidFill>
              <a:srgbClr val="FFFFFF"/>
            </a:solidFill>
            <a:ln w="9525">
              <a:noFill/>
              <a:miter lim="800000"/>
              <a:headEnd/>
              <a:tailEnd/>
            </a:ln>
          </p:spPr>
          <p:txBody>
            <a:bodyPr/>
            <a:lstStyle/>
            <a:p>
              <a:pPr algn="ctr" eaLnBrk="0" hangingPunct="0">
                <a:buClrTx/>
                <a:buSzTx/>
                <a:buFontTx/>
                <a:buNone/>
              </a:pPr>
              <a:r>
                <a:rPr lang="pt-BR" b="1" dirty="0">
                  <a:solidFill>
                    <a:schemeClr val="accent4"/>
                  </a:solidFill>
                  <a:effectLst>
                    <a:outerShdw blurRad="38100" dist="38100" dir="2700000" algn="tl">
                      <a:srgbClr val="000000">
                        <a:alpha val="43137"/>
                      </a:srgbClr>
                    </a:outerShdw>
                  </a:effectLst>
                </a:rPr>
                <a:t>DIREÇÃO</a:t>
              </a:r>
            </a:p>
          </p:txBody>
        </p:sp>
        <p:sp>
          <p:nvSpPr>
            <p:cNvPr id="10" name="Line 9"/>
            <p:cNvSpPr>
              <a:spLocks noChangeShapeType="1"/>
            </p:cNvSpPr>
            <p:nvPr/>
          </p:nvSpPr>
          <p:spPr bwMode="auto">
            <a:xfrm flipH="1">
              <a:off x="4944" y="2745"/>
              <a:ext cx="6" cy="519"/>
            </a:xfrm>
            <a:prstGeom prst="line">
              <a:avLst/>
            </a:prstGeom>
            <a:noFill/>
            <a:ln w="25400">
              <a:solidFill>
                <a:srgbClr val="000000"/>
              </a:solidFill>
              <a:round/>
              <a:headEnd/>
              <a:tailEnd type="triangle" w="med" len="med"/>
            </a:ln>
          </p:spPr>
          <p:txBody>
            <a:bodyPr/>
            <a:lstStyle/>
            <a:p>
              <a:endParaRPr lang="pt-BR"/>
            </a:p>
          </p:txBody>
        </p:sp>
        <p:sp>
          <p:nvSpPr>
            <p:cNvPr id="11" name="Line 10"/>
            <p:cNvSpPr>
              <a:spLocks noChangeShapeType="1"/>
            </p:cNvSpPr>
            <p:nvPr/>
          </p:nvSpPr>
          <p:spPr bwMode="auto">
            <a:xfrm>
              <a:off x="4014" y="2736"/>
              <a:ext cx="936" cy="0"/>
            </a:xfrm>
            <a:prstGeom prst="line">
              <a:avLst/>
            </a:prstGeom>
            <a:noFill/>
            <a:ln w="25400">
              <a:solidFill>
                <a:srgbClr val="000000"/>
              </a:solidFill>
              <a:round/>
              <a:headEnd/>
              <a:tailEnd/>
            </a:ln>
          </p:spPr>
          <p:txBody>
            <a:bodyPr/>
            <a:lstStyle/>
            <a:p>
              <a:endParaRPr lang="pt-BR"/>
            </a:p>
          </p:txBody>
        </p:sp>
        <p:grpSp>
          <p:nvGrpSpPr>
            <p:cNvPr id="12" name="Group 11"/>
            <p:cNvGrpSpPr>
              <a:grpSpLocks/>
            </p:cNvGrpSpPr>
            <p:nvPr/>
          </p:nvGrpSpPr>
          <p:grpSpPr bwMode="auto">
            <a:xfrm rot="-5400000">
              <a:off x="2167" y="2614"/>
              <a:ext cx="547" cy="818"/>
              <a:chOff x="7758" y="1804"/>
              <a:chExt cx="2324" cy="1063"/>
            </a:xfrm>
          </p:grpSpPr>
          <p:sp>
            <p:nvSpPr>
              <p:cNvPr id="18" name="Line 12"/>
              <p:cNvSpPr>
                <a:spLocks noChangeShapeType="1"/>
              </p:cNvSpPr>
              <p:nvPr/>
            </p:nvSpPr>
            <p:spPr bwMode="auto">
              <a:xfrm>
                <a:off x="10082" y="1806"/>
                <a:ext cx="0" cy="1061"/>
              </a:xfrm>
              <a:prstGeom prst="line">
                <a:avLst/>
              </a:prstGeom>
              <a:noFill/>
              <a:ln w="25400">
                <a:solidFill>
                  <a:srgbClr val="000000"/>
                </a:solidFill>
                <a:round/>
                <a:headEnd/>
                <a:tailEnd type="triangle" w="med" len="med"/>
              </a:ln>
            </p:spPr>
            <p:txBody>
              <a:bodyPr/>
              <a:lstStyle/>
              <a:p>
                <a:endParaRPr lang="pt-BR" dirty="0"/>
              </a:p>
            </p:txBody>
          </p:sp>
          <p:sp>
            <p:nvSpPr>
              <p:cNvPr id="19" name="Line 13"/>
              <p:cNvSpPr>
                <a:spLocks noChangeShapeType="1"/>
              </p:cNvSpPr>
              <p:nvPr/>
            </p:nvSpPr>
            <p:spPr bwMode="auto">
              <a:xfrm>
                <a:off x="7758" y="1804"/>
                <a:ext cx="2322" cy="0"/>
              </a:xfrm>
              <a:prstGeom prst="line">
                <a:avLst/>
              </a:prstGeom>
              <a:noFill/>
              <a:ln w="25400">
                <a:solidFill>
                  <a:srgbClr val="000000"/>
                </a:solidFill>
                <a:round/>
                <a:headEnd/>
                <a:tailEnd/>
              </a:ln>
            </p:spPr>
            <p:txBody>
              <a:bodyPr/>
              <a:lstStyle/>
              <a:p>
                <a:endParaRPr lang="pt-BR"/>
              </a:p>
            </p:txBody>
          </p:sp>
        </p:grpSp>
        <p:grpSp>
          <p:nvGrpSpPr>
            <p:cNvPr id="13" name="Group 14"/>
            <p:cNvGrpSpPr>
              <a:grpSpLocks/>
            </p:cNvGrpSpPr>
            <p:nvPr/>
          </p:nvGrpSpPr>
          <p:grpSpPr bwMode="auto">
            <a:xfrm>
              <a:off x="3814" y="3506"/>
              <a:ext cx="1146" cy="525"/>
              <a:chOff x="7252" y="3522"/>
              <a:chExt cx="2852" cy="1604"/>
            </a:xfrm>
          </p:grpSpPr>
          <p:sp>
            <p:nvSpPr>
              <p:cNvPr id="16" name="Line 15"/>
              <p:cNvSpPr>
                <a:spLocks noChangeShapeType="1"/>
              </p:cNvSpPr>
              <p:nvPr/>
            </p:nvSpPr>
            <p:spPr bwMode="auto">
              <a:xfrm rot="5400000">
                <a:off x="8669" y="3692"/>
                <a:ext cx="17" cy="2852"/>
              </a:xfrm>
              <a:prstGeom prst="line">
                <a:avLst/>
              </a:prstGeom>
              <a:noFill/>
              <a:ln w="25400">
                <a:solidFill>
                  <a:srgbClr val="000000"/>
                </a:solidFill>
                <a:round/>
                <a:headEnd/>
                <a:tailEnd type="triangle" w="med" len="med"/>
              </a:ln>
            </p:spPr>
            <p:txBody>
              <a:bodyPr/>
              <a:lstStyle/>
              <a:p>
                <a:endParaRPr lang="pt-BR"/>
              </a:p>
            </p:txBody>
          </p:sp>
          <p:sp>
            <p:nvSpPr>
              <p:cNvPr id="17" name="Line 16"/>
              <p:cNvSpPr>
                <a:spLocks noChangeShapeType="1"/>
              </p:cNvSpPr>
              <p:nvPr/>
            </p:nvSpPr>
            <p:spPr bwMode="auto">
              <a:xfrm rot="5400000">
                <a:off x="9318" y="4306"/>
                <a:ext cx="1567" cy="0"/>
              </a:xfrm>
              <a:prstGeom prst="line">
                <a:avLst/>
              </a:prstGeom>
              <a:noFill/>
              <a:ln w="25400">
                <a:solidFill>
                  <a:srgbClr val="000000"/>
                </a:solidFill>
                <a:round/>
                <a:headEnd/>
                <a:tailEnd/>
              </a:ln>
            </p:spPr>
            <p:txBody>
              <a:bodyPr/>
              <a:lstStyle/>
              <a:p>
                <a:endParaRPr lang="pt-BR"/>
              </a:p>
            </p:txBody>
          </p:sp>
        </p:grpSp>
        <p:sp>
          <p:nvSpPr>
            <p:cNvPr id="14" name="Line 17"/>
            <p:cNvSpPr>
              <a:spLocks noChangeShapeType="1"/>
            </p:cNvSpPr>
            <p:nvPr/>
          </p:nvSpPr>
          <p:spPr bwMode="auto">
            <a:xfrm rot="10800000">
              <a:off x="2026" y="3495"/>
              <a:ext cx="2" cy="552"/>
            </a:xfrm>
            <a:prstGeom prst="line">
              <a:avLst/>
            </a:prstGeom>
            <a:noFill/>
            <a:ln w="25400">
              <a:solidFill>
                <a:srgbClr val="000000"/>
              </a:solidFill>
              <a:round/>
              <a:headEnd/>
              <a:tailEnd type="triangle" w="med" len="med"/>
            </a:ln>
          </p:spPr>
          <p:txBody>
            <a:bodyPr/>
            <a:lstStyle/>
            <a:p>
              <a:endParaRPr lang="pt-BR"/>
            </a:p>
          </p:txBody>
        </p:sp>
        <p:sp>
          <p:nvSpPr>
            <p:cNvPr id="15" name="Line 18"/>
            <p:cNvSpPr>
              <a:spLocks noChangeShapeType="1"/>
            </p:cNvSpPr>
            <p:nvPr/>
          </p:nvSpPr>
          <p:spPr bwMode="auto">
            <a:xfrm rot="10800000">
              <a:off x="2039" y="4041"/>
              <a:ext cx="1095" cy="0"/>
            </a:xfrm>
            <a:prstGeom prst="line">
              <a:avLst/>
            </a:prstGeom>
            <a:noFill/>
            <a:ln w="25400">
              <a:solidFill>
                <a:srgbClr val="000000"/>
              </a:solidFill>
              <a:round/>
              <a:headEnd/>
              <a:tailEnd/>
            </a:ln>
          </p:spPr>
          <p:txBody>
            <a:bodyPr/>
            <a:lstStyle/>
            <a:p>
              <a:endParaRPr lang="pt-B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txBox="1">
            <a:spLocks noChangeArrowheads="1"/>
          </p:cNvSpPr>
          <p:nvPr/>
        </p:nvSpPr>
        <p:spPr>
          <a:xfrm>
            <a:off x="0" y="692696"/>
            <a:ext cx="3779912" cy="4572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mj-lt"/>
                <a:ea typeface="+mj-ea"/>
                <a:cs typeface="+mj-cs"/>
              </a:rPr>
              <a:t> </a:t>
            </a:r>
            <a:r>
              <a:rPr kumimoji="0" lang="pt-BR" sz="2400" b="1" i="0" u="none" strike="noStrike" kern="1200" cap="none" spc="0" normalizeH="0" baseline="0" noProof="0" dirty="0" smtClean="0">
                <a:ln>
                  <a:noFill/>
                </a:ln>
                <a:solidFill>
                  <a:schemeClr val="accent4"/>
                </a:solidFill>
                <a:effectLst/>
                <a:uLnTx/>
                <a:uFillTx/>
                <a:latin typeface="+mj-lt"/>
                <a:ea typeface="+mj-ea"/>
                <a:cs typeface="+mj-cs"/>
              </a:rPr>
              <a:t>DEFINIÇÕES PRELIMINARES</a:t>
            </a:r>
          </a:p>
        </p:txBody>
      </p:sp>
      <p:sp>
        <p:nvSpPr>
          <p:cNvPr id="4" name="Rectangle 2"/>
          <p:cNvSpPr txBox="1">
            <a:spLocks noChangeArrowheads="1"/>
          </p:cNvSpPr>
          <p:nvPr/>
        </p:nvSpPr>
        <p:spPr>
          <a:xfrm>
            <a:off x="685800" y="1083246"/>
            <a:ext cx="3598168" cy="32953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mj-lt"/>
                <a:ea typeface="+mj-ea"/>
                <a:cs typeface="+mj-cs"/>
              </a:rPr>
              <a:t>OBJETIVOS E FUNÇÕES</a:t>
            </a:r>
            <a:endParaRPr kumimoji="0" lang="pt-BR" sz="2000" b="0" i="0" u="none" strike="noStrike" kern="1200" cap="none"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mj-lt"/>
              <a:ea typeface="+mj-ea"/>
              <a:cs typeface="+mj-cs"/>
            </a:endParaRPr>
          </a:p>
        </p:txBody>
      </p:sp>
      <p:sp>
        <p:nvSpPr>
          <p:cNvPr id="5" name="Rectangle 3"/>
          <p:cNvSpPr txBox="1">
            <a:spLocks noChangeArrowheads="1"/>
          </p:cNvSpPr>
          <p:nvPr/>
        </p:nvSpPr>
        <p:spPr>
          <a:xfrm>
            <a:off x="0" y="1484784"/>
            <a:ext cx="9144000" cy="4672012"/>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000" b="1" i="0" u="none" strike="noStrike" kern="1200" cap="none" spc="0" normalizeH="0" baseline="0" noProof="0" dirty="0" smtClean="0">
                <a:ln>
                  <a:noFill/>
                </a:ln>
                <a:solidFill>
                  <a:schemeClr val="accent6">
                    <a:lumMod val="50000"/>
                  </a:schemeClr>
                </a:solidFill>
                <a:effectLst/>
                <a:uLnTx/>
                <a:uFillTx/>
                <a:latin typeface="+mn-lt"/>
                <a:ea typeface="+mn-ea"/>
                <a:cs typeface="+mn-cs"/>
              </a:rPr>
              <a:t>Funções que interagem com a função produção</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0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Principais: </a:t>
            </a:r>
            <a:r>
              <a:rPr kumimoji="0" lang="pt-BR" sz="2000" b="0" i="0" u="none" strike="noStrike" kern="1200" cap="none" spc="0" normalizeH="0" baseline="0" noProof="0" dirty="0" smtClean="0">
                <a:ln>
                  <a:noFill/>
                </a:ln>
                <a:solidFill>
                  <a:schemeClr val="tx1"/>
                </a:solidFill>
                <a:effectLst/>
                <a:uLnTx/>
                <a:uFillTx/>
                <a:latin typeface="+mn-lt"/>
                <a:ea typeface="+mn-ea"/>
                <a:cs typeface="+mn-cs"/>
              </a:rPr>
              <a:t>marketing, contábil financeira e desenvolvimento de produto / serviço.</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000" b="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De apoio: </a:t>
            </a:r>
            <a:r>
              <a:rPr kumimoji="0" lang="pt-BR" sz="2000" b="0" i="0" u="none" strike="noStrike" kern="1200" cap="none" spc="0" normalizeH="0" baseline="0" noProof="0" dirty="0" smtClean="0">
                <a:ln>
                  <a:noFill/>
                </a:ln>
                <a:solidFill>
                  <a:schemeClr val="tx1"/>
                </a:solidFill>
                <a:effectLst/>
                <a:uLnTx/>
                <a:uFillTx/>
                <a:latin typeface="+mn-lt"/>
                <a:ea typeface="+mn-ea"/>
                <a:cs typeface="+mn-cs"/>
              </a:rPr>
              <a:t>recursos humanos, compras e engenharia / suporte técnico.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000" b="0" i="0" u="none" strike="noStrike" kern="1200" cap="none" spc="0" normalizeH="0" baseline="0" noProof="0" dirty="0" smtClean="0">
                <a:ln>
                  <a:noFill/>
                </a:ln>
                <a:solidFill>
                  <a:schemeClr val="accent6">
                    <a:lumMod val="50000"/>
                  </a:schemeClr>
                </a:solidFill>
                <a:effectLst/>
                <a:uLnTx/>
                <a:uFillTx/>
                <a:latin typeface="+mn-lt"/>
                <a:ea typeface="+mn-ea"/>
                <a:cs typeface="+mn-cs"/>
              </a:rPr>
              <a:t>Objetivos empresariais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000" b="0" i="0" u="none" strike="noStrike" kern="1200" cap="none" spc="0" normalizeH="0" baseline="0" noProof="0" dirty="0" smtClean="0">
                <a:ln>
                  <a:noFill/>
                </a:ln>
                <a:solidFill>
                  <a:schemeClr val="tx1"/>
                </a:solidFill>
                <a:effectLst/>
                <a:uLnTx/>
                <a:uFillTx/>
                <a:latin typeface="+mn-lt"/>
                <a:ea typeface="+mn-ea"/>
                <a:cs typeface="+mn-cs"/>
              </a:rPr>
              <a:t>Longo prazo: 5 anos ou mais.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000" b="0" i="0" u="none" strike="noStrike" kern="1200" cap="none" spc="0" normalizeH="0" baseline="0" noProof="0" dirty="0" smtClean="0">
                <a:ln>
                  <a:noFill/>
                </a:ln>
                <a:solidFill>
                  <a:schemeClr val="tx1"/>
                </a:solidFill>
                <a:effectLst/>
                <a:uLnTx/>
                <a:uFillTx/>
                <a:latin typeface="+mn-lt"/>
                <a:ea typeface="+mn-ea"/>
                <a:cs typeface="+mn-cs"/>
              </a:rPr>
              <a:t>Médio prazo: 1 a 5 anos.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000" b="0" i="0" u="none" strike="noStrike" kern="1200" cap="none" spc="0" normalizeH="0" baseline="0" noProof="0" dirty="0" smtClean="0">
                <a:ln>
                  <a:noFill/>
                </a:ln>
                <a:solidFill>
                  <a:schemeClr val="tx1"/>
                </a:solidFill>
                <a:effectLst/>
                <a:uLnTx/>
                <a:uFillTx/>
                <a:latin typeface="+mn-lt"/>
                <a:ea typeface="+mn-ea"/>
                <a:cs typeface="+mn-cs"/>
              </a:rPr>
              <a:t>Curto prazo: de algumas semanas a 1 ano.</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Objetivos gerais                    Objetivos específicos.</a:t>
            </a:r>
          </a:p>
          <a:p>
            <a:pPr marL="800100" lvl="1" indent="-342900" algn="just">
              <a:spcBef>
                <a:spcPct val="20000"/>
              </a:spcBef>
              <a:buFont typeface="Arial" pitchFamily="34" charset="0"/>
              <a:buChar char="•"/>
            </a:pPr>
            <a:r>
              <a:rPr kumimoji="0" lang="pt-BR" sz="2000" b="0" i="0" u="none" strike="noStrike" kern="1200" cap="none" spc="0" normalizeH="0" baseline="0" noProof="0" dirty="0" smtClean="0">
                <a:ln>
                  <a:noFill/>
                </a:ln>
                <a:solidFill>
                  <a:schemeClr val="tx1"/>
                </a:solidFill>
                <a:effectLst/>
                <a:uLnTx/>
                <a:uFillTx/>
                <a:latin typeface="+mn-lt"/>
                <a:ea typeface="+mn-ea"/>
                <a:cs typeface="+mn-cs"/>
              </a:rPr>
              <a:t>Objetivos impostos de fora para dentro: pagamento de impostos, controle antipoluição, políticas, etc.</a:t>
            </a:r>
          </a:p>
          <a:p>
            <a:pPr marL="800100" lvl="1" indent="-342900" algn="just">
              <a:spcBef>
                <a:spcPct val="20000"/>
              </a:spcBef>
              <a:buFont typeface="Arial" pitchFamily="34" charset="0"/>
              <a:buChar char="•"/>
            </a:pPr>
            <a:r>
              <a:rPr kumimoji="0" lang="pt-BR" sz="2000" b="0" i="0" u="none" strike="noStrike" kern="1200" cap="none" spc="0" normalizeH="0" baseline="0" noProof="0" dirty="0" smtClean="0">
                <a:ln>
                  <a:noFill/>
                </a:ln>
                <a:solidFill>
                  <a:schemeClr val="tx1"/>
                </a:solidFill>
                <a:effectLst/>
                <a:uLnTx/>
                <a:uFillTx/>
                <a:latin typeface="+mn-lt"/>
                <a:ea typeface="+mn-ea"/>
                <a:cs typeface="+mn-cs"/>
              </a:rPr>
              <a:t>Conflito de Objetivos: investimentos x custos x desenvolvimento de novos produtos.</a:t>
            </a:r>
          </a:p>
        </p:txBody>
      </p:sp>
      <p:sp>
        <p:nvSpPr>
          <p:cNvPr id="6" name="AutoShape 4"/>
          <p:cNvSpPr>
            <a:spLocks noChangeArrowheads="1"/>
          </p:cNvSpPr>
          <p:nvPr/>
        </p:nvSpPr>
        <p:spPr bwMode="auto">
          <a:xfrm>
            <a:off x="2284505" y="4410217"/>
            <a:ext cx="82044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FF"/>
          </a:solidFill>
          <a:ln w="12700">
            <a:solidFill>
              <a:schemeClr val="tx1"/>
            </a:solidFill>
            <a:miter lim="800000"/>
            <a:headEnd type="none" w="sm" len="sm"/>
            <a:tailEnd type="none" w="sm" len="sm"/>
          </a:ln>
        </p:spPr>
        <p:txBody>
          <a:bodyPr wrap="none" anchor="ctr"/>
          <a:lstStyle/>
          <a:p>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pic>
        <p:nvPicPr>
          <p:cNvPr id="18434" name="Picture 2"/>
          <p:cNvPicPr>
            <a:picLocks noChangeAspect="1" noChangeArrowheads="1"/>
          </p:cNvPicPr>
          <p:nvPr/>
        </p:nvPicPr>
        <p:blipFill>
          <a:blip r:embed="rId2" cstate="print"/>
          <a:srcRect/>
          <a:stretch>
            <a:fillRect/>
          </a:stretch>
        </p:blipFill>
        <p:spPr bwMode="auto">
          <a:xfrm>
            <a:off x="0" y="908720"/>
            <a:ext cx="9153525" cy="5616624"/>
          </a:xfrm>
          <a:prstGeom prst="rect">
            <a:avLst/>
          </a:prstGeom>
          <a:noFill/>
          <a:ln w="9525">
            <a:noFill/>
            <a:miter lim="800000"/>
            <a:headEnd/>
            <a:tailEnd/>
          </a:ln>
        </p:spPr>
      </p:pic>
      <p:sp>
        <p:nvSpPr>
          <p:cNvPr id="3" name="Rectangle 2"/>
          <p:cNvSpPr txBox="1">
            <a:spLocks noChangeArrowheads="1"/>
          </p:cNvSpPr>
          <p:nvPr/>
        </p:nvSpPr>
        <p:spPr>
          <a:xfrm>
            <a:off x="0" y="692696"/>
            <a:ext cx="3779912" cy="4572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mj-lt"/>
                <a:ea typeface="+mj-ea"/>
                <a:cs typeface="+mj-cs"/>
              </a:rPr>
              <a:t> </a:t>
            </a:r>
            <a:r>
              <a:rPr kumimoji="0" lang="pt-BR" sz="2400" b="1" i="0" u="none" strike="noStrike" kern="1200" cap="none" spc="0" normalizeH="0" baseline="0" noProof="0" dirty="0" smtClean="0">
                <a:ln>
                  <a:noFill/>
                </a:ln>
                <a:solidFill>
                  <a:schemeClr val="accent4"/>
                </a:solidFill>
                <a:effectLst/>
                <a:uLnTx/>
                <a:uFillTx/>
                <a:latin typeface="+mj-lt"/>
                <a:ea typeface="+mj-ea"/>
                <a:cs typeface="+mj-cs"/>
              </a:rPr>
              <a:t>DEFINIÇÕES PRELIMINARES</a:t>
            </a:r>
          </a:p>
        </p:txBody>
      </p:sp>
      <p:pic>
        <p:nvPicPr>
          <p:cNvPr id="18435" name="Picture 3"/>
          <p:cNvPicPr>
            <a:picLocks noChangeAspect="1" noChangeArrowheads="1"/>
          </p:cNvPicPr>
          <p:nvPr/>
        </p:nvPicPr>
        <p:blipFill>
          <a:blip r:embed="rId3" cstate="print"/>
          <a:srcRect/>
          <a:stretch>
            <a:fillRect/>
          </a:stretch>
        </p:blipFill>
        <p:spPr bwMode="auto">
          <a:xfrm>
            <a:off x="8164431" y="5733256"/>
            <a:ext cx="979570" cy="807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txBox="1">
            <a:spLocks noChangeArrowheads="1"/>
          </p:cNvSpPr>
          <p:nvPr/>
        </p:nvSpPr>
        <p:spPr>
          <a:xfrm>
            <a:off x="0" y="692696"/>
            <a:ext cx="3779912" cy="4572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mj-lt"/>
                <a:ea typeface="+mj-ea"/>
                <a:cs typeface="+mj-cs"/>
              </a:rPr>
              <a:t> </a:t>
            </a:r>
            <a:r>
              <a:rPr kumimoji="0" lang="pt-BR" sz="2400" b="1" i="0" u="none" strike="noStrike" kern="1200" cap="none" spc="0" normalizeH="0" baseline="0" noProof="0" dirty="0" smtClean="0">
                <a:ln>
                  <a:noFill/>
                </a:ln>
                <a:solidFill>
                  <a:schemeClr val="accent4"/>
                </a:solidFill>
                <a:effectLst/>
                <a:uLnTx/>
                <a:uFillTx/>
                <a:latin typeface="+mj-lt"/>
                <a:ea typeface="+mj-ea"/>
                <a:cs typeface="+mj-cs"/>
              </a:rPr>
              <a:t>DEFINIÇÕES PRELIMINARES</a:t>
            </a:r>
          </a:p>
        </p:txBody>
      </p:sp>
      <p:sp>
        <p:nvSpPr>
          <p:cNvPr id="4" name="Rectangle 2"/>
          <p:cNvSpPr txBox="1">
            <a:spLocks noChangeArrowheads="1"/>
          </p:cNvSpPr>
          <p:nvPr/>
        </p:nvSpPr>
        <p:spPr>
          <a:xfrm>
            <a:off x="467544" y="1052736"/>
            <a:ext cx="7772400" cy="35981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charset="0"/>
                <a:ea typeface="+mj-ea"/>
                <a:cs typeface="+mj-cs"/>
              </a:rPr>
              <a:t>MODELO DA OPERAÇÃO DE PRODUÇÃO</a:t>
            </a:r>
          </a:p>
        </p:txBody>
      </p:sp>
      <p:sp>
        <p:nvSpPr>
          <p:cNvPr id="5" name="Rectangle 3"/>
          <p:cNvSpPr txBox="1">
            <a:spLocks noChangeArrowheads="1"/>
          </p:cNvSpPr>
          <p:nvPr/>
        </p:nvSpPr>
        <p:spPr>
          <a:xfrm>
            <a:off x="0" y="1461740"/>
            <a:ext cx="9144000" cy="4127500"/>
          </a:xfrm>
          <a:prstGeom prst="rect">
            <a:avLst/>
          </a:prstGeom>
        </p:spPr>
        <p:txBody>
          <a:bodyPr/>
          <a:lstStyle/>
          <a:p>
            <a:pPr marL="342900" marR="0" lvl="0" indent="-342900" algn="just" defTabSz="914400" rtl="0" eaLnBrk="1" fontAlgn="auto" latinLnBrk="0" hangingPunct="1">
              <a:lnSpc>
                <a:spcPct val="100000"/>
              </a:lnSpc>
              <a:spcBef>
                <a:spcPts val="2300"/>
              </a:spcBef>
              <a:spcAft>
                <a:spcPts val="0"/>
              </a:spcAft>
              <a:buClrTx/>
              <a:buSzTx/>
              <a:buFontTx/>
              <a:buNone/>
              <a:tabLst/>
              <a:defRPr/>
            </a:pPr>
            <a:r>
              <a:rPr kumimoji="0" lang="pt-PT" sz="1600" b="1" i="0" u="none" strike="noStrike" kern="1200" cap="none" spc="0" normalizeH="0" baseline="0" noProof="0" dirty="0" smtClean="0">
                <a:ln>
                  <a:noFill/>
                </a:ln>
                <a:solidFill>
                  <a:srgbClr val="C00000"/>
                </a:solidFill>
                <a:effectLst/>
                <a:uLnTx/>
                <a:uFillTx/>
                <a:latin typeface="Arial" charset="0"/>
                <a:ea typeface="+mn-ea"/>
                <a:cs typeface="+mn-cs"/>
              </a:rPr>
              <a:t>INPUTS PARA O PROCESSO DE TRANSFORMAÇÃO </a:t>
            </a:r>
          </a:p>
          <a:p>
            <a:pPr marL="342900" marR="0" lvl="0" indent="-342900" algn="just" defTabSz="914400" rtl="0" eaLnBrk="1" fontAlgn="auto" latinLnBrk="0" hangingPunct="1">
              <a:lnSpc>
                <a:spcPct val="70000"/>
              </a:lnSpc>
              <a:spcBef>
                <a:spcPts val="200"/>
              </a:spcBef>
              <a:spcAft>
                <a:spcPts val="0"/>
              </a:spcAft>
              <a:buClrTx/>
              <a:buSzTx/>
              <a:buFontTx/>
              <a:buNone/>
              <a:tabLst/>
              <a:defRPr/>
            </a:pPr>
            <a:r>
              <a:rPr kumimoji="0" lang="pt-PT" sz="1600" b="0" i="0" u="none" strike="noStrike" kern="1200" cap="none" spc="0" normalizeH="0" baseline="0" noProof="0" dirty="0" smtClean="0">
                <a:ln>
                  <a:noFill/>
                </a:ln>
                <a:solidFill>
                  <a:srgbClr val="000000"/>
                </a:solidFill>
                <a:effectLst/>
                <a:uLnTx/>
                <a:uFillTx/>
                <a:latin typeface="Arial" charset="0"/>
                <a:ea typeface="+mn-ea"/>
                <a:cs typeface="+mn-cs"/>
              </a:rPr>
              <a:t>Os </a:t>
            </a:r>
            <a:r>
              <a:rPr kumimoji="0" lang="pt-PT" sz="1600" b="0" i="1" u="none" strike="noStrike" kern="1200" cap="none" spc="0" normalizeH="0" baseline="0" noProof="0" dirty="0" smtClean="0">
                <a:ln>
                  <a:noFill/>
                </a:ln>
                <a:solidFill>
                  <a:srgbClr val="000000"/>
                </a:solidFill>
                <a:effectLst/>
                <a:uLnTx/>
                <a:uFillTx/>
                <a:latin typeface="Arial" charset="0"/>
                <a:ea typeface="+mn-ea"/>
                <a:cs typeface="+mn-cs"/>
              </a:rPr>
              <a:t>inputs</a:t>
            </a:r>
            <a:r>
              <a:rPr kumimoji="0" lang="pt-PT" sz="1600" b="0" i="0" u="none" strike="noStrike" kern="1200" cap="none" spc="0" normalizeH="0" baseline="0" noProof="0" dirty="0" smtClean="0">
                <a:ln>
                  <a:noFill/>
                </a:ln>
                <a:solidFill>
                  <a:srgbClr val="000000"/>
                </a:solidFill>
                <a:effectLst/>
                <a:uLnTx/>
                <a:uFillTx/>
                <a:latin typeface="Arial" charset="0"/>
                <a:ea typeface="+mn-ea"/>
                <a:cs typeface="+mn-cs"/>
              </a:rPr>
              <a:t> para a produção podem convenientemente ser classificados em:</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PT" sz="16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pt-PT" sz="1600" b="0" i="1" u="none" strike="noStrike" kern="1200" cap="none" spc="0" normalizeH="0" baseline="0" noProof="0" dirty="0" smtClean="0">
                <a:ln>
                  <a:noFill/>
                </a:ln>
                <a:solidFill>
                  <a:srgbClr val="000000"/>
                </a:solidFill>
                <a:effectLst/>
                <a:uLnTx/>
                <a:uFillTx/>
                <a:latin typeface="Arial" charset="0"/>
                <a:ea typeface="+mn-ea"/>
                <a:cs typeface="+mn-cs"/>
              </a:rPr>
              <a:t>recursos transformados -</a:t>
            </a:r>
            <a:r>
              <a:rPr kumimoji="0" lang="pt-PT" sz="1600" b="0" i="0" u="none" strike="noStrike" kern="1200" cap="none" spc="0" normalizeH="0" baseline="0" noProof="0" dirty="0" smtClean="0">
                <a:ln>
                  <a:noFill/>
                </a:ln>
                <a:solidFill>
                  <a:srgbClr val="000000"/>
                </a:solidFill>
                <a:effectLst/>
                <a:uLnTx/>
                <a:uFillTx/>
                <a:latin typeface="Arial" charset="0"/>
                <a:ea typeface="+mn-ea"/>
                <a:cs typeface="+mn-cs"/>
              </a:rPr>
              <a:t> Aqueles que são tratados, transformados ou convertidos de alguma forma; Ex: materiais, informações e consumidores.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PT" sz="16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pt-PT" sz="1600" b="0" i="1" u="none" strike="noStrike" kern="1200" cap="none" spc="0" normalizeH="0" baseline="0" noProof="0" dirty="0" smtClean="0">
                <a:ln>
                  <a:noFill/>
                </a:ln>
                <a:solidFill>
                  <a:srgbClr val="000000"/>
                </a:solidFill>
                <a:effectLst/>
                <a:uLnTx/>
                <a:uFillTx/>
                <a:latin typeface="Arial" charset="0"/>
                <a:ea typeface="+mn-ea"/>
                <a:cs typeface="+mn-cs"/>
              </a:rPr>
              <a:t>recursos de transformação -</a:t>
            </a:r>
            <a:r>
              <a:rPr kumimoji="0" lang="pt-PT" sz="1600" b="0" i="0" u="none" strike="noStrike" kern="1200" cap="none" spc="0" normalizeH="0" baseline="0" noProof="0" dirty="0" smtClean="0">
                <a:ln>
                  <a:noFill/>
                </a:ln>
                <a:solidFill>
                  <a:srgbClr val="000000"/>
                </a:solidFill>
                <a:effectLst/>
                <a:uLnTx/>
                <a:uFillTx/>
                <a:latin typeface="Arial" charset="0"/>
                <a:ea typeface="+mn-ea"/>
                <a:cs typeface="+mn-cs"/>
              </a:rPr>
              <a:t> aqueles que agem sobre os recursos transformados.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PT" sz="1400" b="0" i="0" u="none" strike="noStrike" kern="1200" cap="none" spc="0" normalizeH="0" baseline="0" noProof="0" dirty="0" smtClean="0">
                <a:ln>
                  <a:noFill/>
                </a:ln>
                <a:solidFill>
                  <a:srgbClr val="000000"/>
                </a:solidFill>
                <a:effectLst/>
                <a:uLnTx/>
                <a:uFillTx/>
                <a:latin typeface="Arial" charset="0"/>
                <a:ea typeface="+mn-ea"/>
                <a:cs typeface="+mn-cs"/>
              </a:rPr>
              <a:t> INSTALAÇÕES</a:t>
            </a:r>
            <a:r>
              <a:rPr kumimoji="0" lang="pt-PT" sz="1400" b="0" i="1" u="none" strike="noStrike" kern="1200" cap="none" spc="0" normalizeH="0" baseline="0" noProof="0" dirty="0" smtClean="0">
                <a:ln>
                  <a:noFill/>
                </a:ln>
                <a:solidFill>
                  <a:srgbClr val="000000"/>
                </a:solidFill>
                <a:effectLst/>
                <a:uLnTx/>
                <a:uFillTx/>
                <a:latin typeface="Arial" charset="0"/>
                <a:ea typeface="+mn-ea"/>
                <a:cs typeface="+mn-cs"/>
              </a:rPr>
              <a:t> -</a:t>
            </a:r>
            <a:r>
              <a:rPr kumimoji="0" lang="pt-PT" sz="1400" b="0" i="0" u="none" strike="noStrike" kern="1200" cap="none" spc="0" normalizeH="0" baseline="0" noProof="0" dirty="0" smtClean="0">
                <a:ln>
                  <a:noFill/>
                </a:ln>
                <a:solidFill>
                  <a:srgbClr val="000000"/>
                </a:solidFill>
                <a:effectLst/>
                <a:uLnTx/>
                <a:uFillTx/>
                <a:latin typeface="Arial" charset="0"/>
                <a:ea typeface="+mn-ea"/>
                <a:cs typeface="+mn-cs"/>
              </a:rPr>
              <a:t> prédios, equipamentos, terreno e tecnologia do processo de produção;</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PT" sz="1400" b="0" i="0" u="none" strike="noStrike" kern="1200" cap="none" spc="0" normalizeH="0" baseline="0" noProof="0" dirty="0" smtClean="0">
                <a:ln>
                  <a:noFill/>
                </a:ln>
                <a:solidFill>
                  <a:srgbClr val="000000"/>
                </a:solidFill>
                <a:effectLst/>
                <a:uLnTx/>
                <a:uFillTx/>
                <a:latin typeface="Arial" charset="0"/>
                <a:ea typeface="+mn-ea"/>
                <a:cs typeface="+mn-cs"/>
              </a:rPr>
              <a:t> FUNCIONÁRIOS</a:t>
            </a:r>
            <a:r>
              <a:rPr kumimoji="0" lang="pt-PT" sz="1400" b="0" i="1" u="none" strike="noStrike" kern="1200" cap="none" spc="0" normalizeH="0" baseline="0" noProof="0" dirty="0" smtClean="0">
                <a:ln>
                  <a:noFill/>
                </a:ln>
                <a:solidFill>
                  <a:srgbClr val="000000"/>
                </a:solidFill>
                <a:effectLst/>
                <a:uLnTx/>
                <a:uFillTx/>
                <a:latin typeface="Arial" charset="0"/>
                <a:ea typeface="+mn-ea"/>
                <a:cs typeface="+mn-cs"/>
              </a:rPr>
              <a:t> -</a:t>
            </a:r>
            <a:r>
              <a:rPr kumimoji="0" lang="pt-PT" sz="1400" b="0" i="0" u="none" strike="noStrike" kern="1200" cap="none" spc="0" normalizeH="0" baseline="0" noProof="0" dirty="0" smtClean="0">
                <a:ln>
                  <a:noFill/>
                </a:ln>
                <a:solidFill>
                  <a:srgbClr val="000000"/>
                </a:solidFill>
                <a:effectLst/>
                <a:uLnTx/>
                <a:uFillTx/>
                <a:latin typeface="Arial" charset="0"/>
                <a:ea typeface="+mn-ea"/>
                <a:cs typeface="+mn-cs"/>
              </a:rPr>
              <a:t> aqueles que operam, mantêm, planejam e administram a produção. (Note que usamos o termo </a:t>
            </a:r>
            <a:r>
              <a:rPr kumimoji="0" lang="pt-PT" sz="1400" b="0" i="1" u="none" strike="noStrike" kern="1200" cap="none" spc="0" normalizeH="0" baseline="0" noProof="0" dirty="0" smtClean="0">
                <a:ln>
                  <a:noFill/>
                </a:ln>
                <a:solidFill>
                  <a:srgbClr val="000000"/>
                </a:solidFill>
                <a:effectLst/>
                <a:uLnTx/>
                <a:uFillTx/>
                <a:latin typeface="Arial" charset="0"/>
                <a:ea typeface="+mn-ea"/>
                <a:cs typeface="+mn-cs"/>
              </a:rPr>
              <a:t>funcionários para</a:t>
            </a:r>
            <a:r>
              <a:rPr kumimoji="0" lang="pt-PT" sz="1400" b="0" i="0" u="none" strike="noStrike" kern="1200" cap="none" spc="0" normalizeH="0" baseline="0" noProof="0" dirty="0" smtClean="0">
                <a:ln>
                  <a:noFill/>
                </a:ln>
                <a:solidFill>
                  <a:srgbClr val="000000"/>
                </a:solidFill>
                <a:effectLst/>
                <a:uLnTx/>
                <a:uFillTx/>
                <a:latin typeface="Arial" charset="0"/>
                <a:ea typeface="+mn-ea"/>
                <a:cs typeface="+mn-cs"/>
              </a:rPr>
              <a:t> descrever todas as pessoas envolvidas na produção, em todos os níveis.)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PT" sz="14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pt-PT" sz="1600" b="1" i="0" u="none" strike="noStrike" kern="1200" cap="none" spc="0" normalizeH="0" baseline="0" noProof="0" dirty="0" smtClean="0">
                <a:ln>
                  <a:noFill/>
                </a:ln>
                <a:solidFill>
                  <a:srgbClr val="C00000"/>
                </a:solidFill>
                <a:effectLst/>
                <a:uLnTx/>
                <a:uFillTx/>
                <a:latin typeface="Arial" charset="0"/>
                <a:ea typeface="+mn-ea"/>
                <a:cs typeface="+mn-cs"/>
              </a:rPr>
              <a:t>PROCESSO DE TRANSFORMAÇÃO</a:t>
            </a:r>
            <a:r>
              <a:rPr kumimoji="0" lang="pt-PT" sz="1600" b="0" i="0" u="none" strike="noStrike" kern="1200" cap="none" spc="0" normalizeH="0" baseline="0" noProof="0" dirty="0" smtClean="0">
                <a:ln>
                  <a:noFill/>
                </a:ln>
                <a:solidFill>
                  <a:srgbClr val="C00000"/>
                </a:solidFill>
                <a:effectLst/>
                <a:uLnTx/>
                <a:uFillTx/>
                <a:latin typeface="Arial" charset="0"/>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pt-PT" sz="1600" b="0" i="0" u="none" strike="noStrike" kern="1200" cap="none" spc="0" normalizeH="0" baseline="0" noProof="0" dirty="0" smtClean="0">
                <a:ln>
                  <a:noFill/>
                </a:ln>
                <a:solidFill>
                  <a:srgbClr val="000000"/>
                </a:solidFill>
                <a:effectLst/>
                <a:uLnTx/>
                <a:uFillTx/>
                <a:latin typeface="Arial" charset="0"/>
                <a:ea typeface="+mn-ea"/>
                <a:cs typeface="+mn-cs"/>
              </a:rPr>
              <a:t>	O propósito do processo de transformação das operações está diretamente relacionado com a natureza de seus recursos de </a:t>
            </a:r>
            <a:r>
              <a:rPr kumimoji="0" lang="pt-PT" sz="1600" b="0" i="1" u="none" strike="noStrike" kern="1200" cap="none" spc="0" normalizeH="0" baseline="0" noProof="0" dirty="0" smtClean="0">
                <a:ln>
                  <a:noFill/>
                </a:ln>
                <a:solidFill>
                  <a:srgbClr val="000000"/>
                </a:solidFill>
                <a:effectLst/>
                <a:uLnTx/>
                <a:uFillTx/>
                <a:latin typeface="Arial" charset="0"/>
                <a:ea typeface="+mn-ea"/>
                <a:cs typeface="+mn-cs"/>
              </a:rPr>
              <a:t>input</a:t>
            </a:r>
            <a:r>
              <a:rPr kumimoji="0" lang="pt-PT" sz="1600" b="0" i="0" u="none" strike="noStrike" kern="1200" cap="none" spc="0" normalizeH="0" baseline="0" noProof="0" dirty="0" smtClean="0">
                <a:ln>
                  <a:noFill/>
                </a:ln>
                <a:solidFill>
                  <a:srgbClr val="000000"/>
                </a:solidFill>
                <a:effectLst/>
                <a:uLnTx/>
                <a:uFillTx/>
                <a:latin typeface="Arial" charset="0"/>
                <a:ea typeface="+mn-ea"/>
                <a:cs typeface="+mn-cs"/>
              </a:rPr>
              <a:t> transformados.</a:t>
            </a:r>
          </a:p>
          <a:p>
            <a:pPr marL="342900" marR="0" lvl="0" indent="-342900" algn="just" defTabSz="914400" rtl="0" eaLnBrk="1" fontAlgn="auto" latinLnBrk="0" hangingPunct="1">
              <a:lnSpc>
                <a:spcPct val="100000"/>
              </a:lnSpc>
              <a:spcBef>
                <a:spcPts val="500"/>
              </a:spcBef>
              <a:spcAft>
                <a:spcPts val="0"/>
              </a:spcAft>
              <a:buClrTx/>
              <a:buSzTx/>
              <a:buFont typeface="Symbol" pitchFamily="18" charset="2"/>
              <a:buChar char="·"/>
              <a:tabLst/>
              <a:defRPr/>
            </a:pPr>
            <a:r>
              <a:rPr kumimoji="0" lang="pt-PT" sz="1600" b="0" i="0" u="none" strike="noStrike" kern="1200" cap="none" spc="0" normalizeH="0" baseline="0" noProof="0" dirty="0" smtClean="0">
                <a:ln>
                  <a:noFill/>
                </a:ln>
                <a:solidFill>
                  <a:srgbClr val="000000"/>
                </a:solidFill>
                <a:effectLst/>
                <a:uLnTx/>
                <a:uFillTx/>
                <a:latin typeface="Arial" charset="0"/>
                <a:ea typeface="+mn-ea"/>
                <a:cs typeface="+mn-cs"/>
              </a:rPr>
              <a:t>Processamento de Materiais</a:t>
            </a:r>
          </a:p>
          <a:p>
            <a:pPr marL="342900" marR="0" lvl="0" indent="-342900" algn="just" defTabSz="914400" rtl="0" eaLnBrk="1" fontAlgn="auto" latinLnBrk="0" hangingPunct="1">
              <a:lnSpc>
                <a:spcPct val="100000"/>
              </a:lnSpc>
              <a:spcBef>
                <a:spcPts val="500"/>
              </a:spcBef>
              <a:spcAft>
                <a:spcPts val="0"/>
              </a:spcAft>
              <a:buClrTx/>
              <a:buSzTx/>
              <a:buFont typeface="Symbol" pitchFamily="18" charset="2"/>
              <a:buChar char="·"/>
              <a:tabLst/>
              <a:defRPr/>
            </a:pPr>
            <a:r>
              <a:rPr kumimoji="0" lang="pt-PT" sz="1600" b="0" i="0" u="none" strike="noStrike" kern="1200" cap="none" spc="0" normalizeH="0" baseline="0" noProof="0" dirty="0" smtClean="0">
                <a:ln>
                  <a:noFill/>
                </a:ln>
                <a:solidFill>
                  <a:srgbClr val="000000"/>
                </a:solidFill>
                <a:effectLst/>
                <a:uLnTx/>
                <a:uFillTx/>
                <a:latin typeface="Arial" charset="0"/>
                <a:ea typeface="+mn-ea"/>
                <a:cs typeface="+mn-cs"/>
              </a:rPr>
              <a:t>Processamento de Informações</a:t>
            </a:r>
          </a:p>
          <a:p>
            <a:pPr marL="342900" marR="0" lvl="0" indent="-342900" algn="just" defTabSz="914400" rtl="0" eaLnBrk="1" fontAlgn="auto" latinLnBrk="0" hangingPunct="1">
              <a:lnSpc>
                <a:spcPct val="100000"/>
              </a:lnSpc>
              <a:spcBef>
                <a:spcPts val="500"/>
              </a:spcBef>
              <a:spcAft>
                <a:spcPts val="0"/>
              </a:spcAft>
              <a:buClrTx/>
              <a:buSzTx/>
              <a:buFont typeface="Symbol" pitchFamily="18" charset="2"/>
              <a:buChar char="·"/>
              <a:tabLst/>
              <a:defRPr/>
            </a:pPr>
            <a:r>
              <a:rPr kumimoji="0" lang="pt-PT" sz="1600" b="0" i="0" u="none" strike="noStrike" kern="1200" cap="none" spc="0" normalizeH="0" baseline="0" noProof="0" dirty="0" smtClean="0">
                <a:ln>
                  <a:noFill/>
                </a:ln>
                <a:solidFill>
                  <a:srgbClr val="000000"/>
                </a:solidFill>
                <a:effectLst/>
                <a:uLnTx/>
                <a:uFillTx/>
                <a:latin typeface="Arial" charset="0"/>
                <a:ea typeface="+mn-ea"/>
                <a:cs typeface="+mn-cs"/>
              </a:rPr>
              <a:t>Processamento de Consumidores</a:t>
            </a:r>
          </a:p>
        </p:txBody>
      </p:sp>
      <p:pic>
        <p:nvPicPr>
          <p:cNvPr id="6" name="Picture 6"/>
          <p:cNvPicPr>
            <a:picLocks noChangeAspect="1" noChangeArrowheads="1"/>
          </p:cNvPicPr>
          <p:nvPr/>
        </p:nvPicPr>
        <p:blipFill>
          <a:blip r:embed="rId2" cstate="print"/>
          <a:srcRect/>
          <a:stretch>
            <a:fillRect/>
          </a:stretch>
        </p:blipFill>
        <p:spPr bwMode="auto">
          <a:xfrm>
            <a:off x="3707904" y="4941168"/>
            <a:ext cx="4464050" cy="925513"/>
          </a:xfrm>
          <a:prstGeom prst="rect">
            <a:avLst/>
          </a:prstGeom>
          <a:noFill/>
          <a:ln w="12699">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flipH="1">
            <a:off x="6084168" y="2996952"/>
            <a:ext cx="2239902" cy="2664295"/>
          </a:xfrm>
          <a:prstGeom prst="rect">
            <a:avLst/>
          </a:prstGeom>
          <a:noFill/>
          <a:ln w="9525">
            <a:noFill/>
            <a:miter lim="800000"/>
            <a:headEnd/>
            <a:tailEnd/>
          </a:ln>
        </p:spPr>
      </p:pic>
      <p:sp>
        <p:nvSpPr>
          <p:cNvPr id="3"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4" name="Retângulo 3"/>
          <p:cNvSpPr/>
          <p:nvPr/>
        </p:nvSpPr>
        <p:spPr>
          <a:xfrm>
            <a:off x="5148064" y="764704"/>
            <a:ext cx="3995936" cy="2234458"/>
          </a:xfrm>
          <a:prstGeom prst="rect">
            <a:avLst/>
          </a:prstGeom>
        </p:spPr>
        <p:txBody>
          <a:bodyPr wrap="square">
            <a:spAutoFit/>
          </a:bodyPr>
          <a:lstStyle/>
          <a:p>
            <a:pPr lvl="1">
              <a:spcBef>
                <a:spcPct val="20000"/>
              </a:spcBef>
              <a:buClr>
                <a:srgbClr val="2B4475"/>
              </a:buClr>
              <a:buFont typeface="Wingdings" pitchFamily="2" charset="2"/>
              <a:buChar char="ü"/>
              <a:defRPr/>
            </a:pPr>
            <a:r>
              <a:rPr lang="pt-BR" sz="2400" b="1" kern="0" dirty="0">
                <a:solidFill>
                  <a:srgbClr val="2B4475"/>
                </a:solidFill>
                <a:effectLst>
                  <a:outerShdw blurRad="38100" dist="38100" dir="2700000" algn="tl">
                    <a:srgbClr val="000000">
                      <a:alpha val="43137"/>
                    </a:srgbClr>
                  </a:outerShdw>
                </a:effectLst>
                <a:cs typeface="Arial" pitchFamily="34" charset="0"/>
              </a:rPr>
              <a:t>Unidade: </a:t>
            </a:r>
            <a:r>
              <a:rPr lang="pt-BR" sz="2400" b="1" kern="0" dirty="0" smtClean="0">
                <a:solidFill>
                  <a:srgbClr val="2B4475"/>
                </a:solidFill>
                <a:effectLst>
                  <a:outerShdw blurRad="38100" dist="38100" dir="2700000" algn="tl">
                    <a:srgbClr val="000000">
                      <a:alpha val="43137"/>
                    </a:srgbClr>
                  </a:outerShdw>
                </a:effectLst>
                <a:cs typeface="Arial" pitchFamily="34" charset="0"/>
              </a:rPr>
              <a:t>Realengo</a:t>
            </a:r>
            <a:endParaRPr lang="pt-BR" sz="2400" b="1" kern="0" dirty="0">
              <a:solidFill>
                <a:srgbClr val="2B4475"/>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400" b="1" kern="0" dirty="0">
                <a:solidFill>
                  <a:srgbClr val="C00000"/>
                </a:solidFill>
                <a:effectLst>
                  <a:outerShdw blurRad="38100" dist="38100" dir="2700000" algn="tl">
                    <a:srgbClr val="000000">
                      <a:alpha val="43137"/>
                    </a:srgbClr>
                  </a:outerShdw>
                </a:effectLst>
                <a:cs typeface="Arial" pitchFamily="34" charset="0"/>
              </a:rPr>
              <a:t>Turma: </a:t>
            </a:r>
            <a:r>
              <a:rPr lang="pt-BR" sz="2400" b="1" kern="0" dirty="0" smtClean="0">
                <a:solidFill>
                  <a:srgbClr val="C00000"/>
                </a:solidFill>
                <a:effectLst>
                  <a:outerShdw blurRad="38100" dist="38100" dir="2700000" algn="tl">
                    <a:srgbClr val="000000">
                      <a:alpha val="43137"/>
                    </a:srgbClr>
                  </a:outerShdw>
                </a:effectLst>
                <a:cs typeface="Arial" pitchFamily="34" charset="0"/>
              </a:rPr>
              <a:t>REG0611172</a:t>
            </a:r>
            <a:endParaRPr lang="pt-BR" sz="2400" b="1" kern="0" dirty="0">
              <a:solidFill>
                <a:srgbClr val="C00000"/>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400" b="1" kern="0" dirty="0" smtClean="0">
                <a:solidFill>
                  <a:srgbClr val="C00000"/>
                </a:solidFill>
                <a:effectLst>
                  <a:outerShdw blurRad="38100" dist="38100" dir="2700000" algn="tl">
                    <a:srgbClr val="000000">
                      <a:alpha val="43137"/>
                    </a:srgbClr>
                  </a:outerShdw>
                </a:effectLst>
                <a:cs typeface="Arial" pitchFamily="34" charset="0"/>
              </a:rPr>
              <a:t>Segunda-feira</a:t>
            </a:r>
            <a:endParaRPr lang="pt-BR" sz="2400" b="1" kern="0" dirty="0">
              <a:solidFill>
                <a:srgbClr val="C00000"/>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400" b="1" kern="0" dirty="0" smtClean="0">
                <a:solidFill>
                  <a:srgbClr val="C00000"/>
                </a:solidFill>
                <a:effectLst>
                  <a:outerShdw blurRad="38100" dist="38100" dir="2700000" algn="tl">
                    <a:srgbClr val="000000">
                      <a:alpha val="43137"/>
                    </a:srgbClr>
                  </a:outerShdw>
                </a:effectLst>
                <a:cs typeface="Arial" pitchFamily="34" charset="0"/>
              </a:rPr>
              <a:t>10:30 </a:t>
            </a:r>
            <a:r>
              <a:rPr lang="pt-BR" sz="2400" b="1" kern="0" dirty="0">
                <a:solidFill>
                  <a:srgbClr val="C00000"/>
                </a:solidFill>
                <a:effectLst>
                  <a:outerShdw blurRad="38100" dist="38100" dir="2700000" algn="tl">
                    <a:srgbClr val="000000">
                      <a:alpha val="43137"/>
                    </a:srgbClr>
                  </a:outerShdw>
                </a:effectLst>
                <a:cs typeface="Arial" pitchFamily="34" charset="0"/>
              </a:rPr>
              <a:t>às </a:t>
            </a:r>
            <a:r>
              <a:rPr lang="pt-BR" sz="2400" b="1" kern="0" dirty="0" smtClean="0">
                <a:solidFill>
                  <a:srgbClr val="C00000"/>
                </a:solidFill>
                <a:effectLst>
                  <a:outerShdw blurRad="38100" dist="38100" dir="2700000" algn="tl">
                    <a:srgbClr val="000000">
                      <a:alpha val="43137"/>
                    </a:srgbClr>
                  </a:outerShdw>
                </a:effectLst>
                <a:cs typeface="Arial" pitchFamily="34" charset="0"/>
              </a:rPr>
              <a:t>13:00</a:t>
            </a:r>
          </a:p>
          <a:p>
            <a:pPr lvl="2">
              <a:spcBef>
                <a:spcPct val="20000"/>
              </a:spcBef>
              <a:buClr>
                <a:srgbClr val="2B4475"/>
              </a:buClr>
              <a:buFont typeface="Wingdings" pitchFamily="2" charset="2"/>
              <a:buChar char="ü"/>
              <a:defRPr/>
            </a:pPr>
            <a:r>
              <a:rPr lang="pt-BR" sz="2400" b="1" kern="0" dirty="0" smtClean="0">
                <a:solidFill>
                  <a:srgbClr val="C00000"/>
                </a:solidFill>
                <a:effectLst>
                  <a:outerShdw blurRad="38100" dist="38100" dir="2700000" algn="tl">
                    <a:srgbClr val="000000">
                      <a:alpha val="43137"/>
                    </a:srgbClr>
                  </a:outerShdw>
                </a:effectLst>
                <a:cs typeface="Arial" pitchFamily="34" charset="0"/>
              </a:rPr>
              <a:t>Sala: 303 – G2</a:t>
            </a:r>
            <a:endParaRPr lang="pt-BR" sz="2400" b="1" kern="0" dirty="0">
              <a:solidFill>
                <a:srgbClr val="C00000"/>
              </a:solidFill>
              <a:effectLst>
                <a:outerShdw blurRad="38100" dist="38100" dir="2700000" algn="tl">
                  <a:srgbClr val="000000">
                    <a:alpha val="43137"/>
                  </a:srgbClr>
                </a:outerShdw>
              </a:effectLst>
              <a:cs typeface="Arial" pitchFamily="34" charset="0"/>
            </a:endParaRPr>
          </a:p>
        </p:txBody>
      </p:sp>
      <p:pic>
        <p:nvPicPr>
          <p:cNvPr id="6"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53714" y="719591"/>
            <a:ext cx="2520950" cy="1836737"/>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26894" y="2610017"/>
            <a:ext cx="6057274" cy="3879430"/>
          </a:xfrm>
          <a:prstGeom prst="rect">
            <a:avLst/>
          </a:prstGeom>
          <a:noFill/>
          <a:ln w="12699">
            <a:noFill/>
            <a:miter lim="800000"/>
            <a:headEnd/>
            <a:tailEnd/>
          </a:ln>
        </p:spPr>
      </p:pic>
      <p:pic>
        <p:nvPicPr>
          <p:cNvPr id="9" name="Picture 7" descr="http://3.bp.blogspot.com/-XI-vaBppkwo/UYw14FIP-OI/AAAAAAAAAj8/CWlmZmDgZTE/s1600/aps.jpg"/>
          <p:cNvPicPr>
            <a:picLocks noChangeAspect="1" noChangeArrowheads="1"/>
          </p:cNvPicPr>
          <p:nvPr/>
        </p:nvPicPr>
        <p:blipFill>
          <a:blip r:embed="rId5" cstate="print"/>
          <a:srcRect/>
          <a:stretch>
            <a:fillRect/>
          </a:stretch>
        </p:blipFill>
        <p:spPr bwMode="auto">
          <a:xfrm>
            <a:off x="3059832" y="764704"/>
            <a:ext cx="2592288" cy="1839852"/>
          </a:xfrm>
          <a:prstGeom prst="rect">
            <a:avLst/>
          </a:prstGeom>
          <a:noFill/>
          <a:ln w="9525">
            <a:noFill/>
            <a:miter lim="800000"/>
            <a:headEnd/>
            <a:tailEnd/>
          </a:ln>
        </p:spPr>
      </p:pic>
      <p:cxnSp>
        <p:nvCxnSpPr>
          <p:cNvPr id="11" name="Conector reto 10"/>
          <p:cNvCxnSpPr/>
          <p:nvPr/>
        </p:nvCxnSpPr>
        <p:spPr>
          <a:xfrm>
            <a:off x="80685" y="2627659"/>
            <a:ext cx="594015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txBox="1">
            <a:spLocks noChangeArrowheads="1"/>
          </p:cNvSpPr>
          <p:nvPr/>
        </p:nvSpPr>
        <p:spPr>
          <a:xfrm>
            <a:off x="0" y="692696"/>
            <a:ext cx="3779912" cy="4572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mj-lt"/>
                <a:ea typeface="+mj-ea"/>
                <a:cs typeface="+mj-cs"/>
              </a:rPr>
              <a:t> </a:t>
            </a:r>
            <a:r>
              <a:rPr kumimoji="0" lang="pt-BR" sz="2400" b="1" i="0" u="none" strike="noStrike" kern="1200" cap="none" spc="0" normalizeH="0" baseline="0" noProof="0" dirty="0" smtClean="0">
                <a:ln>
                  <a:noFill/>
                </a:ln>
                <a:solidFill>
                  <a:schemeClr val="accent4"/>
                </a:solidFill>
                <a:effectLst/>
                <a:uLnTx/>
                <a:uFillTx/>
                <a:latin typeface="+mj-lt"/>
                <a:ea typeface="+mj-ea"/>
                <a:cs typeface="+mj-cs"/>
              </a:rPr>
              <a:t>DEFINIÇÕES PRELIMINARES</a:t>
            </a:r>
          </a:p>
        </p:txBody>
      </p:sp>
      <p:sp>
        <p:nvSpPr>
          <p:cNvPr id="4" name="Rectangle 3"/>
          <p:cNvSpPr txBox="1">
            <a:spLocks noChangeArrowheads="1"/>
          </p:cNvSpPr>
          <p:nvPr/>
        </p:nvSpPr>
        <p:spPr>
          <a:xfrm>
            <a:off x="179512" y="1484784"/>
            <a:ext cx="8964488" cy="268763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pt-PT" sz="1800" b="1" i="0" u="none" strike="noStrike" kern="1200" cap="none" spc="0" normalizeH="0" baseline="0" noProof="0" dirty="0" smtClean="0">
                <a:ln>
                  <a:noFill/>
                </a:ln>
                <a:solidFill>
                  <a:srgbClr val="C00000"/>
                </a:solidFill>
                <a:effectLst/>
                <a:uLnTx/>
                <a:uFillTx/>
                <a:latin typeface="Arial" charset="0"/>
                <a:ea typeface="+mn-ea"/>
                <a:cs typeface="+mn-cs"/>
              </a:rPr>
              <a:t>OUTPUTS DO PROCESSO DE TRANSFORMAÇÃO </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pt-PT" sz="1800" b="0" i="0" u="none" strike="noStrike" kern="1200" cap="none" spc="0" normalizeH="0" baseline="0" noProof="0" dirty="0" smtClean="0">
                <a:ln>
                  <a:noFill/>
                </a:ln>
                <a:solidFill>
                  <a:srgbClr val="000000"/>
                </a:solidFill>
                <a:effectLst/>
                <a:uLnTx/>
                <a:uFillTx/>
                <a:latin typeface="Arial" charset="0"/>
                <a:ea typeface="+mn-ea"/>
                <a:cs typeface="+mn-cs"/>
              </a:rPr>
              <a:t>Os </a:t>
            </a:r>
            <a:r>
              <a:rPr kumimoji="0" lang="pt-PT" sz="1800" b="0" i="1" u="none" strike="noStrike" kern="1200" cap="none" spc="0" normalizeH="0" baseline="0" noProof="0" dirty="0" smtClean="0">
                <a:ln>
                  <a:noFill/>
                </a:ln>
                <a:solidFill>
                  <a:srgbClr val="000000"/>
                </a:solidFill>
                <a:effectLst/>
                <a:uLnTx/>
                <a:uFillTx/>
                <a:latin typeface="Arial" charset="0"/>
                <a:ea typeface="+mn-ea"/>
                <a:cs typeface="+mn-cs"/>
              </a:rPr>
              <a:t>outputs e o</a:t>
            </a:r>
            <a:r>
              <a:rPr kumimoji="0" lang="pt-PT" sz="1800" b="0" i="0" u="none" strike="noStrike" kern="1200" cap="none" spc="0" normalizeH="0" baseline="0" noProof="0" dirty="0" smtClean="0">
                <a:ln>
                  <a:noFill/>
                </a:ln>
                <a:solidFill>
                  <a:srgbClr val="000000"/>
                </a:solidFill>
                <a:effectLst/>
                <a:uLnTx/>
                <a:uFillTx/>
                <a:latin typeface="Arial" charset="0"/>
                <a:ea typeface="+mn-ea"/>
                <a:cs typeface="+mn-cs"/>
              </a:rPr>
              <a:t> propósito do processo de transformação são bens e serviços.</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pt-PT" sz="1800" b="0" i="0" u="none" strike="noStrike" kern="1200" cap="none" spc="0" normalizeH="0" baseline="0" noProof="0" dirty="0" smtClean="0">
              <a:ln>
                <a:noFill/>
              </a:ln>
              <a:solidFill>
                <a:srgbClr val="000000"/>
              </a:solidFill>
              <a:effectLst/>
              <a:uLnTx/>
              <a:uFillTx/>
              <a:latin typeface="Arial" charset="0"/>
              <a:ea typeface="+mn-ea"/>
              <a:cs typeface="+mn-cs"/>
            </a:endParaRPr>
          </a:p>
          <a:p>
            <a:pPr marR="0" lvl="0" algn="just" defTabSz="914400" rtl="0" eaLnBrk="1" fontAlgn="auto" latinLnBrk="0" hangingPunct="1">
              <a:lnSpc>
                <a:spcPct val="100000"/>
              </a:lnSpc>
              <a:spcAft>
                <a:spcPts val="0"/>
              </a:spcAft>
              <a:buClrTx/>
              <a:buSzTx/>
              <a:buFont typeface="Symbol" pitchFamily="18" charset="2"/>
              <a:buChar char="·"/>
              <a:tabLst/>
              <a:defRPr/>
            </a:pPr>
            <a:r>
              <a:rPr kumimoji="0" lang="pt-PT" sz="18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Arial" charset="0"/>
                <a:ea typeface="+mn-ea"/>
                <a:cs typeface="+mn-cs"/>
              </a:rPr>
              <a:t>Tangibilidade</a:t>
            </a:r>
          </a:p>
          <a:p>
            <a:pPr marR="0" lvl="0" algn="just" defTabSz="914400" rtl="0" eaLnBrk="1" fontAlgn="auto" latinLnBrk="0" hangingPunct="1">
              <a:lnSpc>
                <a:spcPct val="100000"/>
              </a:lnSpc>
              <a:spcAft>
                <a:spcPts val="0"/>
              </a:spcAft>
              <a:buClrTx/>
              <a:buSzTx/>
              <a:buFont typeface="Symbol" pitchFamily="18" charset="2"/>
              <a:buChar char="·"/>
              <a:tabLst/>
              <a:defRPr/>
            </a:pPr>
            <a:r>
              <a:rPr kumimoji="0" lang="pt-PT" sz="18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Arial" charset="0"/>
                <a:ea typeface="+mn-ea"/>
                <a:cs typeface="+mn-cs"/>
              </a:rPr>
              <a:t>Estocabilidade</a:t>
            </a:r>
          </a:p>
          <a:p>
            <a:pPr marR="0" lvl="0" algn="just" defTabSz="914400" rtl="0" eaLnBrk="1" fontAlgn="auto" latinLnBrk="0" hangingPunct="1">
              <a:lnSpc>
                <a:spcPct val="100000"/>
              </a:lnSpc>
              <a:spcAft>
                <a:spcPts val="0"/>
              </a:spcAft>
              <a:buClrTx/>
              <a:buSzTx/>
              <a:buFont typeface="Symbol" pitchFamily="18" charset="2"/>
              <a:buChar char="·"/>
              <a:tabLst/>
              <a:defRPr/>
            </a:pPr>
            <a:r>
              <a:rPr kumimoji="0" lang="pt-PT" sz="18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Arial" charset="0"/>
                <a:ea typeface="+mn-ea"/>
                <a:cs typeface="+mn-cs"/>
              </a:rPr>
              <a:t>Transportabilidade</a:t>
            </a:r>
          </a:p>
          <a:p>
            <a:pPr marL="342900" marR="0" lvl="0" indent="-342900" algn="just" defTabSz="914400" rtl="0" eaLnBrk="1" fontAlgn="auto" latinLnBrk="0" hangingPunct="1">
              <a:lnSpc>
                <a:spcPct val="100000"/>
              </a:lnSpc>
              <a:spcBef>
                <a:spcPct val="20000"/>
              </a:spcBef>
              <a:spcAft>
                <a:spcPts val="0"/>
              </a:spcAft>
              <a:buClrTx/>
              <a:buSzTx/>
              <a:buFont typeface="Symbol" pitchFamily="18" charset="2"/>
              <a:buChar char="·"/>
              <a:tabLst/>
              <a:defRPr/>
            </a:pPr>
            <a:endParaRPr kumimoji="0" lang="pt-PT" sz="18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Symbol" pitchFamily="18" charset="2"/>
              <a:buNone/>
              <a:tabLst/>
              <a:defRPr/>
            </a:pPr>
            <a:r>
              <a:rPr kumimoji="0" lang="pt-BR" sz="1800" b="1" i="0" u="none" strike="noStrike" kern="1200" cap="none" spc="0" normalizeH="0" baseline="0" noProof="0" dirty="0" smtClean="0">
                <a:ln>
                  <a:noFill/>
                </a:ln>
                <a:solidFill>
                  <a:srgbClr val="C00000"/>
                </a:solidFill>
                <a:effectLst/>
                <a:uLnTx/>
                <a:uFillTx/>
                <a:latin typeface="Arial" charset="0"/>
                <a:ea typeface="+mn-ea"/>
                <a:cs typeface="+mn-cs"/>
              </a:rPr>
              <a:t>SISTEMA DE CONTROLE</a:t>
            </a:r>
          </a:p>
          <a:p>
            <a:pPr marL="342900" marR="0" lvl="0" indent="-342900" algn="just" defTabSz="914400" rtl="0" eaLnBrk="1" fontAlgn="auto" latinLnBrk="0" hangingPunct="1">
              <a:lnSpc>
                <a:spcPct val="100000"/>
              </a:lnSpc>
              <a:spcBef>
                <a:spcPct val="20000"/>
              </a:spcBef>
              <a:spcAft>
                <a:spcPts val="0"/>
              </a:spcAft>
              <a:buClrTx/>
              <a:buSzTx/>
              <a:buFont typeface="Symbol" pitchFamily="18" charset="2"/>
              <a:buNone/>
              <a:tabLst/>
              <a:defRPr/>
            </a:pPr>
            <a:r>
              <a:rPr kumimoji="0" lang="pt-BR" sz="1800" b="0" i="0" u="none" strike="noStrike" kern="1200" cap="none" spc="0" normalizeH="0" baseline="0" noProof="0" dirty="0" smtClean="0">
                <a:ln>
                  <a:noFill/>
                </a:ln>
                <a:solidFill>
                  <a:schemeClr val="tx1"/>
                </a:solidFill>
                <a:effectLst/>
                <a:uLnTx/>
                <a:uFillTx/>
                <a:latin typeface="Arial" charset="0"/>
                <a:ea typeface="+mn-ea"/>
                <a:cs typeface="+mn-cs"/>
              </a:rPr>
              <a:t>	Conjunto de atividades que visa assegurar que as programações sejam cumpridas, os padrões sejam obedecidos, os recursos sejam usados  eficazmente e a qualidade desejada seja obtida.</a:t>
            </a:r>
            <a:endParaRPr kumimoji="0" lang="pt-BR"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6"/>
          <p:cNvPicPr>
            <a:picLocks noChangeAspect="1" noChangeArrowheads="1"/>
          </p:cNvPicPr>
          <p:nvPr/>
        </p:nvPicPr>
        <p:blipFill>
          <a:blip r:embed="rId2" cstate="print"/>
          <a:srcRect/>
          <a:stretch>
            <a:fillRect/>
          </a:stretch>
        </p:blipFill>
        <p:spPr bwMode="auto">
          <a:xfrm>
            <a:off x="611560" y="4863907"/>
            <a:ext cx="7200800" cy="1373381"/>
          </a:xfrm>
          <a:prstGeom prst="rect">
            <a:avLst/>
          </a:prstGeom>
          <a:noFill/>
          <a:ln w="12699">
            <a:noFill/>
            <a:miter lim="800000"/>
            <a:headEnd/>
            <a:tailEnd/>
          </a:ln>
        </p:spPr>
      </p:pic>
      <p:sp>
        <p:nvSpPr>
          <p:cNvPr id="6" name="Rectangle 2"/>
          <p:cNvSpPr txBox="1">
            <a:spLocks noChangeArrowheads="1"/>
          </p:cNvSpPr>
          <p:nvPr/>
        </p:nvSpPr>
        <p:spPr>
          <a:xfrm>
            <a:off x="467544" y="1052736"/>
            <a:ext cx="7772400" cy="35981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charset="0"/>
                <a:ea typeface="+mj-ea"/>
                <a:cs typeface="+mj-cs"/>
              </a:rPr>
              <a:t>MODELO DA OPERAÇÃO DE PRODUÇÃO</a:t>
            </a:r>
          </a:p>
        </p:txBody>
      </p:sp>
      <p:sp>
        <p:nvSpPr>
          <p:cNvPr id="7" name="Text Box 4"/>
          <p:cNvSpPr txBox="1">
            <a:spLocks noChangeArrowheads="1"/>
          </p:cNvSpPr>
          <p:nvPr/>
        </p:nvSpPr>
        <p:spPr bwMode="auto">
          <a:xfrm>
            <a:off x="3324200" y="2420888"/>
            <a:ext cx="3696072" cy="923330"/>
          </a:xfrm>
          <a:prstGeom prst="rect">
            <a:avLst/>
          </a:prstGeom>
          <a:noFill/>
          <a:ln w="12699">
            <a:noFill/>
            <a:miter lim="800000"/>
            <a:headEnd/>
            <a:tailEnd/>
          </a:ln>
        </p:spPr>
        <p:txBody>
          <a:bodyPr wrap="square">
            <a:spAutoFit/>
          </a:bodyPr>
          <a:lstStyle/>
          <a:p>
            <a:pPr algn="l">
              <a:buClrTx/>
              <a:buSzTx/>
              <a:buFont typeface="Symbol" pitchFamily="18" charset="2"/>
              <a:buChar char="·"/>
            </a:pPr>
            <a:r>
              <a:rPr lang="pt-PT" sz="1800" b="1" dirty="0" smtClean="0">
                <a:solidFill>
                  <a:schemeClr val="accent3">
                    <a:lumMod val="50000"/>
                  </a:schemeClr>
                </a:solidFill>
                <a:effectLst>
                  <a:outerShdw blurRad="38100" dist="38100" dir="2700000" algn="tl">
                    <a:srgbClr val="000000">
                      <a:alpha val="43137"/>
                    </a:srgbClr>
                  </a:outerShdw>
                </a:effectLst>
                <a:latin typeface="Arial" charset="0"/>
              </a:rPr>
              <a:t>Simultaneidade</a:t>
            </a:r>
            <a:endParaRPr lang="pt-PT" sz="1800" b="1" dirty="0">
              <a:solidFill>
                <a:schemeClr val="accent3">
                  <a:lumMod val="50000"/>
                </a:schemeClr>
              </a:solidFill>
              <a:effectLst>
                <a:outerShdw blurRad="38100" dist="38100" dir="2700000" algn="tl">
                  <a:srgbClr val="000000">
                    <a:alpha val="43137"/>
                  </a:srgbClr>
                </a:outerShdw>
              </a:effectLst>
              <a:latin typeface="Arial" charset="0"/>
            </a:endParaRPr>
          </a:p>
          <a:p>
            <a:pPr algn="l">
              <a:buClrTx/>
              <a:buSzTx/>
              <a:buFont typeface="Symbol" pitchFamily="18" charset="2"/>
              <a:buChar char="·"/>
            </a:pPr>
            <a:r>
              <a:rPr lang="pt-PT" sz="1800" b="1" dirty="0">
                <a:solidFill>
                  <a:schemeClr val="accent3">
                    <a:lumMod val="50000"/>
                  </a:schemeClr>
                </a:solidFill>
                <a:effectLst>
                  <a:outerShdw blurRad="38100" dist="38100" dir="2700000" algn="tl">
                    <a:srgbClr val="000000">
                      <a:alpha val="43137"/>
                    </a:srgbClr>
                  </a:outerShdw>
                </a:effectLst>
                <a:latin typeface="Arial" charset="0"/>
              </a:rPr>
              <a:t>Contato com o consumidor</a:t>
            </a:r>
          </a:p>
          <a:p>
            <a:pPr algn="l">
              <a:buClrTx/>
              <a:buSzTx/>
              <a:buFont typeface="Symbol" pitchFamily="18" charset="2"/>
              <a:buChar char="·"/>
            </a:pPr>
            <a:r>
              <a:rPr lang="pt-PT" sz="1800" b="1" dirty="0">
                <a:solidFill>
                  <a:schemeClr val="accent3">
                    <a:lumMod val="50000"/>
                  </a:schemeClr>
                </a:solidFill>
                <a:effectLst>
                  <a:outerShdw blurRad="38100" dist="38100" dir="2700000" algn="tl">
                    <a:srgbClr val="000000">
                      <a:alpha val="43137"/>
                    </a:srgbClr>
                  </a:outerShdw>
                </a:effectLst>
                <a:latin typeface="Arial" charset="0"/>
              </a:rPr>
              <a:t>Qualidade</a:t>
            </a:r>
            <a:endParaRPr lang="pt-BR" sz="1600" b="1" dirty="0">
              <a:solidFill>
                <a:schemeClr val="accent3">
                  <a:lumMod val="50000"/>
                </a:schemeClr>
              </a:solidFill>
              <a:effectLst>
                <a:outerShdw blurRad="38100" dist="38100" dir="2700000" algn="tl">
                  <a:srgbClr val="000000">
                    <a:alpha val="43137"/>
                  </a:srgbClr>
                </a:outerShdw>
              </a:effectLst>
              <a:latin typeface="Arial" charset="0"/>
            </a:endParaRPr>
          </a:p>
        </p:txBody>
      </p:sp>
      <p:sp>
        <p:nvSpPr>
          <p:cNvPr id="8" name="Line 5"/>
          <p:cNvSpPr>
            <a:spLocks noChangeShapeType="1"/>
          </p:cNvSpPr>
          <p:nvPr/>
        </p:nvSpPr>
        <p:spPr bwMode="auto">
          <a:xfrm>
            <a:off x="3059832" y="2366392"/>
            <a:ext cx="0" cy="990600"/>
          </a:xfrm>
          <a:prstGeom prst="line">
            <a:avLst/>
          </a:prstGeom>
          <a:noFill/>
          <a:ln w="25400">
            <a:solidFill>
              <a:schemeClr val="tx1"/>
            </a:solidFill>
            <a:round/>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graphicFrame>
        <p:nvGraphicFramePr>
          <p:cNvPr id="3" name="Tabela 2"/>
          <p:cNvGraphicFramePr>
            <a:graphicFrameLocks noGrp="1"/>
          </p:cNvGraphicFramePr>
          <p:nvPr/>
        </p:nvGraphicFramePr>
        <p:xfrm>
          <a:off x="107505" y="1124743"/>
          <a:ext cx="8928990" cy="4648366"/>
        </p:xfrm>
        <a:graphic>
          <a:graphicData uri="http://schemas.openxmlformats.org/drawingml/2006/table">
            <a:tbl>
              <a:tblPr/>
              <a:tblGrid>
                <a:gridCol w="1785798"/>
                <a:gridCol w="1785798"/>
                <a:gridCol w="1785798"/>
                <a:gridCol w="1785798"/>
                <a:gridCol w="1785798"/>
              </a:tblGrid>
              <a:tr h="201190">
                <a:tc>
                  <a:txBody>
                    <a:bodyPr/>
                    <a:lstStyle/>
                    <a:p>
                      <a:pPr algn="ctr" fontAlgn="b"/>
                      <a:r>
                        <a:rPr lang="pt-BR" sz="1100" b="0" i="0" u="none" strike="noStrike" smtClean="0">
                          <a:solidFill>
                            <a:srgbClr val="000000"/>
                          </a:solidFill>
                          <a:latin typeface="Calibri"/>
                        </a:rPr>
                        <a:t>SISTEMA</a:t>
                      </a:r>
                      <a:endParaRPr lang="pt-BR" sz="1100" b="0" i="0" u="none" strike="noStrike" dirty="0">
                        <a:solidFill>
                          <a:srgbClr val="000000"/>
                        </a:solidFill>
                        <a:latin typeface="Calibri"/>
                      </a:endParaRP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pt-BR" sz="1100" b="0" i="0" u="none" strike="noStrike" dirty="0">
                          <a:solidFill>
                            <a:srgbClr val="000000"/>
                          </a:solidFill>
                          <a:latin typeface="Calibri"/>
                        </a:rPr>
                        <a:t>INSUMOS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pt-BR" sz="1100" b="0" i="0" u="none" strike="noStrike" dirty="0">
                          <a:solidFill>
                            <a:srgbClr val="000000"/>
                          </a:solidFill>
                          <a:latin typeface="Calibri"/>
                        </a:rPr>
                        <a:t>COMPONENTES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pt-BR" sz="1100" b="0" i="0" u="none" strike="noStrike" dirty="0">
                          <a:solidFill>
                            <a:srgbClr val="000000"/>
                          </a:solidFill>
                          <a:latin typeface="Calibri"/>
                        </a:rPr>
                        <a:t>FUNÇÃO(ÕES) DE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pt-BR" sz="1100" b="0" i="0" u="none" strike="noStrike" dirty="0">
                          <a:solidFill>
                            <a:srgbClr val="000000"/>
                          </a:solidFill>
                          <a:latin typeface="Calibri"/>
                        </a:rPr>
                        <a:t>TÍPICO RESULTADO</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r>
              <a:tr h="207680">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100" b="0" i="0" u="none" strike="noStrike">
                          <a:solidFill>
                            <a:srgbClr val="000000"/>
                          </a:solidFill>
                          <a:latin typeface="Calibri"/>
                        </a:rPr>
                        <a:t>TRANSFORMAÇÃO PRIMÁRIA</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100" b="0" i="0" u="none" strike="noStrike" dirty="0">
                          <a:solidFill>
                            <a:srgbClr val="000000"/>
                          </a:solidFill>
                          <a:latin typeface="Calibri"/>
                        </a:rPr>
                        <a:t>DESEJADO</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r>
              <a:tr h="227150">
                <a:tc>
                  <a:txBody>
                    <a:bodyPr/>
                    <a:lstStyle/>
                    <a:p>
                      <a:pPr algn="ctr" fontAlgn="b"/>
                      <a:r>
                        <a:rPr lang="pt-BR" sz="1100" b="0" i="0" u="none" strike="noStrike" dirty="0">
                          <a:solidFill>
                            <a:srgbClr val="000000"/>
                          </a:solidFill>
                          <a:latin typeface="Calibri"/>
                        </a:rPr>
                        <a:t>HOSPITAL</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pt-BR" sz="1100" b="0" i="0" u="none" strike="noStrike" dirty="0">
                          <a:solidFill>
                            <a:srgbClr val="000000"/>
                          </a:solidFill>
                          <a:latin typeface="Calibri"/>
                        </a:rPr>
                        <a:t>PACIENTES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MÉDICOS E ENFERMEIROS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PROGRAMA DE SAÚDE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PESSOAS SAUDÁVEIS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7150">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pt-BR" sz="1100" b="0" i="0" u="none" strike="noStrike" dirty="0">
                          <a:solidFill>
                            <a:srgbClr val="000000"/>
                          </a:solidFill>
                          <a:latin typeface="Calibri"/>
                        </a:rPr>
                        <a:t>PRODUTOS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MEDICAMENTOS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(FISIOLÓGICA)</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3639">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100" b="0" i="0" u="none" strike="noStrike" dirty="0">
                          <a:solidFill>
                            <a:srgbClr val="000000"/>
                          </a:solidFill>
                          <a:latin typeface="Calibri"/>
                        </a:rPr>
                        <a:t>MEDICOS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Calibri"/>
                        </a:rPr>
                        <a:t>EQUIPAMENTOS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7150">
                <a:tc>
                  <a:txBody>
                    <a:bodyPr/>
                    <a:lstStyle/>
                    <a:p>
                      <a:pPr algn="ctr" fontAlgn="b"/>
                      <a:r>
                        <a:rPr lang="pt-BR" sz="1100" b="0" i="0" u="none" strike="noStrike" dirty="0">
                          <a:solidFill>
                            <a:srgbClr val="000000"/>
                          </a:solidFill>
                          <a:latin typeface="Calibri"/>
                        </a:rPr>
                        <a:t>RESTANRANTE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pt-BR" sz="1100" b="0" i="0" u="none" strike="noStrike">
                          <a:solidFill>
                            <a:srgbClr val="000000"/>
                          </a:solidFill>
                          <a:latin typeface="Calibri"/>
                        </a:rPr>
                        <a:t>CLIENTES COM FOME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latin typeface="Calibri"/>
                        </a:rPr>
                        <a:t>CHEF / GARÇONS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latin typeface="Calibri"/>
                        </a:rPr>
                        <a:t>ALIMENTOS BEM PREPARADOS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CLIENTES SATISFEITOS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7150">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pt-BR" sz="1100" b="0" i="0" u="none" strike="noStrike">
                          <a:solidFill>
                            <a:srgbClr val="000000"/>
                          </a:solidFill>
                          <a:latin typeface="Calibri"/>
                        </a:rPr>
                        <a:t>ALIMENTOS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AMBIENTE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dirty="0">
                          <a:solidFill>
                            <a:srgbClr val="000000"/>
                          </a:solidFill>
                          <a:latin typeface="Calibri"/>
                        </a:rPr>
                        <a:t>CLIENTES BEM-SERVIDOS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3639">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MOBILIÁRIO</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Calibri"/>
                        </a:rPr>
                        <a:t>AMBIENTE AGRADÁVEL</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7150">
                <a:tc>
                  <a:txBody>
                    <a:bodyPr/>
                    <a:lstStyle/>
                    <a:p>
                      <a:pPr algn="ctr" fontAlgn="b"/>
                      <a:r>
                        <a:rPr lang="pt-BR" sz="1100" b="0" i="0" u="none" strike="noStrike" dirty="0">
                          <a:solidFill>
                            <a:srgbClr val="000000"/>
                          </a:solidFill>
                          <a:latin typeface="Calibri"/>
                        </a:rPr>
                        <a:t>FÁBRICA DE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pt-BR" sz="1100" b="0" i="0" u="none" strike="noStrike">
                          <a:solidFill>
                            <a:srgbClr val="000000"/>
                          </a:solidFill>
                          <a:latin typeface="Calibri"/>
                        </a:rPr>
                        <a:t>CHAPAS DE AÇO</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FERRAMENTAS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FABRICAÇÃO E MONTAGEM</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latin typeface="Calibri"/>
                        </a:rPr>
                        <a:t>CARROS DE ALTA</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7150">
                <a:tc>
                  <a:txBody>
                    <a:bodyPr/>
                    <a:lstStyle/>
                    <a:p>
                      <a:pPr algn="ctr" fontAlgn="b"/>
                      <a:r>
                        <a:rPr lang="pt-BR" sz="1100" b="0" i="0" u="none" strike="noStrike" dirty="0">
                          <a:solidFill>
                            <a:srgbClr val="000000"/>
                          </a:solidFill>
                          <a:latin typeface="Calibri"/>
                        </a:rPr>
                        <a:t>AUTOMÓVEIS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pt-BR" sz="1100" b="0" i="0" u="none" strike="noStrike">
                          <a:solidFill>
                            <a:srgbClr val="000000"/>
                          </a:solidFill>
                          <a:latin typeface="Calibri"/>
                        </a:rPr>
                        <a:t>PEÇAS DE MOTOR</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EQUIPAMENTOS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DE CARROS - (FÍSICA)</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dirty="0">
                          <a:solidFill>
                            <a:srgbClr val="000000"/>
                          </a:solidFill>
                          <a:latin typeface="Calibri"/>
                        </a:rPr>
                        <a:t>QUALIDADE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3639">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OPERÁRIOS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7150">
                <a:tc>
                  <a:txBody>
                    <a:bodyPr/>
                    <a:lstStyle/>
                    <a:p>
                      <a:pPr algn="ctr" fontAlgn="b"/>
                      <a:r>
                        <a:rPr lang="pt-BR" sz="1100" b="0" i="0" u="none" strike="noStrike" dirty="0">
                          <a:solidFill>
                            <a:srgbClr val="000000"/>
                          </a:solidFill>
                          <a:latin typeface="Calibri"/>
                        </a:rPr>
                        <a:t>FACULDADES OU</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pt-BR" sz="1100" b="0" i="0" u="none" strike="noStrike">
                          <a:solidFill>
                            <a:srgbClr val="000000"/>
                          </a:solidFill>
                          <a:latin typeface="Calibri"/>
                        </a:rPr>
                        <a:t>FORMADOS NO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PROFESSORES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PASSAGEM DE CONHECIMENTO</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latin typeface="Calibri"/>
                        </a:rPr>
                        <a:t>PROFISSIONAIS FORMADOS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7150">
                <a:tc>
                  <a:txBody>
                    <a:bodyPr/>
                    <a:lstStyle/>
                    <a:p>
                      <a:pPr algn="ctr" fontAlgn="b"/>
                      <a:r>
                        <a:rPr lang="pt-BR" sz="1100" b="0" i="0" u="none" strike="noStrike" dirty="0">
                          <a:solidFill>
                            <a:srgbClr val="000000"/>
                          </a:solidFill>
                          <a:latin typeface="Calibri"/>
                        </a:rPr>
                        <a:t>UNIVERSIDADES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pt-BR" sz="1100" b="0" i="0" u="none" strike="noStrike">
                          <a:solidFill>
                            <a:srgbClr val="000000"/>
                          </a:solidFill>
                          <a:latin typeface="Calibri"/>
                        </a:rPr>
                        <a:t>ENSINO MÉDIO</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SALAS DE AULAS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E HABILIDADES PROFISSIONAIS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3639">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100" b="0" i="0" u="none" strike="noStrike">
                          <a:solidFill>
                            <a:srgbClr val="000000"/>
                          </a:solidFill>
                          <a:latin typeface="Calibri"/>
                        </a:rPr>
                        <a:t>LIVROS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QUADROS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(INFORMACIONAL)</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7150">
                <a:tc>
                  <a:txBody>
                    <a:bodyPr/>
                    <a:lstStyle/>
                    <a:p>
                      <a:pPr algn="ctr" fontAlgn="b"/>
                      <a:r>
                        <a:rPr lang="pt-BR" sz="1100" b="0" i="0" u="none" strike="noStrike" dirty="0">
                          <a:solidFill>
                            <a:srgbClr val="000000"/>
                          </a:solidFill>
                          <a:latin typeface="Calibri"/>
                        </a:rPr>
                        <a:t>LOJA DE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pt-BR" sz="1100" b="0" i="0" u="none" strike="noStrike">
                          <a:solidFill>
                            <a:srgbClr val="000000"/>
                          </a:solidFill>
                          <a:latin typeface="Calibri"/>
                        </a:rPr>
                        <a:t>COMPRADORES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VITRINES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ATRAIR COMPRADORES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latin typeface="Calibri"/>
                        </a:rPr>
                        <a:t>VENDAS À CLIENTES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7150">
                <a:tc>
                  <a:txBody>
                    <a:bodyPr/>
                    <a:lstStyle/>
                    <a:p>
                      <a:pPr algn="ctr" fontAlgn="b"/>
                      <a:r>
                        <a:rPr lang="pt-BR" sz="1100" b="0" i="0" u="none" strike="noStrike" dirty="0">
                          <a:solidFill>
                            <a:srgbClr val="000000"/>
                          </a:solidFill>
                          <a:latin typeface="Calibri"/>
                        </a:rPr>
                        <a:t>DEPARTAMENTOS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pt-BR" sz="1100" b="0" i="0" u="none" strike="noStrike">
                          <a:solidFill>
                            <a:srgbClr val="000000"/>
                          </a:solidFill>
                          <a:latin typeface="Calibri"/>
                        </a:rPr>
                        <a:t>ESTOQUE DE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VENDEDORES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PROMOVER PRODUTOS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dirty="0">
                          <a:solidFill>
                            <a:srgbClr val="000000"/>
                          </a:solidFill>
                          <a:latin typeface="Calibri"/>
                        </a:rPr>
                        <a:t>SATISFEITOS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3639">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100" b="0" i="0" u="none" strike="noStrike">
                          <a:solidFill>
                            <a:srgbClr val="000000"/>
                          </a:solidFill>
                          <a:latin typeface="Calibri"/>
                        </a:rPr>
                        <a:t>MERCADORIAS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PREENCHER PEDIDOS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7150">
                <a:tc>
                  <a:txBody>
                    <a:bodyPr/>
                    <a:lstStyle/>
                    <a:p>
                      <a:pPr algn="ctr" fontAlgn="b"/>
                      <a:r>
                        <a:rPr lang="pt-BR" sz="1100" b="0" i="0" u="none" strike="noStrike" dirty="0">
                          <a:solidFill>
                            <a:srgbClr val="000000"/>
                          </a:solidFill>
                          <a:latin typeface="Calibri"/>
                        </a:rPr>
                        <a:t>CENTRO DE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pt-BR" sz="1100" b="0" i="0" u="none" strike="noStrike">
                          <a:solidFill>
                            <a:srgbClr val="000000"/>
                          </a:solidFill>
                          <a:latin typeface="Calibri"/>
                        </a:rPr>
                        <a:t>UME - UNIDADES DE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CESTOS DE ESTOQUE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Calibri"/>
                        </a:rPr>
                        <a:t>ESTOCAGEM 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latin typeface="Calibri"/>
                        </a:rPr>
                        <a:t>ENTREGA RÁPIDA</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7150">
                <a:tc>
                  <a:txBody>
                    <a:bodyPr/>
                    <a:lstStyle/>
                    <a:p>
                      <a:pPr algn="ctr" fontAlgn="b"/>
                      <a:r>
                        <a:rPr lang="pt-BR" sz="1100" b="0" i="0" u="none" strike="noStrike" dirty="0">
                          <a:solidFill>
                            <a:srgbClr val="000000"/>
                          </a:solidFill>
                          <a:latin typeface="Calibri"/>
                        </a:rPr>
                        <a:t>DISTRIBUIÇÃO</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pt-BR" sz="1100" b="0" i="0" u="none" strike="noStrike">
                          <a:solidFill>
                            <a:srgbClr val="000000"/>
                          </a:solidFill>
                          <a:latin typeface="Calibri"/>
                        </a:rPr>
                        <a:t>MANUTENÇÃO 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ENCARREGADOS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a:solidFill>
                            <a:srgbClr val="000000"/>
                          </a:solidFill>
                          <a:latin typeface="Calibri"/>
                        </a:rPr>
                        <a:t>REDISTRIBUIÇÃO</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dirty="0">
                          <a:solidFill>
                            <a:srgbClr val="000000"/>
                          </a:solidFill>
                          <a:latin typeface="Calibri"/>
                        </a:rPr>
                        <a:t>DISPONIBILIDADE DE</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3639">
                <a:tc>
                  <a:txBody>
                    <a:bodyPr/>
                    <a:lstStyle/>
                    <a:p>
                      <a:pPr algn="ctr" fontAlgn="b"/>
                      <a:r>
                        <a:rPr lang="pt-BR" sz="1100" b="0" i="0" u="none" strike="noStrike" dirty="0">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100" b="0" i="0" u="none" strike="noStrike">
                          <a:solidFill>
                            <a:srgbClr val="000000"/>
                          </a:solidFill>
                          <a:latin typeface="Calibri"/>
                        </a:rPr>
                        <a:t>ESTOQUES</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Calibri"/>
                        </a:rPr>
                        <a:t> </a:t>
                      </a: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err="1">
                          <a:solidFill>
                            <a:srgbClr val="000000"/>
                          </a:solidFill>
                          <a:latin typeface="Calibri"/>
                        </a:rPr>
                        <a:t>UME's</a:t>
                      </a:r>
                      <a:endParaRPr lang="pt-BR" sz="1100" b="0" i="0" u="none" strike="noStrike" dirty="0">
                        <a:solidFill>
                          <a:srgbClr val="000000"/>
                        </a:solidFill>
                        <a:latin typeface="Calibri"/>
                      </a:endParaRPr>
                    </a:p>
                  </a:txBody>
                  <a:tcPr marL="3732" marR="3732" marT="3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Rectangle 2"/>
          <p:cNvSpPr txBox="1">
            <a:spLocks noChangeArrowheads="1"/>
          </p:cNvSpPr>
          <p:nvPr/>
        </p:nvSpPr>
        <p:spPr>
          <a:xfrm>
            <a:off x="35496" y="692696"/>
            <a:ext cx="7772400" cy="35981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charset="0"/>
                <a:ea typeface="+mj-ea"/>
                <a:cs typeface="+mj-cs"/>
              </a:rPr>
              <a:t>A OPERAÇÃO DE PRODUÇÃO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1028"/>
          <p:cNvSpPr>
            <a:spLocks noChangeArrowheads="1"/>
          </p:cNvSpPr>
          <p:nvPr/>
        </p:nvSpPr>
        <p:spPr bwMode="auto">
          <a:xfrm>
            <a:off x="1476375" y="980728"/>
            <a:ext cx="6062663" cy="454025"/>
          </a:xfrm>
          <a:prstGeom prst="rect">
            <a:avLst/>
          </a:prstGeom>
          <a:noFill/>
          <a:ln w="12700">
            <a:noFill/>
            <a:miter lim="800000"/>
            <a:headEnd/>
            <a:tailEnd/>
          </a:ln>
        </p:spPr>
        <p:txBody>
          <a:bodyPr wrap="none" lIns="90488" tIns="44450" rIns="90488" bIns="44450">
            <a:spAutoFit/>
          </a:bodyPr>
          <a:lstStyle/>
          <a:p>
            <a:pPr algn="l" eaLnBrk="0" hangingPunct="0">
              <a:buClrTx/>
              <a:buSzTx/>
              <a:buFontTx/>
              <a:buNone/>
            </a:pPr>
            <a:r>
              <a:rPr lang="pt-BR" b="1" dirty="0">
                <a:latin typeface="Arial Narrow" pitchFamily="34" charset="0"/>
                <a:cs typeface="Times New Roman" pitchFamily="18" charset="0"/>
              </a:rPr>
              <a:t>PRODUTOS SÃO UM “FEIXE”</a:t>
            </a:r>
            <a:r>
              <a:rPr lang="en-US" b="1" dirty="0">
                <a:latin typeface="Arial Narrow" pitchFamily="34" charset="0"/>
                <a:cs typeface="Times New Roman" pitchFamily="18" charset="0"/>
              </a:rPr>
              <a:t> </a:t>
            </a:r>
            <a:r>
              <a:rPr lang="pt-BR" b="1" dirty="0">
                <a:latin typeface="Arial Narrow" pitchFamily="34" charset="0"/>
                <a:cs typeface="Times New Roman" pitchFamily="18" charset="0"/>
              </a:rPr>
              <a:t>DE BENS E SERVIÇOS</a:t>
            </a:r>
            <a:r>
              <a:rPr lang="pt-BR" b="1" dirty="0">
                <a:latin typeface="Arial Narrow" pitchFamily="34" charset="0"/>
              </a:rPr>
              <a:t> </a:t>
            </a:r>
            <a:endParaRPr lang="en-US" b="1" dirty="0">
              <a:latin typeface="Arial Narrow" pitchFamily="34" charset="0"/>
            </a:endParaRPr>
          </a:p>
        </p:txBody>
      </p:sp>
      <p:pic>
        <p:nvPicPr>
          <p:cNvPr id="4" name="Picture 24"/>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9082" y="1556792"/>
            <a:ext cx="9171304" cy="4968552"/>
          </a:xfrm>
          <a:prstGeom prst="rect">
            <a:avLst/>
          </a:prstGeom>
          <a:solidFill>
            <a:schemeClr val="bg2">
              <a:lumMod val="75000"/>
            </a:schemeClr>
          </a:solidFill>
          <a:ln w="12699" cap="flat" cmpd="sng">
            <a:noFill/>
            <a:prstDash val="solid"/>
            <a:miter lim="800000"/>
            <a:headEnd/>
            <a:tailEnd/>
          </a:ln>
        </p:spPr>
      </p:pic>
      <p:sp>
        <p:nvSpPr>
          <p:cNvPr id="5" name="Rectangle 2"/>
          <p:cNvSpPr txBox="1">
            <a:spLocks noChangeArrowheads="1"/>
          </p:cNvSpPr>
          <p:nvPr/>
        </p:nvSpPr>
        <p:spPr>
          <a:xfrm>
            <a:off x="35496" y="692696"/>
            <a:ext cx="7772400" cy="35981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charset="0"/>
                <a:ea typeface="+mj-ea"/>
                <a:cs typeface="+mj-cs"/>
              </a:rPr>
              <a:t>A OPERAÇÃO DE PRODUÇÃO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4" name="Rectangle 2"/>
          <p:cNvSpPr txBox="1">
            <a:spLocks noChangeArrowheads="1"/>
          </p:cNvSpPr>
          <p:nvPr/>
        </p:nvSpPr>
        <p:spPr>
          <a:xfrm>
            <a:off x="633413" y="1196975"/>
            <a:ext cx="3434531" cy="503833"/>
          </a:xfrm>
          <a:prstGeom prst="rect">
            <a:avLst/>
          </a:prstGeom>
        </p:spPr>
        <p:txBody>
          <a:bodyPr rtlCol="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tx1"/>
                </a:solidFill>
                <a:effectLst/>
                <a:uLnTx/>
                <a:uFillTx/>
                <a:latin typeface="+mj-lt"/>
                <a:ea typeface="+mj-ea"/>
                <a:cs typeface="+mj-cs"/>
              </a:rPr>
              <a:t>BENS x SERVIÇOS</a:t>
            </a:r>
          </a:p>
        </p:txBody>
      </p:sp>
      <p:sp>
        <p:nvSpPr>
          <p:cNvPr id="5" name="Text Box 4"/>
          <p:cNvSpPr txBox="1">
            <a:spLocks noChangeArrowheads="1"/>
          </p:cNvSpPr>
          <p:nvPr/>
        </p:nvSpPr>
        <p:spPr bwMode="auto">
          <a:xfrm>
            <a:off x="179512" y="2564904"/>
            <a:ext cx="3629025" cy="2603500"/>
          </a:xfrm>
          <a:prstGeom prst="rect">
            <a:avLst/>
          </a:prstGeom>
          <a:noFill/>
          <a:ln w="25400">
            <a:solidFill>
              <a:srgbClr val="000080"/>
            </a:solidFill>
            <a:miter lim="800000"/>
            <a:headEnd type="none" w="sm" len="sm"/>
            <a:tailEnd type="none" w="sm" len="sm"/>
          </a:ln>
        </p:spPr>
        <p:txBody>
          <a:bodyPr/>
          <a:lstStyle/>
          <a:p>
            <a:pPr algn="l" eaLnBrk="0" hangingPunct="0">
              <a:buClrTx/>
              <a:buSzTx/>
              <a:buFontTx/>
              <a:buNone/>
            </a:pPr>
            <a:r>
              <a:rPr lang="pt-BR" sz="2000">
                <a:latin typeface="Arial" charset="0"/>
              </a:rPr>
              <a:t>Tangibilidade</a:t>
            </a:r>
          </a:p>
          <a:p>
            <a:pPr algn="l" eaLnBrk="0" hangingPunct="0">
              <a:buClrTx/>
              <a:buSzTx/>
              <a:buFontTx/>
              <a:buNone/>
            </a:pPr>
            <a:r>
              <a:rPr lang="pt-BR" sz="2000">
                <a:latin typeface="Arial" charset="0"/>
              </a:rPr>
              <a:t>Estocabilidade Transportabilidade Simultaneidade</a:t>
            </a:r>
          </a:p>
          <a:p>
            <a:pPr algn="l" eaLnBrk="0" hangingPunct="0">
              <a:buClrTx/>
              <a:buSzTx/>
              <a:buFontTx/>
              <a:buNone/>
            </a:pPr>
            <a:r>
              <a:rPr lang="pt-BR" sz="2000">
                <a:latin typeface="Arial" charset="0"/>
              </a:rPr>
              <a:t>Padronização dos insumos Padronização dos produtos Contato com o cliente Qualidade</a:t>
            </a:r>
          </a:p>
        </p:txBody>
      </p:sp>
      <p:pic>
        <p:nvPicPr>
          <p:cNvPr id="6" name="Picture 9"/>
          <p:cNvPicPr>
            <a:picLocks noChangeAspect="1" noChangeArrowheads="1"/>
          </p:cNvPicPr>
          <p:nvPr/>
        </p:nvPicPr>
        <p:blipFill>
          <a:blip r:embed="rId2" cstate="print"/>
          <a:srcRect/>
          <a:stretch>
            <a:fillRect/>
          </a:stretch>
        </p:blipFill>
        <p:spPr bwMode="auto">
          <a:xfrm>
            <a:off x="7668071" y="764704"/>
            <a:ext cx="1368425" cy="977900"/>
          </a:xfrm>
          <a:prstGeom prst="rect">
            <a:avLst/>
          </a:prstGeom>
          <a:noFill/>
          <a:ln w="12699">
            <a:noFill/>
            <a:miter lim="800000"/>
            <a:headEnd/>
            <a:tailEnd/>
          </a:ln>
        </p:spPr>
      </p:pic>
      <p:sp>
        <p:nvSpPr>
          <p:cNvPr id="7" name="Text Box 3"/>
          <p:cNvSpPr txBox="1">
            <a:spLocks noChangeArrowheads="1"/>
          </p:cNvSpPr>
          <p:nvPr/>
        </p:nvSpPr>
        <p:spPr bwMode="auto">
          <a:xfrm>
            <a:off x="179512" y="1988840"/>
            <a:ext cx="3629025" cy="422275"/>
          </a:xfrm>
          <a:prstGeom prst="rect">
            <a:avLst/>
          </a:prstGeom>
          <a:noFill/>
          <a:ln w="25400">
            <a:solidFill>
              <a:srgbClr val="000080"/>
            </a:solidFill>
            <a:miter lim="800000"/>
            <a:headEnd type="none" w="sm" len="sm"/>
            <a:tailEnd type="none" w="sm" len="sm"/>
          </a:ln>
        </p:spPr>
        <p:txBody>
          <a:bodyPr>
            <a:spAutoFit/>
          </a:bodyPr>
          <a:lstStyle/>
          <a:p>
            <a:pPr algn="ctr" eaLnBrk="0" hangingPunct="0">
              <a:spcBef>
                <a:spcPct val="50000"/>
              </a:spcBef>
              <a:buClrTx/>
              <a:buSzTx/>
              <a:buFontTx/>
              <a:buNone/>
            </a:pPr>
            <a:r>
              <a:rPr lang="pt-BR" sz="2000" dirty="0">
                <a:latin typeface="Arial" charset="0"/>
              </a:rPr>
              <a:t>DIMENSÃO</a:t>
            </a:r>
            <a:endParaRPr lang="pt-BR" dirty="0">
              <a:latin typeface="Arial" charset="0"/>
            </a:endParaRPr>
          </a:p>
        </p:txBody>
      </p:sp>
      <p:sp>
        <p:nvSpPr>
          <p:cNvPr id="8" name="Text Box 5"/>
          <p:cNvSpPr txBox="1">
            <a:spLocks noChangeArrowheads="1"/>
          </p:cNvSpPr>
          <p:nvPr/>
        </p:nvSpPr>
        <p:spPr bwMode="auto">
          <a:xfrm>
            <a:off x="4079875" y="1988840"/>
            <a:ext cx="1595438" cy="422275"/>
          </a:xfrm>
          <a:prstGeom prst="rect">
            <a:avLst/>
          </a:prstGeom>
          <a:noFill/>
          <a:ln w="25400">
            <a:solidFill>
              <a:srgbClr val="000080"/>
            </a:solidFill>
            <a:miter lim="800000"/>
            <a:headEnd type="none" w="sm" len="sm"/>
            <a:tailEnd type="none" w="sm" len="sm"/>
          </a:ln>
        </p:spPr>
        <p:txBody>
          <a:bodyPr>
            <a:spAutoFit/>
          </a:bodyPr>
          <a:lstStyle/>
          <a:p>
            <a:pPr algn="ctr" eaLnBrk="0" hangingPunct="0">
              <a:spcBef>
                <a:spcPct val="50000"/>
              </a:spcBef>
              <a:buClrTx/>
              <a:buSzTx/>
              <a:buFontTx/>
              <a:buNone/>
            </a:pPr>
            <a:r>
              <a:rPr lang="pt-BR" sz="2000">
                <a:latin typeface="Arial" charset="0"/>
              </a:rPr>
              <a:t>BENS</a:t>
            </a:r>
            <a:endParaRPr lang="pt-BR">
              <a:latin typeface="Arial" charset="0"/>
            </a:endParaRPr>
          </a:p>
        </p:txBody>
      </p:sp>
      <p:sp>
        <p:nvSpPr>
          <p:cNvPr id="9" name="Text Box 6"/>
          <p:cNvSpPr txBox="1">
            <a:spLocks noChangeArrowheads="1"/>
          </p:cNvSpPr>
          <p:nvPr/>
        </p:nvSpPr>
        <p:spPr bwMode="auto">
          <a:xfrm>
            <a:off x="4079875" y="2564904"/>
            <a:ext cx="1617663" cy="2601913"/>
          </a:xfrm>
          <a:prstGeom prst="rect">
            <a:avLst/>
          </a:prstGeom>
          <a:noFill/>
          <a:ln w="25400">
            <a:solidFill>
              <a:srgbClr val="000080"/>
            </a:solidFill>
            <a:miter lim="800000"/>
            <a:headEnd type="none" w="sm" len="sm"/>
            <a:tailEnd type="none" w="sm" len="sm"/>
          </a:ln>
        </p:spPr>
        <p:txBody>
          <a:bodyPr/>
          <a:lstStyle/>
          <a:p>
            <a:pPr algn="l" eaLnBrk="0" hangingPunct="0">
              <a:spcBef>
                <a:spcPct val="50000"/>
              </a:spcBef>
              <a:buClrTx/>
              <a:buSzTx/>
              <a:buFontTx/>
              <a:buNone/>
            </a:pPr>
            <a:r>
              <a:rPr lang="pt-BR" sz="2000">
                <a:latin typeface="Arial" charset="0"/>
              </a:rPr>
              <a:t>Tangíveis                 Comum                   Possível                         Não existe      Comum </a:t>
            </a:r>
          </a:p>
          <a:p>
            <a:pPr algn="l" eaLnBrk="0" hangingPunct="0">
              <a:buClrTx/>
              <a:buSzTx/>
              <a:buFontTx/>
              <a:buNone/>
            </a:pPr>
            <a:r>
              <a:rPr lang="pt-BR" sz="2000">
                <a:latin typeface="Arial" charset="0"/>
              </a:rPr>
              <a:t>Comum</a:t>
            </a:r>
          </a:p>
          <a:p>
            <a:pPr algn="l" eaLnBrk="0" hangingPunct="0">
              <a:lnSpc>
                <a:spcPct val="95000"/>
              </a:lnSpc>
              <a:buClrTx/>
              <a:buSzTx/>
              <a:buFontTx/>
              <a:buNone/>
            </a:pPr>
            <a:r>
              <a:rPr lang="pt-BR" sz="2000">
                <a:latin typeface="Arial" charset="0"/>
              </a:rPr>
              <a:t>Não existe Evidente </a:t>
            </a:r>
          </a:p>
        </p:txBody>
      </p:sp>
      <p:sp>
        <p:nvSpPr>
          <p:cNvPr id="10" name="Text Box 7"/>
          <p:cNvSpPr txBox="1">
            <a:spLocks noChangeArrowheads="1"/>
          </p:cNvSpPr>
          <p:nvPr/>
        </p:nvSpPr>
        <p:spPr bwMode="auto">
          <a:xfrm>
            <a:off x="5940152" y="2564904"/>
            <a:ext cx="2590800" cy="2601913"/>
          </a:xfrm>
          <a:prstGeom prst="rect">
            <a:avLst/>
          </a:prstGeom>
          <a:noFill/>
          <a:ln w="25400">
            <a:solidFill>
              <a:srgbClr val="000080"/>
            </a:solidFill>
            <a:miter lim="800000"/>
            <a:headEnd type="none" w="sm" len="sm"/>
            <a:tailEnd type="none" w="sm" len="sm"/>
          </a:ln>
        </p:spPr>
        <p:txBody>
          <a:bodyPr/>
          <a:lstStyle/>
          <a:p>
            <a:pPr algn="just" eaLnBrk="0" hangingPunct="0">
              <a:spcBef>
                <a:spcPct val="50000"/>
              </a:spcBef>
              <a:buClrTx/>
              <a:buSzTx/>
              <a:buFontTx/>
              <a:buNone/>
            </a:pPr>
            <a:r>
              <a:rPr lang="pt-BR" sz="2000">
                <a:latin typeface="Arial" charset="0"/>
              </a:rPr>
              <a:t>Intangíveis           Impossível           Impossível              Existente    </a:t>
            </a:r>
          </a:p>
          <a:p>
            <a:pPr algn="just" eaLnBrk="0" hangingPunct="0">
              <a:lnSpc>
                <a:spcPct val="55000"/>
              </a:lnSpc>
              <a:spcBef>
                <a:spcPct val="50000"/>
              </a:spcBef>
              <a:buClrTx/>
              <a:buSzTx/>
              <a:buFontTx/>
              <a:buNone/>
            </a:pPr>
            <a:r>
              <a:rPr lang="pt-BR" sz="2000">
                <a:latin typeface="Arial" charset="0"/>
              </a:rPr>
              <a:t>Difícil     </a:t>
            </a:r>
          </a:p>
          <a:p>
            <a:pPr algn="l" eaLnBrk="0" hangingPunct="0">
              <a:lnSpc>
                <a:spcPct val="55000"/>
              </a:lnSpc>
              <a:spcBef>
                <a:spcPct val="50000"/>
              </a:spcBef>
              <a:buClrTx/>
              <a:buSzTx/>
              <a:buFontTx/>
              <a:buNone/>
            </a:pPr>
            <a:r>
              <a:rPr lang="pt-BR" sz="2000">
                <a:latin typeface="Arial" charset="0"/>
              </a:rPr>
              <a:t>Difícil </a:t>
            </a:r>
          </a:p>
          <a:p>
            <a:pPr algn="l" eaLnBrk="0" hangingPunct="0">
              <a:lnSpc>
                <a:spcPct val="55000"/>
              </a:lnSpc>
              <a:spcBef>
                <a:spcPct val="50000"/>
              </a:spcBef>
              <a:buClrTx/>
              <a:buSzTx/>
              <a:buFontTx/>
              <a:buNone/>
            </a:pPr>
            <a:r>
              <a:rPr lang="pt-BR" sz="2000">
                <a:latin typeface="Arial" charset="0"/>
              </a:rPr>
              <a:t>Alto</a:t>
            </a:r>
          </a:p>
          <a:p>
            <a:pPr algn="l" eaLnBrk="0" hangingPunct="0">
              <a:lnSpc>
                <a:spcPct val="55000"/>
              </a:lnSpc>
              <a:spcBef>
                <a:spcPct val="50000"/>
              </a:spcBef>
              <a:buClrTx/>
              <a:buSzTx/>
              <a:buFontTx/>
              <a:buNone/>
            </a:pPr>
            <a:r>
              <a:rPr lang="pt-BR" sz="2000">
                <a:latin typeface="Arial" charset="0"/>
              </a:rPr>
              <a:t>Julgamento relativo</a:t>
            </a:r>
          </a:p>
        </p:txBody>
      </p:sp>
      <p:sp>
        <p:nvSpPr>
          <p:cNvPr id="11" name="Text Box 8"/>
          <p:cNvSpPr txBox="1">
            <a:spLocks noChangeArrowheads="1"/>
          </p:cNvSpPr>
          <p:nvPr/>
        </p:nvSpPr>
        <p:spPr bwMode="auto">
          <a:xfrm>
            <a:off x="5994028" y="1988840"/>
            <a:ext cx="2538412" cy="422275"/>
          </a:xfrm>
          <a:prstGeom prst="rect">
            <a:avLst/>
          </a:prstGeom>
          <a:noFill/>
          <a:ln w="25400">
            <a:solidFill>
              <a:srgbClr val="000080"/>
            </a:solidFill>
            <a:miter lim="800000"/>
            <a:headEnd type="none" w="sm" len="sm"/>
            <a:tailEnd type="none" w="sm" len="sm"/>
          </a:ln>
        </p:spPr>
        <p:txBody>
          <a:bodyPr>
            <a:spAutoFit/>
          </a:bodyPr>
          <a:lstStyle/>
          <a:p>
            <a:pPr algn="ctr" eaLnBrk="0" hangingPunct="0">
              <a:spcBef>
                <a:spcPct val="50000"/>
              </a:spcBef>
              <a:buClrTx/>
              <a:buSzTx/>
              <a:buFontTx/>
              <a:buNone/>
            </a:pPr>
            <a:r>
              <a:rPr lang="pt-BR" sz="2000">
                <a:latin typeface="Arial" charset="0"/>
              </a:rPr>
              <a:t>SERVIÇOS</a:t>
            </a:r>
            <a:endParaRPr lang="pt-BR">
              <a:latin typeface="Arial" charset="0"/>
            </a:endParaRPr>
          </a:p>
        </p:txBody>
      </p:sp>
      <p:sp>
        <p:nvSpPr>
          <p:cNvPr id="12" name="Rectangle 2"/>
          <p:cNvSpPr txBox="1">
            <a:spLocks noChangeArrowheads="1"/>
          </p:cNvSpPr>
          <p:nvPr/>
        </p:nvSpPr>
        <p:spPr>
          <a:xfrm>
            <a:off x="35496" y="692696"/>
            <a:ext cx="7772400" cy="35981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charset="0"/>
                <a:ea typeface="+mj-ea"/>
                <a:cs typeface="+mj-cs"/>
              </a:rPr>
              <a:t>A OPERAÇÃO DE PRODUÇÃO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txBox="1">
            <a:spLocks noChangeArrowheads="1"/>
          </p:cNvSpPr>
          <p:nvPr/>
        </p:nvSpPr>
        <p:spPr>
          <a:xfrm>
            <a:off x="35496" y="692696"/>
            <a:ext cx="7772400" cy="35981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charset="0"/>
                <a:ea typeface="+mj-ea"/>
                <a:cs typeface="+mj-cs"/>
              </a:rPr>
              <a:t>A OPERAÇÃO DE PRODUÇÃO</a:t>
            </a:r>
          </a:p>
        </p:txBody>
      </p:sp>
      <p:sp>
        <p:nvSpPr>
          <p:cNvPr id="4" name="Rectangle 2"/>
          <p:cNvSpPr>
            <a:spLocks noChangeArrowheads="1"/>
          </p:cNvSpPr>
          <p:nvPr/>
        </p:nvSpPr>
        <p:spPr bwMode="auto">
          <a:xfrm>
            <a:off x="2446784" y="2132856"/>
            <a:ext cx="5941640" cy="3672408"/>
          </a:xfrm>
          <a:prstGeom prst="rect">
            <a:avLst/>
          </a:prstGeom>
          <a:solidFill>
            <a:srgbClr val="F3FFF3"/>
          </a:solidFill>
          <a:ln w="25400">
            <a:solidFill>
              <a:srgbClr val="000080"/>
            </a:solidFill>
            <a:miter lim="800000"/>
            <a:headEnd type="none" w="sm" len="sm"/>
            <a:tailEnd type="none" w="sm" len="sm"/>
          </a:ln>
        </p:spPr>
        <p:txBody>
          <a:bodyPr wrap="none" anchor="ctr"/>
          <a:lstStyle/>
          <a:p>
            <a:endParaRPr lang="pt-BR"/>
          </a:p>
        </p:txBody>
      </p:sp>
      <p:sp>
        <p:nvSpPr>
          <p:cNvPr id="5" name="Rectangle 3"/>
          <p:cNvSpPr txBox="1">
            <a:spLocks noChangeArrowheads="1"/>
          </p:cNvSpPr>
          <p:nvPr/>
        </p:nvSpPr>
        <p:spPr>
          <a:xfrm>
            <a:off x="467544" y="1158305"/>
            <a:ext cx="3742184" cy="47049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tx1"/>
                </a:solidFill>
                <a:effectLst/>
                <a:uLnTx/>
                <a:uFillTx/>
                <a:latin typeface="+mj-lt"/>
                <a:ea typeface="+mj-ea"/>
                <a:cs typeface="+mj-cs"/>
              </a:rPr>
              <a:t>MICROOPERAÇÕES</a:t>
            </a:r>
          </a:p>
        </p:txBody>
      </p:sp>
      <p:sp>
        <p:nvSpPr>
          <p:cNvPr id="6" name="Text Box 4"/>
          <p:cNvSpPr txBox="1">
            <a:spLocks noChangeArrowheads="1"/>
          </p:cNvSpPr>
          <p:nvPr/>
        </p:nvSpPr>
        <p:spPr bwMode="auto">
          <a:xfrm>
            <a:off x="144016" y="2492896"/>
            <a:ext cx="2123728" cy="923330"/>
          </a:xfrm>
          <a:prstGeom prst="rect">
            <a:avLst/>
          </a:prstGeom>
          <a:noFill/>
          <a:ln w="12699">
            <a:noFill/>
            <a:miter lim="800000"/>
            <a:headEnd type="none" w="sm" len="sm"/>
            <a:tailEnd type="none" w="sm" len="sm"/>
          </a:ln>
        </p:spPr>
        <p:txBody>
          <a:bodyPr wrap="square">
            <a:spAutoFit/>
          </a:bodyPr>
          <a:lstStyle/>
          <a:p>
            <a:pPr algn="ctr" eaLnBrk="0" hangingPunct="0">
              <a:spcBef>
                <a:spcPct val="50000"/>
              </a:spcBef>
              <a:buClrTx/>
              <a:buSzTx/>
              <a:buFontTx/>
              <a:buNone/>
            </a:pPr>
            <a:r>
              <a:rPr lang="pt-BR" b="1" dirty="0">
                <a:latin typeface="Arial" charset="0"/>
              </a:rPr>
              <a:t>Insumos de outras macro e </a:t>
            </a:r>
            <a:r>
              <a:rPr lang="pt-BR" b="1" dirty="0" err="1">
                <a:latin typeface="Arial" charset="0"/>
              </a:rPr>
              <a:t>microoperações</a:t>
            </a:r>
            <a:endParaRPr lang="pt-BR" b="1" dirty="0">
              <a:latin typeface="Arial" charset="0"/>
            </a:endParaRPr>
          </a:p>
        </p:txBody>
      </p:sp>
      <p:sp>
        <p:nvSpPr>
          <p:cNvPr id="7" name="Text Box 6"/>
          <p:cNvSpPr txBox="1">
            <a:spLocks noChangeArrowheads="1"/>
          </p:cNvSpPr>
          <p:nvPr/>
        </p:nvSpPr>
        <p:spPr bwMode="auto">
          <a:xfrm>
            <a:off x="2667000" y="2564904"/>
            <a:ext cx="2286000" cy="1616075"/>
          </a:xfrm>
          <a:prstGeom prst="rect">
            <a:avLst/>
          </a:prstGeom>
          <a:noFill/>
          <a:ln w="12699">
            <a:noFill/>
            <a:miter lim="800000"/>
            <a:headEnd type="none" w="sm" len="sm"/>
            <a:tailEnd type="none" w="sm" len="sm"/>
          </a:ln>
        </p:spPr>
        <p:txBody>
          <a:bodyPr>
            <a:spAutoFit/>
          </a:bodyPr>
          <a:lstStyle/>
          <a:p>
            <a:pPr algn="ctr" eaLnBrk="0" hangingPunct="0">
              <a:spcBef>
                <a:spcPct val="50000"/>
              </a:spcBef>
              <a:buClrTx/>
              <a:buSzTx/>
              <a:buFontTx/>
              <a:buNone/>
            </a:pPr>
            <a:r>
              <a:rPr lang="pt-BR" sz="2000" b="1" dirty="0">
                <a:latin typeface="Arial" charset="0"/>
              </a:rPr>
              <a:t>Atua como consumidor interno para outras  </a:t>
            </a:r>
            <a:r>
              <a:rPr lang="pt-BR" sz="2000" b="1" dirty="0" err="1">
                <a:latin typeface="Arial" charset="0"/>
              </a:rPr>
              <a:t>microoperações</a:t>
            </a:r>
            <a:endParaRPr lang="pt-BR" sz="2000" b="1" dirty="0">
              <a:latin typeface="Arial" charset="0"/>
            </a:endParaRPr>
          </a:p>
        </p:txBody>
      </p:sp>
      <p:sp>
        <p:nvSpPr>
          <p:cNvPr id="8" name="AutoShape 7"/>
          <p:cNvSpPr>
            <a:spLocks noChangeArrowheads="1"/>
          </p:cNvSpPr>
          <p:nvPr/>
        </p:nvSpPr>
        <p:spPr bwMode="auto">
          <a:xfrm>
            <a:off x="8460432" y="3573016"/>
            <a:ext cx="576064" cy="694184"/>
          </a:xfrm>
          <a:prstGeom prst="rightArrow">
            <a:avLst>
              <a:gd name="adj1" fmla="val 50000"/>
              <a:gd name="adj2" fmla="val 29167"/>
            </a:avLst>
          </a:prstGeom>
          <a:solidFill>
            <a:schemeClr val="accent1"/>
          </a:solidFill>
          <a:ln w="12699">
            <a:solidFill>
              <a:schemeClr val="tx1"/>
            </a:solidFill>
            <a:miter lim="800000"/>
            <a:headEnd type="none" w="sm" len="sm"/>
            <a:tailEnd type="none" w="sm" len="sm"/>
          </a:ln>
        </p:spPr>
        <p:txBody>
          <a:bodyPr wrap="none" anchor="ctr"/>
          <a:lstStyle/>
          <a:p>
            <a:endParaRPr lang="pt-BR"/>
          </a:p>
        </p:txBody>
      </p:sp>
      <p:sp>
        <p:nvSpPr>
          <p:cNvPr id="9" name="AutoShape 8"/>
          <p:cNvSpPr>
            <a:spLocks noChangeArrowheads="1"/>
          </p:cNvSpPr>
          <p:nvPr/>
        </p:nvSpPr>
        <p:spPr bwMode="auto">
          <a:xfrm>
            <a:off x="179512" y="3645024"/>
            <a:ext cx="2160240" cy="720080"/>
          </a:xfrm>
          <a:prstGeom prst="rightArrow">
            <a:avLst>
              <a:gd name="adj1" fmla="val 50000"/>
              <a:gd name="adj2" fmla="val 29167"/>
            </a:avLst>
          </a:prstGeom>
          <a:solidFill>
            <a:schemeClr val="accent1"/>
          </a:solidFill>
          <a:ln w="12699">
            <a:solidFill>
              <a:schemeClr val="tx1"/>
            </a:solidFill>
            <a:miter lim="800000"/>
            <a:headEnd type="none" w="sm" len="sm"/>
            <a:tailEnd type="none" w="sm" len="sm"/>
          </a:ln>
        </p:spPr>
        <p:txBody>
          <a:bodyPr wrap="none" anchor="ctr"/>
          <a:lstStyle/>
          <a:p>
            <a:endParaRPr lang="pt-BR"/>
          </a:p>
        </p:txBody>
      </p:sp>
      <p:sp>
        <p:nvSpPr>
          <p:cNvPr id="10" name="Text Box 9"/>
          <p:cNvSpPr txBox="1">
            <a:spLocks noChangeArrowheads="1"/>
          </p:cNvSpPr>
          <p:nvPr/>
        </p:nvSpPr>
        <p:spPr bwMode="auto">
          <a:xfrm>
            <a:off x="4234408" y="1628800"/>
            <a:ext cx="2209800" cy="396875"/>
          </a:xfrm>
          <a:prstGeom prst="rect">
            <a:avLst/>
          </a:prstGeom>
          <a:noFill/>
          <a:ln w="12699">
            <a:noFill/>
            <a:miter lim="800000"/>
            <a:headEnd type="none" w="sm" len="sm"/>
            <a:tailEnd type="none" w="sm" len="sm"/>
          </a:ln>
        </p:spPr>
        <p:txBody>
          <a:bodyPr>
            <a:spAutoFit/>
          </a:bodyPr>
          <a:lstStyle/>
          <a:p>
            <a:pPr algn="l" eaLnBrk="0" hangingPunct="0">
              <a:spcBef>
                <a:spcPct val="50000"/>
              </a:spcBef>
              <a:buClrTx/>
              <a:buSzTx/>
              <a:buFontTx/>
              <a:buNone/>
            </a:pPr>
            <a:r>
              <a:rPr lang="pt-BR" sz="2000" b="1" dirty="0" err="1">
                <a:latin typeface="Arial" charset="0"/>
              </a:rPr>
              <a:t>Microoperação</a:t>
            </a:r>
            <a:endParaRPr lang="pt-BR" sz="2000" b="1" dirty="0">
              <a:latin typeface="Arial" charset="0"/>
            </a:endParaRPr>
          </a:p>
        </p:txBody>
      </p:sp>
      <p:sp>
        <p:nvSpPr>
          <p:cNvPr id="11" name="Text Box 11"/>
          <p:cNvSpPr txBox="1">
            <a:spLocks noChangeArrowheads="1"/>
          </p:cNvSpPr>
          <p:nvPr/>
        </p:nvSpPr>
        <p:spPr bwMode="auto">
          <a:xfrm>
            <a:off x="6034608" y="3397101"/>
            <a:ext cx="2209800" cy="1616075"/>
          </a:xfrm>
          <a:prstGeom prst="rect">
            <a:avLst/>
          </a:prstGeom>
          <a:noFill/>
          <a:ln w="12699">
            <a:noFill/>
            <a:miter lim="800000"/>
            <a:headEnd type="none" w="sm" len="sm"/>
            <a:tailEnd type="none" w="sm" len="sm"/>
          </a:ln>
        </p:spPr>
        <p:txBody>
          <a:bodyPr>
            <a:spAutoFit/>
          </a:bodyPr>
          <a:lstStyle/>
          <a:p>
            <a:pPr algn="ctr" eaLnBrk="0" hangingPunct="0">
              <a:spcBef>
                <a:spcPct val="50000"/>
              </a:spcBef>
              <a:buClrTx/>
              <a:buSzTx/>
              <a:buFontTx/>
              <a:buNone/>
            </a:pPr>
            <a:r>
              <a:rPr lang="pt-BR" sz="2000" b="1" dirty="0">
                <a:latin typeface="Arial" charset="0"/>
              </a:rPr>
              <a:t>Atua como fornecedor interno para outras  </a:t>
            </a:r>
            <a:r>
              <a:rPr lang="pt-BR" sz="2000" b="1" dirty="0" err="1">
                <a:latin typeface="Arial" charset="0"/>
              </a:rPr>
              <a:t>microoperações</a:t>
            </a:r>
            <a:endParaRPr lang="pt-BR" sz="2000" b="1" dirty="0">
              <a:latin typeface="Arial" charset="0"/>
            </a:endParaRPr>
          </a:p>
        </p:txBody>
      </p:sp>
      <p:sp>
        <p:nvSpPr>
          <p:cNvPr id="12" name="AutoShape 12"/>
          <p:cNvSpPr>
            <a:spLocks noChangeArrowheads="1"/>
          </p:cNvSpPr>
          <p:nvPr/>
        </p:nvSpPr>
        <p:spPr bwMode="auto">
          <a:xfrm rot="974757">
            <a:off x="5083243" y="3532556"/>
            <a:ext cx="838200" cy="685800"/>
          </a:xfrm>
          <a:prstGeom prst="leftRightArrow">
            <a:avLst>
              <a:gd name="adj1" fmla="val 50000"/>
              <a:gd name="adj2" fmla="val 24444"/>
            </a:avLst>
          </a:prstGeom>
          <a:solidFill>
            <a:schemeClr val="accent1"/>
          </a:solidFill>
          <a:ln w="12699">
            <a:solidFill>
              <a:schemeClr val="tx1"/>
            </a:solidFill>
            <a:miter lim="800000"/>
            <a:headEnd type="none" w="sm" len="sm"/>
            <a:tailEnd type="none" w="sm" len="sm"/>
          </a:ln>
        </p:spPr>
        <p:txBody>
          <a:bodyPr wrap="none" anchor="ctr"/>
          <a:lstStyle/>
          <a:p>
            <a:endParaRPr lang="pt-BR"/>
          </a:p>
        </p:txBody>
      </p:sp>
      <p:sp>
        <p:nvSpPr>
          <p:cNvPr id="14" name="Oval 5"/>
          <p:cNvSpPr>
            <a:spLocks noChangeArrowheads="1"/>
          </p:cNvSpPr>
          <p:nvPr/>
        </p:nvSpPr>
        <p:spPr bwMode="auto">
          <a:xfrm>
            <a:off x="2627784" y="2276872"/>
            <a:ext cx="2448272" cy="2667000"/>
          </a:xfrm>
          <a:prstGeom prst="ellipse">
            <a:avLst/>
          </a:prstGeom>
          <a:noFill/>
          <a:ln w="31750">
            <a:solidFill>
              <a:srgbClr val="000080"/>
            </a:solidFill>
            <a:round/>
            <a:headEnd type="none" w="sm" len="sm"/>
            <a:tailEnd type="none" w="sm" len="sm"/>
          </a:ln>
        </p:spPr>
        <p:txBody>
          <a:bodyPr wrap="none" anchor="ctr"/>
          <a:lstStyle/>
          <a:p>
            <a:endParaRPr lang="pt-BR"/>
          </a:p>
        </p:txBody>
      </p:sp>
      <p:sp>
        <p:nvSpPr>
          <p:cNvPr id="15" name="Oval 10"/>
          <p:cNvSpPr>
            <a:spLocks noChangeArrowheads="1"/>
          </p:cNvSpPr>
          <p:nvPr/>
        </p:nvSpPr>
        <p:spPr bwMode="auto">
          <a:xfrm>
            <a:off x="5940152" y="2996952"/>
            <a:ext cx="2376264" cy="2667000"/>
          </a:xfrm>
          <a:prstGeom prst="ellipse">
            <a:avLst/>
          </a:prstGeom>
          <a:noFill/>
          <a:ln w="31750">
            <a:solidFill>
              <a:srgbClr val="000080"/>
            </a:solidFill>
            <a:round/>
            <a:headEnd type="none" w="sm" len="sm"/>
            <a:tailEnd type="none" w="sm" len="sm"/>
          </a:ln>
        </p:spPr>
        <p:txBody>
          <a:bodyPr wrap="none" anchor="ctr"/>
          <a:lstStyle/>
          <a:p>
            <a:endParaRPr lang="pt-BR"/>
          </a:p>
        </p:txBody>
      </p:sp>
      <p:sp>
        <p:nvSpPr>
          <p:cNvPr id="16" name="Oval 5"/>
          <p:cNvSpPr>
            <a:spLocks noChangeArrowheads="1"/>
          </p:cNvSpPr>
          <p:nvPr/>
        </p:nvSpPr>
        <p:spPr bwMode="auto">
          <a:xfrm>
            <a:off x="107504" y="2420888"/>
            <a:ext cx="2232248" cy="1224136"/>
          </a:xfrm>
          <a:prstGeom prst="ellipse">
            <a:avLst/>
          </a:prstGeom>
          <a:noFill/>
          <a:ln w="31750">
            <a:solidFill>
              <a:srgbClr val="000080"/>
            </a:solidFill>
            <a:round/>
            <a:headEnd type="none" w="sm" len="sm"/>
            <a:tailEnd type="none" w="sm" len="sm"/>
          </a:ln>
        </p:spPr>
        <p:txBody>
          <a:bodyPr wrap="none" anchor="ctr"/>
          <a:lstStyle/>
          <a:p>
            <a:endParaRPr lang="pt-BR"/>
          </a:p>
        </p:txBody>
      </p:sp>
      <p:pic>
        <p:nvPicPr>
          <p:cNvPr id="17" name="Picture 13"/>
          <p:cNvPicPr>
            <a:picLocks noChangeAspect="1" noChangeArrowheads="1"/>
          </p:cNvPicPr>
          <p:nvPr/>
        </p:nvPicPr>
        <p:blipFill>
          <a:blip r:embed="rId2" cstate="print"/>
          <a:srcRect/>
          <a:stretch>
            <a:fillRect/>
          </a:stretch>
        </p:blipFill>
        <p:spPr bwMode="auto">
          <a:xfrm>
            <a:off x="179512" y="4941168"/>
            <a:ext cx="2099494" cy="1498357"/>
          </a:xfrm>
          <a:prstGeom prst="rect">
            <a:avLst/>
          </a:prstGeom>
          <a:noFill/>
          <a:ln w="12699">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4" name="Text Box 3"/>
          <p:cNvSpPr txBox="1">
            <a:spLocks noChangeArrowheads="1"/>
          </p:cNvSpPr>
          <p:nvPr/>
        </p:nvSpPr>
        <p:spPr bwMode="auto">
          <a:xfrm>
            <a:off x="251520" y="1916832"/>
            <a:ext cx="3019425" cy="1619250"/>
          </a:xfrm>
          <a:prstGeom prst="rect">
            <a:avLst/>
          </a:prstGeom>
          <a:noFill/>
          <a:ln w="76200" cmpd="tri">
            <a:solidFill>
              <a:srgbClr val="000080"/>
            </a:solidFill>
            <a:miter lim="800000"/>
            <a:headEnd type="none" w="sm" len="sm"/>
            <a:tailEnd type="none" w="sm" len="sm"/>
          </a:ln>
        </p:spPr>
        <p:txBody>
          <a:bodyPr/>
          <a:lstStyle/>
          <a:p>
            <a:pPr algn="ctr" eaLnBrk="0" hangingPunct="0">
              <a:buClrTx/>
              <a:buSzTx/>
              <a:buFontTx/>
              <a:buNone/>
            </a:pPr>
            <a:r>
              <a:rPr lang="pt-BR" sz="2000" b="1">
                <a:latin typeface="Arial" charset="0"/>
              </a:rPr>
              <a:t>Alta repetição</a:t>
            </a:r>
          </a:p>
          <a:p>
            <a:pPr algn="ctr" eaLnBrk="0" hangingPunct="0">
              <a:buClrTx/>
              <a:buSzTx/>
              <a:buFontTx/>
              <a:buNone/>
            </a:pPr>
            <a:r>
              <a:rPr lang="pt-BR" sz="2000" b="1">
                <a:latin typeface="Arial" charset="0"/>
              </a:rPr>
              <a:t>Especialização</a:t>
            </a:r>
          </a:p>
          <a:p>
            <a:pPr algn="ctr" eaLnBrk="0" hangingPunct="0">
              <a:buClrTx/>
              <a:buSzTx/>
              <a:buFontTx/>
              <a:buNone/>
            </a:pPr>
            <a:r>
              <a:rPr lang="pt-BR" sz="2000" b="1">
                <a:latin typeface="Arial" charset="0"/>
              </a:rPr>
              <a:t>Sistematização</a:t>
            </a:r>
          </a:p>
          <a:p>
            <a:pPr algn="ctr" eaLnBrk="0" hangingPunct="0">
              <a:buClrTx/>
              <a:buSzTx/>
              <a:buFontTx/>
              <a:buNone/>
            </a:pPr>
            <a:r>
              <a:rPr lang="pt-BR" sz="2000" b="1">
                <a:latin typeface="Arial" charset="0"/>
              </a:rPr>
              <a:t>Capital intensivo</a:t>
            </a:r>
          </a:p>
          <a:p>
            <a:pPr algn="ctr" eaLnBrk="0" hangingPunct="0">
              <a:buClrTx/>
              <a:buSzTx/>
              <a:buFontTx/>
              <a:buNone/>
            </a:pPr>
            <a:r>
              <a:rPr lang="pt-BR" sz="2000" b="1">
                <a:latin typeface="Arial" charset="0"/>
              </a:rPr>
              <a:t>Custo unitário baixo</a:t>
            </a:r>
          </a:p>
        </p:txBody>
      </p:sp>
      <p:sp>
        <p:nvSpPr>
          <p:cNvPr id="5" name="Text Box 4"/>
          <p:cNvSpPr txBox="1">
            <a:spLocks noChangeArrowheads="1"/>
          </p:cNvSpPr>
          <p:nvPr/>
        </p:nvSpPr>
        <p:spPr bwMode="auto">
          <a:xfrm>
            <a:off x="5732463" y="1916832"/>
            <a:ext cx="3106737" cy="1619250"/>
          </a:xfrm>
          <a:prstGeom prst="rect">
            <a:avLst/>
          </a:prstGeom>
          <a:noFill/>
          <a:ln w="76200" cmpd="tri">
            <a:solidFill>
              <a:srgbClr val="000080"/>
            </a:solidFill>
            <a:miter lim="800000"/>
            <a:headEnd type="none" w="sm" len="sm"/>
            <a:tailEnd type="none" w="sm" len="sm"/>
          </a:ln>
        </p:spPr>
        <p:txBody>
          <a:bodyPr/>
          <a:lstStyle/>
          <a:p>
            <a:pPr algn="ctr" eaLnBrk="0" hangingPunct="0">
              <a:buClrTx/>
              <a:buSzTx/>
              <a:buFontTx/>
              <a:buNone/>
            </a:pPr>
            <a:r>
              <a:rPr lang="pt-BR" sz="2000" b="1">
                <a:latin typeface="Arial" charset="0"/>
              </a:rPr>
              <a:t>Baixa repetição</a:t>
            </a:r>
          </a:p>
          <a:p>
            <a:pPr algn="ctr" eaLnBrk="0" hangingPunct="0">
              <a:buClrTx/>
              <a:buSzTx/>
              <a:buFontTx/>
              <a:buNone/>
            </a:pPr>
            <a:r>
              <a:rPr lang="pt-BR" sz="2000" b="1">
                <a:latin typeface="Arial" charset="0"/>
              </a:rPr>
              <a:t>Funcionários mais participativos</a:t>
            </a:r>
          </a:p>
          <a:p>
            <a:pPr algn="ctr" eaLnBrk="0" hangingPunct="0">
              <a:buClrTx/>
              <a:buSzTx/>
              <a:buFontTx/>
              <a:buNone/>
            </a:pPr>
            <a:r>
              <a:rPr lang="pt-BR" sz="2000" b="1">
                <a:latin typeface="Arial" charset="0"/>
              </a:rPr>
              <a:t>Menor sistematização</a:t>
            </a:r>
          </a:p>
          <a:p>
            <a:pPr algn="ctr" eaLnBrk="0" hangingPunct="0">
              <a:buClrTx/>
              <a:buSzTx/>
              <a:buFontTx/>
              <a:buNone/>
            </a:pPr>
            <a:r>
              <a:rPr lang="pt-BR" sz="2000" b="1">
                <a:latin typeface="Arial" charset="0"/>
              </a:rPr>
              <a:t>Custo unitário alto</a:t>
            </a:r>
          </a:p>
        </p:txBody>
      </p:sp>
      <p:sp>
        <p:nvSpPr>
          <p:cNvPr id="6" name="Text Box 5"/>
          <p:cNvSpPr txBox="1">
            <a:spLocks noChangeArrowheads="1"/>
          </p:cNvSpPr>
          <p:nvPr/>
        </p:nvSpPr>
        <p:spPr bwMode="auto">
          <a:xfrm>
            <a:off x="3733800" y="1988840"/>
            <a:ext cx="1800225" cy="1547813"/>
          </a:xfrm>
          <a:prstGeom prst="rect">
            <a:avLst/>
          </a:prstGeom>
          <a:noFill/>
          <a:ln w="12700">
            <a:noFill/>
            <a:miter lim="800000"/>
            <a:headEnd type="none" w="sm" len="sm"/>
            <a:tailEnd type="none" w="sm" len="sm"/>
          </a:ln>
        </p:spPr>
        <p:txBody>
          <a:bodyPr/>
          <a:lstStyle/>
          <a:p>
            <a:pPr eaLnBrk="0" hangingPunct="0">
              <a:buClrTx/>
              <a:buSzTx/>
              <a:buFontTx/>
              <a:buNone/>
            </a:pPr>
            <a:endParaRPr lang="pt-BR" sz="2000" b="1" dirty="0">
              <a:latin typeface="Arial" charset="0"/>
            </a:endParaRPr>
          </a:p>
          <a:p>
            <a:pPr algn="l" eaLnBrk="0" hangingPunct="0">
              <a:buClrTx/>
              <a:buSzTx/>
              <a:buFontTx/>
              <a:buNone/>
            </a:pPr>
            <a:endParaRPr lang="pt-BR" sz="2000" b="1" dirty="0">
              <a:latin typeface="Arial" charset="0"/>
            </a:endParaRPr>
          </a:p>
          <a:p>
            <a:pPr algn="ctr" eaLnBrk="0" hangingPunct="0">
              <a:buClrTx/>
              <a:buSzTx/>
              <a:buFontTx/>
              <a:buNone/>
            </a:pPr>
            <a:r>
              <a:rPr lang="pt-BR" sz="2000" b="1" dirty="0">
                <a:solidFill>
                  <a:srgbClr val="C00000"/>
                </a:solidFill>
                <a:latin typeface="Arial" charset="0"/>
              </a:rPr>
              <a:t>Volume</a:t>
            </a:r>
          </a:p>
          <a:p>
            <a:pPr algn="l" eaLnBrk="0" hangingPunct="0">
              <a:buClrTx/>
              <a:buSzTx/>
              <a:buFontTx/>
              <a:buNone/>
            </a:pPr>
            <a:endParaRPr lang="pt-BR" sz="2000" b="1" dirty="0">
              <a:latin typeface="Arial" charset="0"/>
            </a:endParaRPr>
          </a:p>
          <a:p>
            <a:pPr algn="l" eaLnBrk="0" hangingPunct="0">
              <a:buClrTx/>
              <a:buSzTx/>
              <a:buFontTx/>
              <a:buNone/>
            </a:pPr>
            <a:endParaRPr lang="pt-BR" sz="2000" b="1" dirty="0">
              <a:latin typeface="Arial" charset="0"/>
            </a:endParaRPr>
          </a:p>
        </p:txBody>
      </p:sp>
      <p:sp>
        <p:nvSpPr>
          <p:cNvPr id="7" name="AutoShape 6"/>
          <p:cNvSpPr>
            <a:spLocks noChangeArrowheads="1"/>
          </p:cNvSpPr>
          <p:nvPr/>
        </p:nvSpPr>
        <p:spPr bwMode="auto">
          <a:xfrm>
            <a:off x="4460925" y="3068960"/>
            <a:ext cx="1119187" cy="457200"/>
          </a:xfrm>
          <a:prstGeom prst="rightArrow">
            <a:avLst>
              <a:gd name="adj1" fmla="val 50000"/>
              <a:gd name="adj2" fmla="val 61198"/>
            </a:avLst>
          </a:prstGeom>
          <a:solidFill>
            <a:schemeClr val="bg2"/>
          </a:solidFill>
          <a:ln w="12699">
            <a:solidFill>
              <a:schemeClr val="tx1"/>
            </a:solidFill>
            <a:miter lim="800000"/>
            <a:headEnd type="none" w="sm" len="sm"/>
            <a:tailEnd type="none" w="sm" len="sm"/>
          </a:ln>
        </p:spPr>
        <p:txBody>
          <a:bodyPr wrap="none" anchor="ctr"/>
          <a:lstStyle/>
          <a:p>
            <a:pPr algn="ctr" eaLnBrk="0" hangingPunct="0">
              <a:buClrTx/>
              <a:buSzTx/>
              <a:buFontTx/>
              <a:buNone/>
            </a:pPr>
            <a:r>
              <a:rPr lang="pt-BR" sz="2000" b="1" dirty="0">
                <a:latin typeface="Arial" charset="0"/>
              </a:rPr>
              <a:t>Baixo</a:t>
            </a:r>
          </a:p>
        </p:txBody>
      </p:sp>
      <p:sp>
        <p:nvSpPr>
          <p:cNvPr id="8" name="AutoShape 7"/>
          <p:cNvSpPr>
            <a:spLocks noChangeArrowheads="1"/>
          </p:cNvSpPr>
          <p:nvPr/>
        </p:nvSpPr>
        <p:spPr bwMode="auto">
          <a:xfrm rot="10800000">
            <a:off x="3468811" y="2057400"/>
            <a:ext cx="1319213" cy="457200"/>
          </a:xfrm>
          <a:prstGeom prst="rightArrow">
            <a:avLst>
              <a:gd name="adj1" fmla="val 50000"/>
              <a:gd name="adj2" fmla="val 72135"/>
            </a:avLst>
          </a:prstGeom>
          <a:solidFill>
            <a:schemeClr val="bg2"/>
          </a:solidFill>
          <a:ln w="12700">
            <a:solidFill>
              <a:schemeClr val="tx1"/>
            </a:solidFill>
            <a:miter lim="800000"/>
            <a:headEnd type="none" w="sm" len="sm"/>
            <a:tailEnd type="none" w="sm" len="sm"/>
          </a:ln>
        </p:spPr>
        <p:txBody>
          <a:bodyPr rot="10800000" wrap="none" anchor="ctr"/>
          <a:lstStyle/>
          <a:p>
            <a:pPr algn="ctr" eaLnBrk="0" hangingPunct="0">
              <a:buClrTx/>
              <a:buSzTx/>
              <a:buFontTx/>
              <a:buNone/>
            </a:pPr>
            <a:r>
              <a:rPr lang="pt-BR" sz="2000" b="1">
                <a:latin typeface="Arial" charset="0"/>
              </a:rPr>
              <a:t>Alto</a:t>
            </a:r>
          </a:p>
        </p:txBody>
      </p:sp>
      <p:sp>
        <p:nvSpPr>
          <p:cNvPr id="9" name="Text Box 8"/>
          <p:cNvSpPr txBox="1">
            <a:spLocks noChangeArrowheads="1"/>
          </p:cNvSpPr>
          <p:nvPr/>
        </p:nvSpPr>
        <p:spPr bwMode="auto">
          <a:xfrm>
            <a:off x="251520" y="4005064"/>
            <a:ext cx="3040063" cy="1619250"/>
          </a:xfrm>
          <a:prstGeom prst="rect">
            <a:avLst/>
          </a:prstGeom>
          <a:noFill/>
          <a:ln w="76200" cmpd="tri">
            <a:solidFill>
              <a:srgbClr val="000080"/>
            </a:solidFill>
            <a:miter lim="800000"/>
            <a:headEnd type="none" w="sm" len="sm"/>
            <a:tailEnd type="none" w="sm" len="sm"/>
          </a:ln>
        </p:spPr>
        <p:txBody>
          <a:bodyPr/>
          <a:lstStyle/>
          <a:p>
            <a:pPr algn="ctr" eaLnBrk="0" hangingPunct="0">
              <a:buClrTx/>
              <a:buSzTx/>
              <a:buFontTx/>
              <a:buNone/>
            </a:pPr>
            <a:r>
              <a:rPr lang="pt-BR" sz="2000" b="1" dirty="0">
                <a:latin typeface="Arial" charset="0"/>
              </a:rPr>
              <a:t>Flexível</a:t>
            </a:r>
          </a:p>
          <a:p>
            <a:pPr algn="ctr" eaLnBrk="0" hangingPunct="0">
              <a:buClrTx/>
              <a:buSzTx/>
              <a:buFontTx/>
              <a:buNone/>
            </a:pPr>
            <a:r>
              <a:rPr lang="pt-BR" sz="2000" b="1" dirty="0">
                <a:latin typeface="Arial" charset="0"/>
              </a:rPr>
              <a:t>Complexo</a:t>
            </a:r>
          </a:p>
          <a:p>
            <a:pPr algn="ctr" eaLnBrk="0" hangingPunct="0">
              <a:buClrTx/>
              <a:buSzTx/>
              <a:buFontTx/>
              <a:buNone/>
            </a:pPr>
            <a:r>
              <a:rPr lang="pt-BR" sz="2000" b="1" dirty="0">
                <a:latin typeface="Arial" charset="0"/>
              </a:rPr>
              <a:t>Atende necessidades</a:t>
            </a:r>
          </a:p>
          <a:p>
            <a:pPr algn="ctr" eaLnBrk="0" hangingPunct="0">
              <a:buClrTx/>
              <a:buSzTx/>
              <a:buFontTx/>
              <a:buNone/>
            </a:pPr>
            <a:r>
              <a:rPr lang="pt-BR" sz="2000" b="1" dirty="0">
                <a:latin typeface="Arial" charset="0"/>
              </a:rPr>
              <a:t>dos consumidores</a:t>
            </a:r>
          </a:p>
          <a:p>
            <a:pPr algn="ctr" eaLnBrk="0" hangingPunct="0">
              <a:buClrTx/>
              <a:buSzTx/>
              <a:buFontTx/>
              <a:buNone/>
            </a:pPr>
            <a:r>
              <a:rPr lang="pt-BR" sz="2000" b="1" dirty="0">
                <a:latin typeface="Arial" charset="0"/>
              </a:rPr>
              <a:t>Custo unitário alto</a:t>
            </a:r>
          </a:p>
        </p:txBody>
      </p:sp>
      <p:sp>
        <p:nvSpPr>
          <p:cNvPr id="10" name="Text Box 9"/>
          <p:cNvSpPr txBox="1">
            <a:spLocks noChangeArrowheads="1"/>
          </p:cNvSpPr>
          <p:nvPr/>
        </p:nvSpPr>
        <p:spPr bwMode="auto">
          <a:xfrm>
            <a:off x="5753100" y="4005064"/>
            <a:ext cx="3009900" cy="1619250"/>
          </a:xfrm>
          <a:prstGeom prst="rect">
            <a:avLst/>
          </a:prstGeom>
          <a:noFill/>
          <a:ln w="76200" cmpd="tri">
            <a:solidFill>
              <a:srgbClr val="000080"/>
            </a:solidFill>
            <a:miter lim="800000"/>
            <a:headEnd type="none" w="sm" len="sm"/>
            <a:tailEnd type="none" w="sm" len="sm"/>
          </a:ln>
        </p:spPr>
        <p:txBody>
          <a:bodyPr/>
          <a:lstStyle/>
          <a:p>
            <a:pPr algn="ctr" eaLnBrk="0" hangingPunct="0">
              <a:buClrTx/>
              <a:buSzTx/>
              <a:buFontTx/>
              <a:buNone/>
            </a:pPr>
            <a:r>
              <a:rPr lang="pt-BR" sz="2000" b="1">
                <a:latin typeface="Arial" charset="0"/>
              </a:rPr>
              <a:t>Bem definida</a:t>
            </a:r>
          </a:p>
          <a:p>
            <a:pPr algn="ctr" eaLnBrk="0" hangingPunct="0">
              <a:buClrTx/>
              <a:buSzTx/>
              <a:buFontTx/>
              <a:buNone/>
            </a:pPr>
            <a:r>
              <a:rPr lang="pt-BR" sz="2000" b="1">
                <a:latin typeface="Arial" charset="0"/>
              </a:rPr>
              <a:t>Rotineira </a:t>
            </a:r>
          </a:p>
          <a:p>
            <a:pPr algn="ctr" eaLnBrk="0" hangingPunct="0">
              <a:buClrTx/>
              <a:buSzTx/>
              <a:buFontTx/>
              <a:buNone/>
            </a:pPr>
            <a:r>
              <a:rPr lang="pt-BR" sz="2000" b="1">
                <a:latin typeface="Arial" charset="0"/>
              </a:rPr>
              <a:t>Padronizada</a:t>
            </a:r>
          </a:p>
          <a:p>
            <a:pPr algn="ctr" eaLnBrk="0" hangingPunct="0">
              <a:buClrTx/>
              <a:buSzTx/>
              <a:buFontTx/>
              <a:buNone/>
            </a:pPr>
            <a:r>
              <a:rPr lang="pt-BR" sz="2000" b="1">
                <a:latin typeface="Arial" charset="0"/>
              </a:rPr>
              <a:t>Regular</a:t>
            </a:r>
          </a:p>
          <a:p>
            <a:pPr algn="ctr" eaLnBrk="0" hangingPunct="0">
              <a:buClrTx/>
              <a:buSzTx/>
              <a:buFontTx/>
              <a:buNone/>
            </a:pPr>
            <a:r>
              <a:rPr lang="pt-BR" sz="2000" b="1">
                <a:latin typeface="Arial" charset="0"/>
              </a:rPr>
              <a:t>Custo unitário baixo</a:t>
            </a:r>
          </a:p>
        </p:txBody>
      </p:sp>
      <p:sp>
        <p:nvSpPr>
          <p:cNvPr id="11" name="Text Box 10"/>
          <p:cNvSpPr txBox="1">
            <a:spLocks noChangeArrowheads="1"/>
          </p:cNvSpPr>
          <p:nvPr/>
        </p:nvSpPr>
        <p:spPr bwMode="auto">
          <a:xfrm>
            <a:off x="3635871" y="4005064"/>
            <a:ext cx="1800225" cy="1547813"/>
          </a:xfrm>
          <a:prstGeom prst="rect">
            <a:avLst/>
          </a:prstGeom>
          <a:noFill/>
          <a:ln w="12700">
            <a:noFill/>
            <a:miter lim="800000"/>
            <a:headEnd type="none" w="sm" len="sm"/>
            <a:tailEnd type="none" w="sm" len="sm"/>
          </a:ln>
        </p:spPr>
        <p:txBody>
          <a:bodyPr/>
          <a:lstStyle/>
          <a:p>
            <a:pPr eaLnBrk="0" hangingPunct="0">
              <a:buClrTx/>
              <a:buSzTx/>
              <a:buFontTx/>
              <a:buNone/>
            </a:pPr>
            <a:endParaRPr lang="pt-BR" sz="2000" b="1" dirty="0">
              <a:latin typeface="Arial" charset="0"/>
            </a:endParaRPr>
          </a:p>
          <a:p>
            <a:pPr algn="l" eaLnBrk="0" hangingPunct="0">
              <a:buClrTx/>
              <a:buSzTx/>
              <a:buFontTx/>
              <a:buNone/>
            </a:pPr>
            <a:endParaRPr lang="pt-BR" sz="2000" b="1" dirty="0">
              <a:latin typeface="Arial" charset="0"/>
            </a:endParaRPr>
          </a:p>
          <a:p>
            <a:pPr algn="ctr" eaLnBrk="0" hangingPunct="0">
              <a:buClrTx/>
              <a:buSzTx/>
              <a:buFontTx/>
              <a:buNone/>
            </a:pPr>
            <a:r>
              <a:rPr lang="pt-BR" sz="2000" b="1" dirty="0">
                <a:solidFill>
                  <a:srgbClr val="C00000"/>
                </a:solidFill>
                <a:latin typeface="Arial" charset="0"/>
              </a:rPr>
              <a:t>Variedade</a:t>
            </a:r>
          </a:p>
          <a:p>
            <a:pPr algn="l" eaLnBrk="0" hangingPunct="0">
              <a:buClrTx/>
              <a:buSzTx/>
              <a:buFontTx/>
              <a:buNone/>
            </a:pPr>
            <a:endParaRPr lang="pt-BR" sz="2000" b="1" dirty="0">
              <a:latin typeface="Arial" charset="0"/>
            </a:endParaRPr>
          </a:p>
          <a:p>
            <a:pPr algn="l" eaLnBrk="0" hangingPunct="0">
              <a:buClrTx/>
              <a:buSzTx/>
              <a:buFontTx/>
              <a:buNone/>
            </a:pPr>
            <a:endParaRPr lang="pt-BR" sz="2000" b="1" dirty="0">
              <a:latin typeface="Arial" charset="0"/>
            </a:endParaRPr>
          </a:p>
        </p:txBody>
      </p:sp>
      <p:sp>
        <p:nvSpPr>
          <p:cNvPr id="12" name="AutoShape 11"/>
          <p:cNvSpPr>
            <a:spLocks noChangeArrowheads="1"/>
          </p:cNvSpPr>
          <p:nvPr/>
        </p:nvSpPr>
        <p:spPr bwMode="auto">
          <a:xfrm rot="10800000">
            <a:off x="3491881" y="4051920"/>
            <a:ext cx="1319212" cy="457200"/>
          </a:xfrm>
          <a:prstGeom prst="rightArrow">
            <a:avLst>
              <a:gd name="adj1" fmla="val 50000"/>
              <a:gd name="adj2" fmla="val 72135"/>
            </a:avLst>
          </a:prstGeom>
          <a:solidFill>
            <a:schemeClr val="bg2"/>
          </a:solidFill>
          <a:ln w="12700">
            <a:solidFill>
              <a:schemeClr val="tx1"/>
            </a:solidFill>
            <a:miter lim="800000"/>
            <a:headEnd type="none" w="sm" len="sm"/>
            <a:tailEnd type="none" w="sm" len="sm"/>
          </a:ln>
        </p:spPr>
        <p:txBody>
          <a:bodyPr rot="10800000" wrap="none" anchor="ctr"/>
          <a:lstStyle/>
          <a:p>
            <a:pPr algn="ctr" eaLnBrk="0" hangingPunct="0">
              <a:buClrTx/>
              <a:buSzTx/>
              <a:buFontTx/>
              <a:buNone/>
            </a:pPr>
            <a:r>
              <a:rPr lang="pt-BR" sz="2000" b="1">
                <a:latin typeface="Arial" charset="0"/>
              </a:rPr>
              <a:t>Alta</a:t>
            </a:r>
          </a:p>
        </p:txBody>
      </p:sp>
      <p:sp>
        <p:nvSpPr>
          <p:cNvPr id="13" name="AutoShape 12"/>
          <p:cNvSpPr>
            <a:spLocks noChangeArrowheads="1"/>
          </p:cNvSpPr>
          <p:nvPr/>
        </p:nvSpPr>
        <p:spPr bwMode="auto">
          <a:xfrm>
            <a:off x="4532933" y="5229200"/>
            <a:ext cx="1119187" cy="457200"/>
          </a:xfrm>
          <a:prstGeom prst="rightArrow">
            <a:avLst>
              <a:gd name="adj1" fmla="val 50000"/>
              <a:gd name="adj2" fmla="val 61198"/>
            </a:avLst>
          </a:prstGeom>
          <a:solidFill>
            <a:schemeClr val="bg2"/>
          </a:solidFill>
          <a:ln w="12699">
            <a:solidFill>
              <a:schemeClr val="tx1"/>
            </a:solidFill>
            <a:miter lim="800000"/>
            <a:headEnd type="none" w="sm" len="sm"/>
            <a:tailEnd type="none" w="sm" len="sm"/>
          </a:ln>
        </p:spPr>
        <p:txBody>
          <a:bodyPr wrap="none" anchor="ctr"/>
          <a:lstStyle/>
          <a:p>
            <a:pPr algn="ctr" eaLnBrk="0" hangingPunct="0">
              <a:buClrTx/>
              <a:buSzTx/>
              <a:buFontTx/>
              <a:buNone/>
            </a:pPr>
            <a:r>
              <a:rPr lang="pt-BR" sz="2000" b="1" dirty="0">
                <a:latin typeface="Arial" charset="0"/>
              </a:rPr>
              <a:t>Baixa</a:t>
            </a:r>
          </a:p>
        </p:txBody>
      </p:sp>
      <p:sp>
        <p:nvSpPr>
          <p:cNvPr id="14" name="Rectangle 2"/>
          <p:cNvSpPr txBox="1">
            <a:spLocks noChangeArrowheads="1"/>
          </p:cNvSpPr>
          <p:nvPr/>
        </p:nvSpPr>
        <p:spPr>
          <a:xfrm>
            <a:off x="35496" y="692696"/>
            <a:ext cx="7772400" cy="35981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charset="0"/>
                <a:ea typeface="+mj-ea"/>
                <a:cs typeface="+mj-cs"/>
              </a:rPr>
              <a:t>A OPERAÇÃO DE PRODUÇÃO</a:t>
            </a:r>
          </a:p>
        </p:txBody>
      </p:sp>
      <p:sp>
        <p:nvSpPr>
          <p:cNvPr id="15" name="Rectangle 2"/>
          <p:cNvSpPr txBox="1">
            <a:spLocks noChangeArrowheads="1"/>
          </p:cNvSpPr>
          <p:nvPr/>
        </p:nvSpPr>
        <p:spPr>
          <a:xfrm>
            <a:off x="323528" y="1052736"/>
            <a:ext cx="4318248" cy="394171"/>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200" b="1" i="0" u="none" strike="noStrike" kern="1200" cap="none" spc="0" normalizeH="0" baseline="0" noProof="0" dirty="0" smtClean="0">
                <a:ln>
                  <a:noFill/>
                </a:ln>
                <a:solidFill>
                  <a:schemeClr val="tx1"/>
                </a:solidFill>
                <a:effectLst/>
                <a:uLnTx/>
                <a:uFillTx/>
                <a:latin typeface="+mj-lt"/>
                <a:ea typeface="+mj-ea"/>
                <a:cs typeface="+mj-cs"/>
              </a:rPr>
              <a:t>CARACTERÍSTICAS DAS OPERAÇÕES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txBox="1">
            <a:spLocks noChangeArrowheads="1"/>
          </p:cNvSpPr>
          <p:nvPr/>
        </p:nvSpPr>
        <p:spPr>
          <a:xfrm>
            <a:off x="35496" y="692696"/>
            <a:ext cx="7772400" cy="35981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charset="0"/>
                <a:ea typeface="+mj-ea"/>
                <a:cs typeface="+mj-cs"/>
              </a:rPr>
              <a:t>A OPERAÇÃO DE PRODUÇÃO</a:t>
            </a:r>
          </a:p>
        </p:txBody>
      </p:sp>
      <p:sp>
        <p:nvSpPr>
          <p:cNvPr id="4" name="Rectangle 2"/>
          <p:cNvSpPr txBox="1">
            <a:spLocks noChangeArrowheads="1"/>
          </p:cNvSpPr>
          <p:nvPr/>
        </p:nvSpPr>
        <p:spPr>
          <a:xfrm>
            <a:off x="323528" y="1052736"/>
            <a:ext cx="4318248" cy="394171"/>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200" b="1" i="0" u="none" strike="noStrike" kern="1200" cap="none" spc="0" normalizeH="0" baseline="0" noProof="0" dirty="0" smtClean="0">
                <a:ln>
                  <a:noFill/>
                </a:ln>
                <a:solidFill>
                  <a:schemeClr val="tx1"/>
                </a:solidFill>
                <a:effectLst/>
                <a:uLnTx/>
                <a:uFillTx/>
                <a:latin typeface="+mj-lt"/>
                <a:ea typeface="+mj-ea"/>
                <a:cs typeface="+mj-cs"/>
              </a:rPr>
              <a:t>CARACTERÍSTICAS DAS OPERAÇÕES</a:t>
            </a:r>
          </a:p>
        </p:txBody>
      </p:sp>
      <p:sp>
        <p:nvSpPr>
          <p:cNvPr id="5" name="Text Box 3"/>
          <p:cNvSpPr txBox="1">
            <a:spLocks noChangeArrowheads="1"/>
          </p:cNvSpPr>
          <p:nvPr/>
        </p:nvSpPr>
        <p:spPr bwMode="auto">
          <a:xfrm>
            <a:off x="179512" y="1484784"/>
            <a:ext cx="3192463" cy="1619250"/>
          </a:xfrm>
          <a:prstGeom prst="rect">
            <a:avLst/>
          </a:prstGeom>
          <a:noFill/>
          <a:ln w="76200" cmpd="tri">
            <a:solidFill>
              <a:srgbClr val="000080"/>
            </a:solidFill>
            <a:miter lim="800000"/>
            <a:headEnd type="none" w="sm" len="sm"/>
            <a:tailEnd type="none" w="sm" len="sm"/>
          </a:ln>
        </p:spPr>
        <p:txBody>
          <a:bodyPr/>
          <a:lstStyle/>
          <a:p>
            <a:pPr algn="ctr" eaLnBrk="0" hangingPunct="0">
              <a:buClrTx/>
              <a:buSzTx/>
              <a:buFontTx/>
              <a:buNone/>
            </a:pPr>
            <a:r>
              <a:rPr lang="pt-BR" sz="2000" b="1">
                <a:latin typeface="Arial" charset="0"/>
              </a:rPr>
              <a:t>Capacidade mutante</a:t>
            </a:r>
          </a:p>
          <a:p>
            <a:pPr algn="ctr" eaLnBrk="0" hangingPunct="0">
              <a:buClrTx/>
              <a:buSzTx/>
              <a:buFontTx/>
              <a:buNone/>
            </a:pPr>
            <a:r>
              <a:rPr lang="pt-BR" sz="2000" b="1">
                <a:latin typeface="Arial" charset="0"/>
              </a:rPr>
              <a:t>Antecipação</a:t>
            </a:r>
          </a:p>
          <a:p>
            <a:pPr algn="ctr" eaLnBrk="0" hangingPunct="0">
              <a:buClrTx/>
              <a:buSzTx/>
              <a:buFontTx/>
              <a:buNone/>
            </a:pPr>
            <a:r>
              <a:rPr lang="pt-BR" sz="2000" b="1">
                <a:latin typeface="Arial" charset="0"/>
              </a:rPr>
              <a:t>Flexibilidade</a:t>
            </a:r>
          </a:p>
          <a:p>
            <a:pPr algn="ctr" eaLnBrk="0" hangingPunct="0">
              <a:buClrTx/>
              <a:buSzTx/>
              <a:buFontTx/>
              <a:buNone/>
            </a:pPr>
            <a:r>
              <a:rPr lang="pt-BR" sz="2000" b="1">
                <a:latin typeface="Arial" charset="0"/>
              </a:rPr>
              <a:t>Ajustado à demanda</a:t>
            </a:r>
          </a:p>
          <a:p>
            <a:pPr algn="ctr" eaLnBrk="0" hangingPunct="0">
              <a:buClrTx/>
              <a:buSzTx/>
              <a:buFontTx/>
              <a:buNone/>
            </a:pPr>
            <a:r>
              <a:rPr lang="pt-BR" sz="2000" b="1">
                <a:latin typeface="Arial" charset="0"/>
              </a:rPr>
              <a:t>Custo unitário alto</a:t>
            </a:r>
          </a:p>
        </p:txBody>
      </p:sp>
      <p:sp>
        <p:nvSpPr>
          <p:cNvPr id="6" name="Text Box 4"/>
          <p:cNvSpPr txBox="1">
            <a:spLocks noChangeArrowheads="1"/>
          </p:cNvSpPr>
          <p:nvPr/>
        </p:nvSpPr>
        <p:spPr bwMode="auto">
          <a:xfrm>
            <a:off x="5580112" y="1484784"/>
            <a:ext cx="3384376" cy="1619250"/>
          </a:xfrm>
          <a:prstGeom prst="rect">
            <a:avLst/>
          </a:prstGeom>
          <a:noFill/>
          <a:ln w="76200" cmpd="tri">
            <a:solidFill>
              <a:srgbClr val="000080"/>
            </a:solidFill>
            <a:miter lim="800000"/>
            <a:headEnd type="none" w="sm" len="sm"/>
            <a:tailEnd type="none" w="sm" len="sm"/>
          </a:ln>
        </p:spPr>
        <p:txBody>
          <a:bodyPr/>
          <a:lstStyle/>
          <a:p>
            <a:pPr algn="ctr" eaLnBrk="0" hangingPunct="0">
              <a:buClrTx/>
              <a:buSzTx/>
              <a:buFontTx/>
              <a:buNone/>
            </a:pPr>
            <a:r>
              <a:rPr lang="pt-BR" sz="2000" b="1">
                <a:latin typeface="Arial" charset="0"/>
              </a:rPr>
              <a:t>Estável</a:t>
            </a:r>
          </a:p>
          <a:p>
            <a:pPr algn="ctr" eaLnBrk="0" hangingPunct="0">
              <a:buClrTx/>
              <a:buSzTx/>
              <a:buFontTx/>
              <a:buNone/>
            </a:pPr>
            <a:r>
              <a:rPr lang="pt-BR" sz="2000" b="1">
                <a:latin typeface="Arial" charset="0"/>
              </a:rPr>
              <a:t>Rotineira</a:t>
            </a:r>
          </a:p>
          <a:p>
            <a:pPr algn="ctr" eaLnBrk="0" hangingPunct="0">
              <a:buClrTx/>
              <a:buSzTx/>
              <a:buFontTx/>
              <a:buNone/>
            </a:pPr>
            <a:r>
              <a:rPr lang="pt-BR" sz="2000" b="1">
                <a:latin typeface="Arial" charset="0"/>
              </a:rPr>
              <a:t>Previsível</a:t>
            </a:r>
          </a:p>
          <a:p>
            <a:pPr algn="ctr" eaLnBrk="0" hangingPunct="0">
              <a:buClrTx/>
              <a:buSzTx/>
              <a:buFontTx/>
              <a:buNone/>
            </a:pPr>
            <a:r>
              <a:rPr lang="pt-BR" sz="2000" b="1">
                <a:latin typeface="Arial" charset="0"/>
              </a:rPr>
              <a:t>Alta utilização</a:t>
            </a:r>
          </a:p>
          <a:p>
            <a:pPr algn="ctr" eaLnBrk="0" hangingPunct="0">
              <a:buClrTx/>
              <a:buSzTx/>
              <a:buFontTx/>
              <a:buNone/>
            </a:pPr>
            <a:r>
              <a:rPr lang="pt-BR" sz="2000" b="1">
                <a:latin typeface="Arial" charset="0"/>
              </a:rPr>
              <a:t>Custo unitário baixo</a:t>
            </a:r>
          </a:p>
        </p:txBody>
      </p:sp>
      <p:sp>
        <p:nvSpPr>
          <p:cNvPr id="7" name="Text Box 5"/>
          <p:cNvSpPr txBox="1">
            <a:spLocks noChangeArrowheads="1"/>
          </p:cNvSpPr>
          <p:nvPr/>
        </p:nvSpPr>
        <p:spPr bwMode="auto">
          <a:xfrm>
            <a:off x="3491880" y="1628800"/>
            <a:ext cx="2376264" cy="1115765"/>
          </a:xfrm>
          <a:prstGeom prst="rect">
            <a:avLst/>
          </a:prstGeom>
          <a:noFill/>
          <a:ln w="12700">
            <a:noFill/>
            <a:miter lim="800000"/>
            <a:headEnd type="none" w="sm" len="sm"/>
            <a:tailEnd type="none" w="sm" len="sm"/>
          </a:ln>
        </p:spPr>
        <p:txBody>
          <a:bodyPr/>
          <a:lstStyle/>
          <a:p>
            <a:pPr eaLnBrk="0" hangingPunct="0">
              <a:buClrTx/>
              <a:buSzTx/>
              <a:buFontTx/>
              <a:buNone/>
            </a:pPr>
            <a:endParaRPr lang="pt-BR" sz="2000" b="1" dirty="0">
              <a:latin typeface="Arial" charset="0"/>
            </a:endParaRPr>
          </a:p>
          <a:p>
            <a:pPr algn="ctr" eaLnBrk="0" hangingPunct="0">
              <a:buClrTx/>
              <a:buSzTx/>
              <a:buFontTx/>
              <a:buNone/>
            </a:pPr>
            <a:r>
              <a:rPr lang="pt-BR" sz="2000" b="1" dirty="0" smtClean="0">
                <a:solidFill>
                  <a:srgbClr val="C00000"/>
                </a:solidFill>
                <a:latin typeface="Arial" charset="0"/>
              </a:rPr>
              <a:t>Variação da</a:t>
            </a:r>
            <a:endParaRPr lang="pt-BR" sz="2000" b="1" dirty="0">
              <a:solidFill>
                <a:srgbClr val="C00000"/>
              </a:solidFill>
              <a:latin typeface="Arial" charset="0"/>
            </a:endParaRPr>
          </a:p>
          <a:p>
            <a:pPr algn="ctr" eaLnBrk="0" hangingPunct="0">
              <a:buClrTx/>
              <a:buSzTx/>
              <a:buFontTx/>
              <a:buNone/>
            </a:pPr>
            <a:r>
              <a:rPr lang="pt-BR" sz="2000" b="1" dirty="0">
                <a:solidFill>
                  <a:srgbClr val="C00000"/>
                </a:solidFill>
                <a:latin typeface="Arial" charset="0"/>
              </a:rPr>
              <a:t>demanda</a:t>
            </a:r>
          </a:p>
          <a:p>
            <a:pPr algn="l" eaLnBrk="0" hangingPunct="0">
              <a:buClrTx/>
              <a:buSzTx/>
              <a:buFontTx/>
              <a:buNone/>
            </a:pPr>
            <a:endParaRPr lang="pt-BR" sz="2000" b="1" dirty="0">
              <a:latin typeface="Arial" charset="0"/>
            </a:endParaRPr>
          </a:p>
        </p:txBody>
      </p:sp>
      <p:sp>
        <p:nvSpPr>
          <p:cNvPr id="8" name="Text Box 6"/>
          <p:cNvSpPr txBox="1">
            <a:spLocks noChangeArrowheads="1"/>
          </p:cNvSpPr>
          <p:nvPr/>
        </p:nvSpPr>
        <p:spPr bwMode="auto">
          <a:xfrm>
            <a:off x="179512" y="3284984"/>
            <a:ext cx="3200400" cy="2880320"/>
          </a:xfrm>
          <a:prstGeom prst="rect">
            <a:avLst/>
          </a:prstGeom>
          <a:noFill/>
          <a:ln w="76200" cmpd="tri">
            <a:solidFill>
              <a:srgbClr val="000080"/>
            </a:solidFill>
            <a:miter lim="800000"/>
            <a:headEnd type="none" w="sm" len="sm"/>
            <a:tailEnd type="none" w="sm" len="sm"/>
          </a:ln>
        </p:spPr>
        <p:txBody>
          <a:bodyPr/>
          <a:lstStyle/>
          <a:p>
            <a:pPr algn="ctr" eaLnBrk="0" hangingPunct="0">
              <a:buClrTx/>
              <a:buSzTx/>
              <a:buFontTx/>
              <a:buNone/>
            </a:pPr>
            <a:r>
              <a:rPr lang="pt-BR" sz="1900" b="1" dirty="0">
                <a:latin typeface="Arial" charset="0"/>
              </a:rPr>
              <a:t>Tolerância de espera limitada </a:t>
            </a:r>
          </a:p>
          <a:p>
            <a:pPr algn="ctr" eaLnBrk="0" hangingPunct="0">
              <a:buClrTx/>
              <a:buSzTx/>
              <a:buFontTx/>
              <a:buNone/>
            </a:pPr>
            <a:r>
              <a:rPr lang="pt-BR" sz="1900" b="1" dirty="0">
                <a:latin typeface="Arial" charset="0"/>
              </a:rPr>
              <a:t>Satisfação x percepção Necessidade de habilidade de contato</a:t>
            </a:r>
          </a:p>
          <a:p>
            <a:pPr algn="ctr" eaLnBrk="0" hangingPunct="0">
              <a:buClrTx/>
              <a:buSzTx/>
              <a:buFontTx/>
              <a:buNone/>
            </a:pPr>
            <a:r>
              <a:rPr lang="pt-BR" sz="1900" b="1" dirty="0">
                <a:latin typeface="Arial" charset="0"/>
              </a:rPr>
              <a:t>com o consumidor</a:t>
            </a:r>
          </a:p>
          <a:p>
            <a:pPr algn="ctr" eaLnBrk="0" hangingPunct="0">
              <a:buClrTx/>
              <a:buSzTx/>
              <a:buFontTx/>
              <a:buNone/>
            </a:pPr>
            <a:r>
              <a:rPr lang="pt-BR" sz="1900" b="1" dirty="0">
                <a:latin typeface="Arial" charset="0"/>
              </a:rPr>
              <a:t>A variedade recebida é alta</a:t>
            </a:r>
          </a:p>
          <a:p>
            <a:pPr algn="ctr" eaLnBrk="0" hangingPunct="0">
              <a:buClrTx/>
              <a:buSzTx/>
              <a:buFontTx/>
              <a:buNone/>
            </a:pPr>
            <a:r>
              <a:rPr lang="pt-BR" sz="1900" b="1" dirty="0">
                <a:latin typeface="Arial" charset="0"/>
              </a:rPr>
              <a:t>Custo unitário alto</a:t>
            </a:r>
          </a:p>
        </p:txBody>
      </p:sp>
      <p:sp>
        <p:nvSpPr>
          <p:cNvPr id="9" name="Text Box 7"/>
          <p:cNvSpPr txBox="1">
            <a:spLocks noChangeArrowheads="1"/>
          </p:cNvSpPr>
          <p:nvPr/>
        </p:nvSpPr>
        <p:spPr bwMode="auto">
          <a:xfrm>
            <a:off x="5580112" y="3284984"/>
            <a:ext cx="3384376" cy="2897187"/>
          </a:xfrm>
          <a:prstGeom prst="rect">
            <a:avLst/>
          </a:prstGeom>
          <a:noFill/>
          <a:ln w="76200" cmpd="tri">
            <a:solidFill>
              <a:srgbClr val="000080"/>
            </a:solidFill>
            <a:miter lim="800000"/>
            <a:headEnd type="none" w="sm" len="sm"/>
            <a:tailEnd type="none" w="sm" len="sm"/>
          </a:ln>
        </p:spPr>
        <p:txBody>
          <a:bodyPr/>
          <a:lstStyle/>
          <a:p>
            <a:pPr algn="ctr" eaLnBrk="0" hangingPunct="0">
              <a:buClrTx/>
              <a:buSzTx/>
              <a:buFontTx/>
              <a:buNone/>
            </a:pPr>
            <a:r>
              <a:rPr lang="pt-BR" sz="1900" b="1" dirty="0">
                <a:latin typeface="Arial" charset="0"/>
              </a:rPr>
              <a:t>Tempo entre a produção e o consumo</a:t>
            </a:r>
          </a:p>
          <a:p>
            <a:pPr algn="ctr" eaLnBrk="0" hangingPunct="0">
              <a:buClrTx/>
              <a:buSzTx/>
              <a:buFontTx/>
              <a:buNone/>
            </a:pPr>
            <a:r>
              <a:rPr lang="pt-BR" sz="1900" b="1" dirty="0">
                <a:latin typeface="Arial" charset="0"/>
              </a:rPr>
              <a:t>Padronizado</a:t>
            </a:r>
          </a:p>
          <a:p>
            <a:pPr algn="ctr" eaLnBrk="0" hangingPunct="0">
              <a:buClrTx/>
              <a:buSzTx/>
              <a:buFontTx/>
              <a:buNone/>
            </a:pPr>
            <a:r>
              <a:rPr lang="pt-BR" sz="1900" b="1" dirty="0">
                <a:latin typeface="Arial" charset="0"/>
              </a:rPr>
              <a:t>Pouca habilidade de contato</a:t>
            </a:r>
          </a:p>
          <a:p>
            <a:pPr algn="ctr" eaLnBrk="0" hangingPunct="0">
              <a:buClrTx/>
              <a:buSzTx/>
              <a:buFontTx/>
              <a:buNone/>
            </a:pPr>
            <a:r>
              <a:rPr lang="pt-BR" sz="1900" b="1" dirty="0">
                <a:latin typeface="Arial" charset="0"/>
              </a:rPr>
              <a:t>Alta utilização de funcionários</a:t>
            </a:r>
          </a:p>
          <a:p>
            <a:pPr algn="ctr" eaLnBrk="0" hangingPunct="0">
              <a:buClrTx/>
              <a:buSzTx/>
              <a:buFontTx/>
              <a:buNone/>
            </a:pPr>
            <a:r>
              <a:rPr lang="pt-BR" sz="1900" b="1" dirty="0">
                <a:latin typeface="Arial" charset="0"/>
              </a:rPr>
              <a:t>Centralização</a:t>
            </a:r>
          </a:p>
          <a:p>
            <a:pPr algn="ctr" eaLnBrk="0" hangingPunct="0">
              <a:buClrTx/>
              <a:buSzTx/>
              <a:buFontTx/>
              <a:buNone/>
            </a:pPr>
            <a:r>
              <a:rPr lang="pt-BR" sz="1900" b="1" dirty="0">
                <a:latin typeface="Arial" charset="0"/>
              </a:rPr>
              <a:t>Custo unitário baixo</a:t>
            </a:r>
          </a:p>
        </p:txBody>
      </p:sp>
      <p:sp>
        <p:nvSpPr>
          <p:cNvPr id="10" name="Text Box 8"/>
          <p:cNvSpPr txBox="1">
            <a:spLocks noChangeArrowheads="1"/>
          </p:cNvSpPr>
          <p:nvPr/>
        </p:nvSpPr>
        <p:spPr bwMode="auto">
          <a:xfrm>
            <a:off x="3491880" y="3969419"/>
            <a:ext cx="2062783" cy="1547813"/>
          </a:xfrm>
          <a:prstGeom prst="rect">
            <a:avLst/>
          </a:prstGeom>
          <a:noFill/>
          <a:ln w="12700">
            <a:noFill/>
            <a:miter lim="800000"/>
            <a:headEnd type="none" w="sm" len="sm"/>
            <a:tailEnd type="none" w="sm" len="sm"/>
          </a:ln>
        </p:spPr>
        <p:txBody>
          <a:bodyPr/>
          <a:lstStyle/>
          <a:p>
            <a:pPr eaLnBrk="0" hangingPunct="0">
              <a:buClrTx/>
              <a:buSzTx/>
              <a:buFontTx/>
              <a:buNone/>
            </a:pPr>
            <a:endParaRPr lang="pt-BR" sz="2000" b="1" dirty="0">
              <a:latin typeface="Arial" charset="0"/>
            </a:endParaRPr>
          </a:p>
          <a:p>
            <a:pPr algn="ctr" eaLnBrk="0" hangingPunct="0">
              <a:buClrTx/>
              <a:buSzTx/>
              <a:buFontTx/>
              <a:buNone/>
            </a:pPr>
            <a:r>
              <a:rPr lang="pt-BR" sz="2000" b="1" dirty="0" smtClean="0">
                <a:solidFill>
                  <a:srgbClr val="C00000"/>
                </a:solidFill>
                <a:latin typeface="Arial" charset="0"/>
              </a:rPr>
              <a:t>Contato com</a:t>
            </a:r>
          </a:p>
          <a:p>
            <a:pPr algn="ctr" eaLnBrk="0" hangingPunct="0">
              <a:buClrTx/>
              <a:buSzTx/>
              <a:buFontTx/>
              <a:buNone/>
            </a:pPr>
            <a:r>
              <a:rPr lang="pt-BR" sz="2000" b="1" dirty="0" smtClean="0">
                <a:solidFill>
                  <a:srgbClr val="C00000"/>
                </a:solidFill>
                <a:latin typeface="Arial" charset="0"/>
              </a:rPr>
              <a:t> o consumidor</a:t>
            </a:r>
            <a:endParaRPr lang="pt-BR" sz="2000" b="1" dirty="0">
              <a:solidFill>
                <a:srgbClr val="C00000"/>
              </a:solidFill>
              <a:latin typeface="Arial" charset="0"/>
            </a:endParaRPr>
          </a:p>
          <a:p>
            <a:pPr algn="l" eaLnBrk="0" hangingPunct="0">
              <a:buClrTx/>
              <a:buSzTx/>
              <a:buFontTx/>
              <a:buNone/>
            </a:pPr>
            <a:endParaRPr lang="pt-BR" sz="2000" b="1" dirty="0">
              <a:latin typeface="Arial" charset="0"/>
            </a:endParaRPr>
          </a:p>
        </p:txBody>
      </p:sp>
      <p:sp>
        <p:nvSpPr>
          <p:cNvPr id="11" name="AutoShape 9"/>
          <p:cNvSpPr>
            <a:spLocks noChangeArrowheads="1"/>
          </p:cNvSpPr>
          <p:nvPr/>
        </p:nvSpPr>
        <p:spPr bwMode="auto">
          <a:xfrm rot="10800000">
            <a:off x="3491880" y="1484784"/>
            <a:ext cx="1317625" cy="457200"/>
          </a:xfrm>
          <a:prstGeom prst="rightArrow">
            <a:avLst>
              <a:gd name="adj1" fmla="val 50000"/>
              <a:gd name="adj2" fmla="val 72049"/>
            </a:avLst>
          </a:prstGeom>
          <a:solidFill>
            <a:schemeClr val="bg2"/>
          </a:solidFill>
          <a:ln w="12700">
            <a:solidFill>
              <a:schemeClr val="tx1"/>
            </a:solidFill>
            <a:miter lim="800000"/>
            <a:headEnd type="none" w="sm" len="sm"/>
            <a:tailEnd type="none" w="sm" len="sm"/>
          </a:ln>
        </p:spPr>
        <p:txBody>
          <a:bodyPr rot="10800000" wrap="none" anchor="ctr"/>
          <a:lstStyle/>
          <a:p>
            <a:pPr algn="ctr" eaLnBrk="0" hangingPunct="0">
              <a:buClrTx/>
              <a:buSzTx/>
              <a:buFontTx/>
              <a:buNone/>
            </a:pPr>
            <a:r>
              <a:rPr lang="pt-BR" sz="2000" b="1" dirty="0">
                <a:latin typeface="Arial" charset="0"/>
              </a:rPr>
              <a:t>Alta</a:t>
            </a:r>
          </a:p>
        </p:txBody>
      </p:sp>
      <p:sp>
        <p:nvSpPr>
          <p:cNvPr id="12" name="AutoShape 10"/>
          <p:cNvSpPr>
            <a:spLocks noChangeArrowheads="1"/>
          </p:cNvSpPr>
          <p:nvPr/>
        </p:nvSpPr>
        <p:spPr bwMode="auto">
          <a:xfrm>
            <a:off x="4283968" y="2636912"/>
            <a:ext cx="1119187" cy="457200"/>
          </a:xfrm>
          <a:prstGeom prst="rightArrow">
            <a:avLst>
              <a:gd name="adj1" fmla="val 50000"/>
              <a:gd name="adj2" fmla="val 61198"/>
            </a:avLst>
          </a:prstGeom>
          <a:solidFill>
            <a:schemeClr val="bg2"/>
          </a:solidFill>
          <a:ln w="12699">
            <a:solidFill>
              <a:schemeClr val="tx1"/>
            </a:solidFill>
            <a:miter lim="800000"/>
            <a:headEnd type="none" w="sm" len="sm"/>
            <a:tailEnd type="none" w="sm" len="sm"/>
          </a:ln>
        </p:spPr>
        <p:txBody>
          <a:bodyPr wrap="none" anchor="ctr"/>
          <a:lstStyle/>
          <a:p>
            <a:pPr algn="ctr" eaLnBrk="0" hangingPunct="0">
              <a:buClrTx/>
              <a:buSzTx/>
              <a:buFontTx/>
              <a:buNone/>
            </a:pPr>
            <a:r>
              <a:rPr lang="pt-BR" sz="2000" b="1" dirty="0">
                <a:latin typeface="Arial" charset="0"/>
              </a:rPr>
              <a:t>Baixa</a:t>
            </a:r>
          </a:p>
        </p:txBody>
      </p:sp>
      <p:sp>
        <p:nvSpPr>
          <p:cNvPr id="13" name="AutoShape 11"/>
          <p:cNvSpPr>
            <a:spLocks noChangeArrowheads="1"/>
          </p:cNvSpPr>
          <p:nvPr/>
        </p:nvSpPr>
        <p:spPr bwMode="auto">
          <a:xfrm rot="10800000">
            <a:off x="3540819" y="3356992"/>
            <a:ext cx="1319213" cy="457200"/>
          </a:xfrm>
          <a:prstGeom prst="rightArrow">
            <a:avLst>
              <a:gd name="adj1" fmla="val 50000"/>
              <a:gd name="adj2" fmla="val 72135"/>
            </a:avLst>
          </a:prstGeom>
          <a:solidFill>
            <a:schemeClr val="bg2"/>
          </a:solidFill>
          <a:ln w="12700">
            <a:solidFill>
              <a:schemeClr val="tx1"/>
            </a:solidFill>
            <a:miter lim="800000"/>
            <a:headEnd type="none" w="sm" len="sm"/>
            <a:tailEnd type="none" w="sm" len="sm"/>
          </a:ln>
        </p:spPr>
        <p:txBody>
          <a:bodyPr rot="10800000" wrap="none" anchor="ctr"/>
          <a:lstStyle/>
          <a:p>
            <a:pPr algn="ctr" eaLnBrk="0" hangingPunct="0">
              <a:buClrTx/>
              <a:buSzTx/>
              <a:buFontTx/>
              <a:buNone/>
            </a:pPr>
            <a:r>
              <a:rPr lang="pt-BR" sz="2000" b="1" dirty="0">
                <a:latin typeface="Arial" charset="0"/>
              </a:rPr>
              <a:t>Alto</a:t>
            </a:r>
          </a:p>
        </p:txBody>
      </p:sp>
      <p:sp>
        <p:nvSpPr>
          <p:cNvPr id="14" name="AutoShape 12"/>
          <p:cNvSpPr>
            <a:spLocks noChangeArrowheads="1"/>
          </p:cNvSpPr>
          <p:nvPr/>
        </p:nvSpPr>
        <p:spPr bwMode="auto">
          <a:xfrm>
            <a:off x="4291013" y="5636096"/>
            <a:ext cx="1119187" cy="457200"/>
          </a:xfrm>
          <a:prstGeom prst="rightArrow">
            <a:avLst>
              <a:gd name="adj1" fmla="val 50000"/>
              <a:gd name="adj2" fmla="val 61198"/>
            </a:avLst>
          </a:prstGeom>
          <a:solidFill>
            <a:schemeClr val="bg2"/>
          </a:solidFill>
          <a:ln w="12699">
            <a:solidFill>
              <a:schemeClr val="tx1"/>
            </a:solidFill>
            <a:miter lim="800000"/>
            <a:headEnd type="none" w="sm" len="sm"/>
            <a:tailEnd type="none" w="sm" len="sm"/>
          </a:ln>
        </p:spPr>
        <p:txBody>
          <a:bodyPr wrap="none" anchor="ctr"/>
          <a:lstStyle/>
          <a:p>
            <a:pPr algn="ctr" eaLnBrk="0" hangingPunct="0">
              <a:buClrTx/>
              <a:buSzTx/>
              <a:buFontTx/>
              <a:buNone/>
            </a:pPr>
            <a:r>
              <a:rPr lang="pt-BR" sz="2000" b="1" dirty="0">
                <a:latin typeface="Arial" charset="0"/>
              </a:rPr>
              <a:t>Baixo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txBox="1">
            <a:spLocks noChangeArrowheads="1"/>
          </p:cNvSpPr>
          <p:nvPr/>
        </p:nvSpPr>
        <p:spPr>
          <a:xfrm>
            <a:off x="35496" y="692696"/>
            <a:ext cx="7772400" cy="35981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charset="0"/>
                <a:ea typeface="+mj-ea"/>
                <a:cs typeface="+mj-cs"/>
              </a:rPr>
              <a:t>A OPERAÇÃO DE PRODUÇÃO</a:t>
            </a:r>
          </a:p>
        </p:txBody>
      </p:sp>
      <p:sp>
        <p:nvSpPr>
          <p:cNvPr id="4" name="Rectangle 2"/>
          <p:cNvSpPr txBox="1">
            <a:spLocks noChangeArrowheads="1"/>
          </p:cNvSpPr>
          <p:nvPr/>
        </p:nvSpPr>
        <p:spPr>
          <a:xfrm>
            <a:off x="685800" y="1086297"/>
            <a:ext cx="2734072" cy="3984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200" b="1" i="0" u="none" strike="noStrike" kern="1200" cap="none" spc="0" normalizeH="0" baseline="0" noProof="0" dirty="0" smtClean="0">
                <a:ln>
                  <a:noFill/>
                </a:ln>
                <a:solidFill>
                  <a:schemeClr val="tx1"/>
                </a:solidFill>
                <a:effectLst/>
                <a:uLnTx/>
                <a:uFillTx/>
                <a:latin typeface="+mj-lt"/>
                <a:ea typeface="+mj-ea"/>
                <a:cs typeface="+mj-cs"/>
              </a:rPr>
              <a:t>CONTATOS MISTOS</a:t>
            </a:r>
          </a:p>
        </p:txBody>
      </p:sp>
      <p:sp>
        <p:nvSpPr>
          <p:cNvPr id="5" name="Text Box 3"/>
          <p:cNvSpPr txBox="1">
            <a:spLocks noChangeArrowheads="1"/>
          </p:cNvSpPr>
          <p:nvPr/>
        </p:nvSpPr>
        <p:spPr bwMode="auto">
          <a:xfrm>
            <a:off x="2514600" y="2057400"/>
            <a:ext cx="4114800" cy="3598863"/>
          </a:xfrm>
          <a:prstGeom prst="rect">
            <a:avLst/>
          </a:prstGeom>
          <a:noFill/>
          <a:ln w="25400">
            <a:solidFill>
              <a:srgbClr val="000080"/>
            </a:solidFill>
            <a:miter lim="800000"/>
            <a:headEnd type="none" w="sm" len="sm"/>
            <a:tailEnd type="none" w="sm" len="sm"/>
          </a:ln>
        </p:spPr>
        <p:txBody>
          <a:bodyPr/>
          <a:lstStyle/>
          <a:p>
            <a:pPr algn="ctr" eaLnBrk="0" hangingPunct="0">
              <a:spcBef>
                <a:spcPct val="50000"/>
              </a:spcBef>
              <a:buClrTx/>
              <a:buSzTx/>
              <a:buFontTx/>
              <a:buNone/>
            </a:pPr>
            <a:endParaRPr lang="pt-BR" sz="2000" b="1">
              <a:latin typeface="Arial" charset="0"/>
            </a:endParaRPr>
          </a:p>
          <a:p>
            <a:pPr algn="ctr" eaLnBrk="0" hangingPunct="0">
              <a:spcBef>
                <a:spcPct val="50000"/>
              </a:spcBef>
              <a:buClrTx/>
              <a:buSzTx/>
              <a:buFontTx/>
              <a:buNone/>
            </a:pPr>
            <a:r>
              <a:rPr lang="pt-BR" sz="2000" b="1">
                <a:latin typeface="Arial" charset="0"/>
              </a:rPr>
              <a:t>Linha de frente</a:t>
            </a:r>
          </a:p>
          <a:p>
            <a:pPr algn="ctr" eaLnBrk="0" hangingPunct="0">
              <a:spcBef>
                <a:spcPct val="50000"/>
              </a:spcBef>
              <a:buClrTx/>
              <a:buSzTx/>
              <a:buFontTx/>
              <a:buNone/>
            </a:pPr>
            <a:r>
              <a:rPr lang="pt-BR" sz="2000">
                <a:latin typeface="Arial" charset="0"/>
              </a:rPr>
              <a:t>Alto contato com o consumidor</a:t>
            </a:r>
          </a:p>
          <a:p>
            <a:pPr algn="ctr" eaLnBrk="0" hangingPunct="0">
              <a:spcBef>
                <a:spcPct val="50000"/>
              </a:spcBef>
              <a:buClrTx/>
              <a:buSzTx/>
              <a:buFontTx/>
              <a:buNone/>
            </a:pPr>
            <a:endParaRPr lang="pt-BR" sz="2000">
              <a:latin typeface="Arial" charset="0"/>
            </a:endParaRPr>
          </a:p>
          <a:p>
            <a:pPr algn="ctr" eaLnBrk="0" hangingPunct="0">
              <a:spcBef>
                <a:spcPct val="50000"/>
              </a:spcBef>
              <a:buClrTx/>
              <a:buSzTx/>
              <a:buFontTx/>
              <a:buNone/>
            </a:pPr>
            <a:endParaRPr lang="pt-BR" sz="2000" b="1">
              <a:latin typeface="Arial" charset="0"/>
            </a:endParaRPr>
          </a:p>
          <a:p>
            <a:pPr algn="ctr" eaLnBrk="0" hangingPunct="0">
              <a:spcBef>
                <a:spcPct val="50000"/>
              </a:spcBef>
              <a:buClrTx/>
              <a:buSzTx/>
              <a:buFontTx/>
              <a:buNone/>
            </a:pPr>
            <a:r>
              <a:rPr lang="pt-BR" sz="2000" b="1">
                <a:latin typeface="Arial" charset="0"/>
              </a:rPr>
              <a:t>Retaguarda</a:t>
            </a:r>
            <a:endParaRPr lang="pt-BR" sz="2000">
              <a:latin typeface="Arial" charset="0"/>
            </a:endParaRPr>
          </a:p>
          <a:p>
            <a:pPr algn="ctr" eaLnBrk="0" hangingPunct="0">
              <a:spcBef>
                <a:spcPct val="50000"/>
              </a:spcBef>
              <a:buClrTx/>
              <a:buSzTx/>
              <a:buFontTx/>
              <a:buNone/>
            </a:pPr>
            <a:r>
              <a:rPr lang="pt-BR" sz="2000">
                <a:latin typeface="Arial" charset="0"/>
              </a:rPr>
              <a:t>Baixo contato com o consumidor</a:t>
            </a:r>
          </a:p>
        </p:txBody>
      </p:sp>
      <p:sp>
        <p:nvSpPr>
          <p:cNvPr id="6" name="AutoShape 5"/>
          <p:cNvSpPr>
            <a:spLocks noChangeArrowheads="1"/>
          </p:cNvSpPr>
          <p:nvPr/>
        </p:nvSpPr>
        <p:spPr bwMode="auto">
          <a:xfrm>
            <a:off x="467544" y="3607296"/>
            <a:ext cx="18002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7" name="AutoShape 6"/>
          <p:cNvSpPr>
            <a:spLocks noChangeArrowheads="1"/>
          </p:cNvSpPr>
          <p:nvPr/>
        </p:nvSpPr>
        <p:spPr bwMode="auto">
          <a:xfrm>
            <a:off x="6934200" y="3535288"/>
            <a:ext cx="1814264"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8" name="Text Box 7"/>
          <p:cNvSpPr txBox="1">
            <a:spLocks noChangeArrowheads="1"/>
          </p:cNvSpPr>
          <p:nvPr/>
        </p:nvSpPr>
        <p:spPr bwMode="auto">
          <a:xfrm>
            <a:off x="107504" y="2960117"/>
            <a:ext cx="2057400"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2000" b="1" dirty="0">
                <a:latin typeface="Arial" charset="0"/>
              </a:rPr>
              <a:t>Consumidores</a:t>
            </a:r>
          </a:p>
        </p:txBody>
      </p:sp>
      <p:sp>
        <p:nvSpPr>
          <p:cNvPr id="9" name="Text Box 8"/>
          <p:cNvSpPr txBox="1">
            <a:spLocks noChangeArrowheads="1"/>
          </p:cNvSpPr>
          <p:nvPr/>
        </p:nvSpPr>
        <p:spPr bwMode="auto">
          <a:xfrm>
            <a:off x="6907088" y="2852936"/>
            <a:ext cx="2057400"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2000" b="1" dirty="0">
                <a:latin typeface="Arial" charset="0"/>
              </a:rPr>
              <a:t>Consumidores</a:t>
            </a:r>
          </a:p>
        </p:txBody>
      </p:sp>
      <p:sp>
        <p:nvSpPr>
          <p:cNvPr id="10" name="AutoShape 9"/>
          <p:cNvSpPr>
            <a:spLocks noChangeArrowheads="1"/>
          </p:cNvSpPr>
          <p:nvPr/>
        </p:nvSpPr>
        <p:spPr bwMode="auto">
          <a:xfrm>
            <a:off x="3048000" y="3581400"/>
            <a:ext cx="381000" cy="609600"/>
          </a:xfrm>
          <a:prstGeom prst="upDownArrow">
            <a:avLst>
              <a:gd name="adj1" fmla="val 50000"/>
              <a:gd name="adj2" fmla="val 32000"/>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11" name="AutoShape 10"/>
          <p:cNvSpPr>
            <a:spLocks noChangeArrowheads="1"/>
          </p:cNvSpPr>
          <p:nvPr/>
        </p:nvSpPr>
        <p:spPr bwMode="auto">
          <a:xfrm>
            <a:off x="4343400" y="3581400"/>
            <a:ext cx="381000" cy="609600"/>
          </a:xfrm>
          <a:prstGeom prst="upDownArrow">
            <a:avLst>
              <a:gd name="adj1" fmla="val 50000"/>
              <a:gd name="adj2" fmla="val 32000"/>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sp>
        <p:nvSpPr>
          <p:cNvPr id="12" name="AutoShape 11"/>
          <p:cNvSpPr>
            <a:spLocks noChangeArrowheads="1"/>
          </p:cNvSpPr>
          <p:nvPr/>
        </p:nvSpPr>
        <p:spPr bwMode="auto">
          <a:xfrm>
            <a:off x="5638800" y="3598863"/>
            <a:ext cx="381000" cy="609600"/>
          </a:xfrm>
          <a:prstGeom prst="upDownArrow">
            <a:avLst>
              <a:gd name="adj1" fmla="val 50000"/>
              <a:gd name="adj2" fmla="val 32000"/>
            </a:avLst>
          </a:prstGeom>
          <a:solidFill>
            <a:schemeClr val="accent1"/>
          </a:solidFill>
          <a:ln w="12700">
            <a:solidFill>
              <a:schemeClr val="tx1"/>
            </a:solidFill>
            <a:miter lim="800000"/>
            <a:headEnd type="none" w="sm" len="sm"/>
            <a:tailEnd type="none" w="sm" len="sm"/>
          </a:ln>
        </p:spPr>
        <p:txBody>
          <a:bodyPr wrap="none" anchor="ctr"/>
          <a:lstStyle/>
          <a:p>
            <a:endParaRPr lang="pt-BR"/>
          </a:p>
        </p:txBody>
      </p:sp>
      <p:pic>
        <p:nvPicPr>
          <p:cNvPr id="13" name="Picture 12"/>
          <p:cNvPicPr>
            <a:picLocks noChangeAspect="1" noChangeArrowheads="1"/>
          </p:cNvPicPr>
          <p:nvPr/>
        </p:nvPicPr>
        <p:blipFill>
          <a:blip r:embed="rId2" cstate="print"/>
          <a:srcRect/>
          <a:stretch>
            <a:fillRect/>
          </a:stretch>
        </p:blipFill>
        <p:spPr bwMode="auto">
          <a:xfrm>
            <a:off x="107950" y="4724400"/>
            <a:ext cx="2228850" cy="1590675"/>
          </a:xfrm>
          <a:prstGeom prst="rect">
            <a:avLst/>
          </a:prstGeom>
          <a:noFill/>
          <a:ln w="12699">
            <a:noFill/>
            <a:miter lim="800000"/>
            <a:headEnd/>
            <a:tailEnd/>
          </a:ln>
        </p:spPr>
      </p:pic>
      <p:sp>
        <p:nvSpPr>
          <p:cNvPr id="15" name="Line 4"/>
          <p:cNvSpPr>
            <a:spLocks noChangeShapeType="1"/>
          </p:cNvSpPr>
          <p:nvPr/>
        </p:nvSpPr>
        <p:spPr bwMode="auto">
          <a:xfrm>
            <a:off x="2514600" y="3886200"/>
            <a:ext cx="4114800" cy="0"/>
          </a:xfrm>
          <a:prstGeom prst="line">
            <a:avLst/>
          </a:prstGeom>
          <a:noFill/>
          <a:ln w="25400">
            <a:solidFill>
              <a:srgbClr val="000080"/>
            </a:solidFill>
            <a:round/>
            <a:headEnd type="none" w="sm" len="sm"/>
            <a:tailEnd type="none" w="sm" len="sm"/>
          </a:ln>
        </p:spPr>
        <p:txBody>
          <a:bodyPr wrap="none" anchor="ctr"/>
          <a:lstStyle/>
          <a:p>
            <a:endParaRPr lang="pt-BR"/>
          </a:p>
        </p:txBody>
      </p:sp>
      <p:pic>
        <p:nvPicPr>
          <p:cNvPr id="16" name="Picture 12"/>
          <p:cNvPicPr>
            <a:picLocks noChangeAspect="1" noChangeArrowheads="1"/>
          </p:cNvPicPr>
          <p:nvPr/>
        </p:nvPicPr>
        <p:blipFill>
          <a:blip r:embed="rId2" cstate="print"/>
          <a:srcRect/>
          <a:stretch>
            <a:fillRect/>
          </a:stretch>
        </p:blipFill>
        <p:spPr bwMode="auto">
          <a:xfrm>
            <a:off x="6804248" y="692696"/>
            <a:ext cx="2228850" cy="1590675"/>
          </a:xfrm>
          <a:prstGeom prst="rect">
            <a:avLst/>
          </a:prstGeom>
          <a:noFill/>
          <a:ln w="12699">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p:cNvPicPr>
            <a:picLocks noChangeAspect="1" noChangeArrowheads="1"/>
          </p:cNvPicPr>
          <p:nvPr/>
        </p:nvPicPr>
        <p:blipFill>
          <a:blip r:embed="rId2" cstate="print"/>
          <a:srcRect/>
          <a:stretch>
            <a:fillRect/>
          </a:stretch>
        </p:blipFill>
        <p:spPr bwMode="auto">
          <a:xfrm>
            <a:off x="2924493" y="2636912"/>
            <a:ext cx="3399041" cy="2159943"/>
          </a:xfrm>
          <a:prstGeom prst="rect">
            <a:avLst/>
          </a:prstGeom>
          <a:noFill/>
          <a:ln w="9525">
            <a:noFill/>
            <a:miter lim="800000"/>
            <a:headEnd/>
            <a:tailEnd/>
          </a:ln>
        </p:spPr>
      </p:pic>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050"/>
          <p:cNvSpPr>
            <a:spLocks noChangeArrowheads="1"/>
          </p:cNvSpPr>
          <p:nvPr/>
        </p:nvSpPr>
        <p:spPr bwMode="auto">
          <a:xfrm>
            <a:off x="467544" y="1093242"/>
            <a:ext cx="4175894" cy="369974"/>
          </a:xfrm>
          <a:prstGeom prst="rect">
            <a:avLst/>
          </a:prstGeom>
          <a:noFill/>
          <a:ln w="9525">
            <a:noFill/>
            <a:miter lim="800000"/>
            <a:headEnd/>
            <a:tailEnd/>
          </a:ln>
        </p:spPr>
        <p:txBody>
          <a:bodyPr wrap="square" lIns="92075" tIns="46038" rIns="92075" bIns="46038">
            <a:spAutoFit/>
          </a:bodyPr>
          <a:lstStyle/>
          <a:p>
            <a:pPr eaLnBrk="0" hangingPunct="0">
              <a:buClrTx/>
              <a:buSzTx/>
              <a:buFontTx/>
              <a:buNone/>
            </a:pPr>
            <a:r>
              <a:rPr lang="pt-BR" b="1" dirty="0">
                <a:latin typeface="Arial" charset="0"/>
                <a:cs typeface="Times New Roman" pitchFamily="18" charset="0"/>
              </a:rPr>
              <a:t>Ciclo de Atividades do Cliente</a:t>
            </a:r>
            <a:endParaRPr lang="en-US" sz="3200" b="1" dirty="0">
              <a:latin typeface="Arial" charset="0"/>
            </a:endParaRPr>
          </a:p>
        </p:txBody>
      </p:sp>
      <p:graphicFrame>
        <p:nvGraphicFramePr>
          <p:cNvPr id="4" name="Diagrama 3"/>
          <p:cNvGraphicFramePr/>
          <p:nvPr/>
        </p:nvGraphicFramePr>
        <p:xfrm>
          <a:off x="0" y="980728"/>
          <a:ext cx="914400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a:xfrm>
            <a:off x="35496" y="692696"/>
            <a:ext cx="7772400" cy="35981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charset="0"/>
                <a:ea typeface="+mj-ea"/>
                <a:cs typeface="+mj-cs"/>
              </a:rPr>
              <a:t>A OPERAÇÃO DE PRODUÇÃO</a:t>
            </a:r>
          </a:p>
        </p:txBody>
      </p:sp>
      <p:pic>
        <p:nvPicPr>
          <p:cNvPr id="22530" name="Picture 2" descr="Imagem relacionada"/>
          <p:cNvPicPr>
            <a:picLocks noChangeAspect="1" noChangeArrowheads="1"/>
          </p:cNvPicPr>
          <p:nvPr/>
        </p:nvPicPr>
        <p:blipFill>
          <a:blip r:embed="rId8" cstate="print"/>
          <a:srcRect/>
          <a:stretch>
            <a:fillRect/>
          </a:stretch>
        </p:blipFill>
        <p:spPr bwMode="auto">
          <a:xfrm>
            <a:off x="7003157" y="908720"/>
            <a:ext cx="1944216" cy="1944216"/>
          </a:xfrm>
          <a:prstGeom prst="rect">
            <a:avLst/>
          </a:prstGeom>
          <a:noFill/>
        </p:spPr>
      </p:pic>
      <p:pic>
        <p:nvPicPr>
          <p:cNvPr id="22532" name="Picture 4" descr="Imagem relacionada"/>
          <p:cNvPicPr>
            <a:picLocks noChangeAspect="1" noChangeArrowheads="1"/>
          </p:cNvPicPr>
          <p:nvPr/>
        </p:nvPicPr>
        <p:blipFill>
          <a:blip r:embed="rId9" cstate="print"/>
          <a:srcRect/>
          <a:stretch>
            <a:fillRect/>
          </a:stretch>
        </p:blipFill>
        <p:spPr bwMode="auto">
          <a:xfrm>
            <a:off x="179513" y="1556793"/>
            <a:ext cx="1728192" cy="1728192"/>
          </a:xfrm>
          <a:prstGeom prst="rect">
            <a:avLst/>
          </a:prstGeom>
          <a:noFill/>
        </p:spPr>
      </p:pic>
      <p:pic>
        <p:nvPicPr>
          <p:cNvPr id="22534" name="Picture 6" descr="Resultado de imagem para clientes comprando"/>
          <p:cNvPicPr>
            <a:picLocks noChangeAspect="1" noChangeArrowheads="1"/>
          </p:cNvPicPr>
          <p:nvPr/>
        </p:nvPicPr>
        <p:blipFill>
          <a:blip r:embed="rId10" cstate="print"/>
          <a:srcRect/>
          <a:stretch>
            <a:fillRect/>
          </a:stretch>
        </p:blipFill>
        <p:spPr bwMode="auto">
          <a:xfrm>
            <a:off x="0" y="4365104"/>
            <a:ext cx="2135013" cy="2127896"/>
          </a:xfrm>
          <a:prstGeom prst="rect">
            <a:avLst/>
          </a:prstGeom>
          <a:noFill/>
        </p:spPr>
      </p:pic>
      <p:pic>
        <p:nvPicPr>
          <p:cNvPr id="22535" name="Picture 7"/>
          <p:cNvPicPr>
            <a:picLocks noChangeAspect="1" noChangeArrowheads="1"/>
          </p:cNvPicPr>
          <p:nvPr/>
        </p:nvPicPr>
        <p:blipFill>
          <a:blip r:embed="rId11" cstate="print"/>
          <a:srcRect/>
          <a:stretch>
            <a:fillRect/>
          </a:stretch>
        </p:blipFill>
        <p:spPr bwMode="auto">
          <a:xfrm>
            <a:off x="6804248" y="4976313"/>
            <a:ext cx="1127202" cy="14770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6513" y="735013"/>
            <a:ext cx="6011863" cy="461962"/>
          </a:xfrm>
          <a:prstGeom prst="rect">
            <a:avLst/>
          </a:prstGeom>
        </p:spPr>
        <p:txBody>
          <a:bodyPr>
            <a:spAutoFit/>
          </a:bodyPr>
          <a:lstStyle/>
          <a:p>
            <a:pPr eaLnBrk="1" hangingPunct="1">
              <a:spcBef>
                <a:spcPct val="20000"/>
              </a:spcBef>
              <a:buClr>
                <a:srgbClr val="2B4475"/>
              </a:buClr>
              <a:buSzPct val="125000"/>
              <a:defRPr/>
            </a:pPr>
            <a:r>
              <a:rPr lang="pt-BR" b="1" kern="0" dirty="0">
                <a:solidFill>
                  <a:srgbClr val="2B4475"/>
                </a:solidFill>
                <a:effectLst>
                  <a:outerShdw blurRad="38100" dist="38100" dir="2700000" algn="tl">
                    <a:srgbClr val="000000">
                      <a:alpha val="43137"/>
                    </a:srgbClr>
                  </a:outerShdw>
                </a:effectLst>
              </a:rPr>
              <a:t>Prof. Adm. </a:t>
            </a:r>
            <a:r>
              <a:rPr lang="pt-BR" b="1" i="1" kern="0" dirty="0">
                <a:solidFill>
                  <a:srgbClr val="2B4475"/>
                </a:solidFill>
                <a:effectLst>
                  <a:outerShdw blurRad="38100" dist="38100" dir="2700000" algn="tl">
                    <a:srgbClr val="000000">
                      <a:alpha val="43137"/>
                    </a:srgbClr>
                  </a:outerShdw>
                </a:effectLst>
              </a:rPr>
              <a:t>Msc</a:t>
            </a:r>
            <a:r>
              <a:rPr lang="pt-BR" b="1" kern="0" dirty="0">
                <a:solidFill>
                  <a:srgbClr val="2B4475"/>
                </a:solidFill>
                <a:effectLst>
                  <a:outerShdw blurRad="38100" dist="38100" dir="2700000" algn="tl">
                    <a:srgbClr val="000000">
                      <a:alpha val="43137"/>
                    </a:srgbClr>
                  </a:outerShdw>
                </a:effectLst>
              </a:rPr>
              <a:t>. Luiz Cláudio Brites Lobato</a:t>
            </a:r>
          </a:p>
        </p:txBody>
      </p:sp>
      <p:pic>
        <p:nvPicPr>
          <p:cNvPr id="38917" name="Picture 2" descr="C:\Users\maq\Desktop\FOTOS PARA O BLOG\LOGO 01.png"/>
          <p:cNvPicPr>
            <a:picLocks noChangeAspect="1" noChangeArrowheads="1"/>
          </p:cNvPicPr>
          <p:nvPr/>
        </p:nvPicPr>
        <p:blipFill>
          <a:blip r:embed="rId3"/>
          <a:srcRect/>
          <a:stretch>
            <a:fillRect/>
          </a:stretch>
        </p:blipFill>
        <p:spPr bwMode="auto">
          <a:xfrm>
            <a:off x="7286644" y="142852"/>
            <a:ext cx="1654175" cy="1262062"/>
          </a:xfrm>
          <a:prstGeom prst="rect">
            <a:avLst/>
          </a:prstGeom>
          <a:noFill/>
          <a:ln w="9525">
            <a:noFill/>
            <a:miter lim="800000"/>
            <a:headEnd/>
            <a:tailEnd/>
          </a:ln>
        </p:spPr>
      </p:pic>
      <p:sp>
        <p:nvSpPr>
          <p:cNvPr id="9" name="Retângulo 8"/>
          <p:cNvSpPr/>
          <p:nvPr/>
        </p:nvSpPr>
        <p:spPr>
          <a:xfrm>
            <a:off x="2857488" y="3214686"/>
            <a:ext cx="3286125" cy="1016000"/>
          </a:xfrm>
          <a:prstGeom prst="rect">
            <a:avLst/>
          </a:prstGeom>
        </p:spPr>
        <p:txBody>
          <a:bodyPr wrap="none">
            <a:spAutoFit/>
          </a:bodyPr>
          <a:lstStyle/>
          <a:p>
            <a:pPr algn="r" eaLnBrk="1" hangingPunct="1">
              <a:buClr>
                <a:srgbClr val="AF0196"/>
              </a:buClr>
              <a:buSzPct val="125000"/>
              <a:defRPr/>
            </a:pPr>
            <a:r>
              <a:rPr lang="pt-BR" sz="6000" b="1" dirty="0">
                <a:solidFill>
                  <a:schemeClr val="accent2">
                    <a:lumMod val="50000"/>
                  </a:schemeClr>
                </a:solidFill>
                <a:effectLst>
                  <a:outerShdw blurRad="38100" dist="38100" dir="2700000" algn="tl">
                    <a:srgbClr val="000000">
                      <a:alpha val="43137"/>
                    </a:srgbClr>
                  </a:outerShdw>
                </a:effectLst>
                <a:cs typeface="Arial" charset="0"/>
              </a:rPr>
              <a:t>AULA 03</a:t>
            </a:r>
            <a:endParaRPr lang="pt-BR" sz="6000" dirty="0">
              <a:solidFill>
                <a:schemeClr val="accent2">
                  <a:lumMod val="50000"/>
                </a:schemeClr>
              </a:solidFill>
              <a:cs typeface="Arial" charset="0"/>
            </a:endParaRPr>
          </a:p>
        </p:txBody>
      </p:sp>
      <p:sp>
        <p:nvSpPr>
          <p:cNvPr id="38919" name="Rectangle 3"/>
          <p:cNvSpPr txBox="1">
            <a:spLocks noChangeArrowheads="1"/>
          </p:cNvSpPr>
          <p:nvPr/>
        </p:nvSpPr>
        <p:spPr bwMode="auto">
          <a:xfrm>
            <a:off x="500034" y="5143512"/>
            <a:ext cx="8382000" cy="582613"/>
          </a:xfrm>
          <a:prstGeom prst="rect">
            <a:avLst/>
          </a:prstGeom>
          <a:noFill/>
          <a:ln w="9525">
            <a:noFill/>
            <a:miter lim="800000"/>
            <a:headEnd/>
            <a:tailEnd/>
          </a:ln>
        </p:spPr>
        <p:txBody>
          <a:bodyPr/>
          <a:lstStyle/>
          <a:p>
            <a:pPr marL="342900" indent="-342900" algn="just" eaLnBrk="1" hangingPunct="1">
              <a:spcBef>
                <a:spcPct val="20000"/>
              </a:spcBef>
            </a:pPr>
            <a:r>
              <a:rPr lang="pt-BR" altLang="pt-BR" sz="3600" dirty="0">
                <a:solidFill>
                  <a:srgbClr val="FF0000"/>
                </a:solidFill>
                <a:latin typeface="Calibri" pitchFamily="34" charset="0"/>
              </a:rPr>
              <a:t>Estratégias de Administração da produção.  </a:t>
            </a:r>
            <a:endParaRPr lang="en-US" altLang="pt-BR" sz="3600" dirty="0">
              <a:solidFill>
                <a:srgbClr val="FF0000"/>
              </a:solidFill>
              <a:latin typeface="Calibri" pitchFamily="34" charset="0"/>
            </a:endParaRPr>
          </a:p>
        </p:txBody>
      </p:sp>
      <p:pic>
        <p:nvPicPr>
          <p:cNvPr id="38920" name="Picture 7"/>
          <p:cNvPicPr>
            <a:picLocks noChangeAspect="1" noChangeArrowheads="1"/>
          </p:cNvPicPr>
          <p:nvPr/>
        </p:nvPicPr>
        <p:blipFill>
          <a:blip r:embed="rId4"/>
          <a:srcRect/>
          <a:stretch>
            <a:fillRect/>
          </a:stretch>
        </p:blipFill>
        <p:spPr bwMode="auto">
          <a:xfrm>
            <a:off x="6786578" y="3000372"/>
            <a:ext cx="1785950" cy="1459588"/>
          </a:xfrm>
          <a:prstGeom prst="rect">
            <a:avLst/>
          </a:prstGeom>
          <a:noFill/>
          <a:ln w="12699">
            <a:noFill/>
            <a:miter lim="800000"/>
            <a:headEnd/>
            <a:tailEnd/>
          </a:ln>
        </p:spPr>
      </p:pic>
      <p:pic>
        <p:nvPicPr>
          <p:cNvPr id="38921" name="Picture 9" descr="http://www.libertat.com.br/imagens/conflito.png"/>
          <p:cNvPicPr>
            <a:picLocks noChangeAspect="1" noChangeArrowheads="1"/>
          </p:cNvPicPr>
          <p:nvPr/>
        </p:nvPicPr>
        <p:blipFill>
          <a:blip r:embed="rId5"/>
          <a:srcRect/>
          <a:stretch>
            <a:fillRect/>
          </a:stretch>
        </p:blipFill>
        <p:spPr bwMode="auto">
          <a:xfrm>
            <a:off x="357158" y="3191858"/>
            <a:ext cx="1785950" cy="145951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pic>
        <p:nvPicPr>
          <p:cNvPr id="3"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6516216" y="764704"/>
            <a:ext cx="2520950" cy="1836737"/>
          </a:xfrm>
          <a:prstGeom prst="rect">
            <a:avLst/>
          </a:prstGeom>
          <a:noFill/>
          <a:ln w="9525">
            <a:noFill/>
            <a:miter lim="800000"/>
            <a:headEnd/>
            <a:tailEnd/>
          </a:ln>
        </p:spPr>
      </p:pic>
      <p:sp>
        <p:nvSpPr>
          <p:cNvPr id="4" name="Retângulo 3"/>
          <p:cNvSpPr>
            <a:spLocks noChangeArrowheads="1"/>
          </p:cNvSpPr>
          <p:nvPr/>
        </p:nvSpPr>
        <p:spPr bwMode="auto">
          <a:xfrm>
            <a:off x="2915816" y="5805264"/>
            <a:ext cx="5256584" cy="584775"/>
          </a:xfrm>
          <a:prstGeom prst="rect">
            <a:avLst/>
          </a:prstGeom>
          <a:noFill/>
          <a:ln>
            <a:noFill/>
          </a:ln>
          <a:extLst/>
        </p:spPr>
        <p:txBody>
          <a:bodyPr wrap="square">
            <a:spAutoFit/>
          </a:bodyPr>
          <a:lstStyle/>
          <a:p>
            <a:pPr>
              <a:defRPr/>
            </a:pPr>
            <a:r>
              <a:rPr lang="pt-BR" sz="1600" b="1" dirty="0" smtClean="0">
                <a:solidFill>
                  <a:srgbClr val="3A32D4"/>
                </a:solidFill>
                <a:effectLst>
                  <a:outerShdw blurRad="38100" dist="38100" dir="2700000" algn="tl">
                    <a:srgbClr val="000000">
                      <a:alpha val="43137"/>
                    </a:srgbClr>
                  </a:outerShdw>
                </a:effectLst>
              </a:rPr>
              <a:t>e-mail: luizlobato0101@gmail.com</a:t>
            </a:r>
          </a:p>
          <a:p>
            <a:pPr>
              <a:defRPr/>
            </a:pPr>
            <a:r>
              <a:rPr lang="pt-BR" sz="1600" b="1" dirty="0" smtClean="0">
                <a:solidFill>
                  <a:srgbClr val="3A32D4"/>
                </a:solidFill>
                <a:effectLst>
                  <a:outerShdw blurRad="38100" dist="38100" dir="2700000" algn="tl">
                    <a:srgbClr val="000000">
                      <a:alpha val="43137"/>
                    </a:srgbClr>
                  </a:outerShdw>
                </a:effectLst>
              </a:rPr>
              <a:t>	Site: luizlobato0101.wix.com/quasemilalunos</a:t>
            </a:r>
            <a:endParaRPr lang="pt-BR" sz="1600" b="1" dirty="0">
              <a:solidFill>
                <a:srgbClr val="3A32D4"/>
              </a:solidFill>
              <a:effectLst>
                <a:outerShdw blurRad="38100" dist="38100" dir="2700000" algn="tl">
                  <a:srgbClr val="000000">
                    <a:alpha val="43137"/>
                  </a:srgbClr>
                </a:outerShdw>
              </a:effectLst>
            </a:endParaRPr>
          </a:p>
        </p:txBody>
      </p:sp>
      <p:sp>
        <p:nvSpPr>
          <p:cNvPr id="5" name="Retângulo 4"/>
          <p:cNvSpPr/>
          <p:nvPr/>
        </p:nvSpPr>
        <p:spPr>
          <a:xfrm>
            <a:off x="35496" y="2564904"/>
            <a:ext cx="8964612" cy="15204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pt-BR" sz="1600" b="1" dirty="0">
                <a:solidFill>
                  <a:schemeClr val="tx2"/>
                </a:solidFill>
                <a:effectLst>
                  <a:outerShdw blurRad="38100" dist="38100" dir="2700000" algn="tl">
                    <a:srgbClr val="000000">
                      <a:alpha val="43137"/>
                    </a:srgbClr>
                  </a:outerShdw>
                </a:effectLst>
                <a:ea typeface="MS PGothic" pitchFamily="34" charset="-128"/>
              </a:rPr>
              <a:t>Atuação:</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do SINAERJ – (</a:t>
            </a:r>
            <a:r>
              <a:rPr lang="pt-BR" sz="1000" b="1" kern="0" dirty="0">
                <a:solidFill>
                  <a:schemeClr val="tx2"/>
                </a:solidFill>
                <a:effectLst>
                  <a:outerShdw blurRad="38100" dist="38100" dir="2700000" algn="tl">
                    <a:srgbClr val="000000">
                      <a:alpha val="43137"/>
                    </a:srgbClr>
                  </a:outerShdw>
                </a:effectLst>
              </a:rPr>
              <a:t>SINDICATO DOS ADMINISTRADORES DO ESTADO DO RIO DE JANEIRO</a:t>
            </a:r>
            <a:r>
              <a:rPr lang="pt-BR" sz="1600" b="1" kern="0" dirty="0">
                <a:solidFill>
                  <a:schemeClr val="tx2"/>
                </a:solidFill>
                <a:effectLst>
                  <a:outerShdw blurRad="38100" dist="38100" dir="2700000" algn="tl">
                    <a:srgbClr val="000000">
                      <a:alpha val="43137"/>
                    </a:srgbClr>
                  </a:outerShdw>
                </a:effectLst>
              </a:rPr>
              <a:t>)</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Coordenador da Comissão de Relações de Trabalho do Conselho Regional de administração – </a:t>
            </a:r>
            <a:r>
              <a:rPr lang="pt-BR" sz="1600" b="1" kern="0" dirty="0" smtClean="0">
                <a:solidFill>
                  <a:schemeClr val="tx2"/>
                </a:solidFill>
                <a:effectLst>
                  <a:outerShdw blurRad="38100" dist="38100" dir="2700000" algn="tl">
                    <a:srgbClr val="000000">
                      <a:alpha val="43137"/>
                    </a:srgbClr>
                  </a:outerShdw>
                </a:effectLst>
              </a:rPr>
              <a:t>CRA-RJ</a:t>
            </a:r>
          </a:p>
          <a:p>
            <a:pPr eaLnBrk="0" hangingPunct="0">
              <a:spcBef>
                <a:spcPct val="20000"/>
              </a:spcBef>
              <a:buFont typeface="Arial" pitchFamily="34" charset="0"/>
              <a:buChar char="•"/>
              <a:defRPr/>
            </a:pPr>
            <a:r>
              <a:rPr lang="pt-BR" sz="1600" b="1" kern="0" dirty="0" smtClean="0">
                <a:solidFill>
                  <a:schemeClr val="tx2"/>
                </a:solidFill>
                <a:effectLst>
                  <a:outerShdw blurRad="38100" dist="38100" dir="2700000" algn="tl">
                    <a:srgbClr val="000000">
                      <a:alpha val="43137"/>
                    </a:srgbClr>
                  </a:outerShdw>
                </a:effectLst>
              </a:rPr>
              <a:t>Presidente do Conselho Municipal de Trabalho Emprego e Renda – Nova Iguaçu - PMNI</a:t>
            </a:r>
            <a:endParaRPr lang="pt-BR" sz="1600" b="1" kern="0" dirty="0">
              <a:solidFill>
                <a:schemeClr val="tx2"/>
              </a:solidFill>
              <a:effectLst>
                <a:outerShdw blurRad="38100" dist="38100" dir="2700000" algn="tl">
                  <a:srgbClr val="000000">
                    <a:alpha val="43137"/>
                  </a:srgbClr>
                </a:outerShdw>
              </a:effectLst>
            </a:endParaRP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da Assertiva Inteligência Empresarial </a:t>
            </a:r>
            <a:r>
              <a:rPr lang="pt-BR" sz="1600" b="1" kern="0" dirty="0" smtClean="0">
                <a:solidFill>
                  <a:schemeClr val="tx2"/>
                </a:solidFill>
                <a:effectLst>
                  <a:outerShdw blurRad="38100" dist="38100" dir="2700000" algn="tl">
                    <a:srgbClr val="000000">
                      <a:alpha val="43137"/>
                    </a:srgbClr>
                  </a:outerShdw>
                </a:effectLst>
              </a:rPr>
              <a:t>.</a:t>
            </a:r>
            <a:endParaRPr lang="pt-BR" sz="1600" dirty="0">
              <a:solidFill>
                <a:schemeClr val="tx2"/>
              </a:solidFill>
              <a:effectLst>
                <a:outerShdw blurRad="38100" dist="38100" dir="2700000" algn="tl">
                  <a:srgbClr val="000000">
                    <a:alpha val="43137"/>
                  </a:srgbClr>
                </a:outerShdw>
              </a:effectLst>
              <a:ea typeface="MS PGothic" pitchFamily="34" charset="-128"/>
            </a:endParaRPr>
          </a:p>
        </p:txBody>
      </p:sp>
      <p:sp>
        <p:nvSpPr>
          <p:cNvPr id="6" name="Retângulo 5"/>
          <p:cNvSpPr/>
          <p:nvPr/>
        </p:nvSpPr>
        <p:spPr>
          <a:xfrm>
            <a:off x="1259632" y="4077072"/>
            <a:ext cx="5040312" cy="1662113"/>
          </a:xfrm>
          <a:prstGeom prst="rect">
            <a:avLst/>
          </a:prstGeom>
        </p:spPr>
        <p:txBody>
          <a:bodyPr>
            <a:spAutoFit/>
          </a:bodyPr>
          <a:lstStyle/>
          <a:p>
            <a:pPr>
              <a:defRPr/>
            </a:pPr>
            <a:r>
              <a:rPr lang="pt-BR" sz="1700" b="1" dirty="0">
                <a:solidFill>
                  <a:schemeClr val="tx2"/>
                </a:solidFill>
                <a:effectLst>
                  <a:outerShdw blurRad="38100" dist="38100" dir="2700000" algn="tl">
                    <a:srgbClr val="000000">
                      <a:alpha val="43137"/>
                    </a:srgbClr>
                  </a:outerShdw>
                </a:effectLst>
                <a:ea typeface="MS PGothic" pitchFamily="34" charset="-128"/>
              </a:rPr>
              <a:t>Formação:</a:t>
            </a:r>
          </a:p>
          <a:p>
            <a:pPr>
              <a:buFontTx/>
              <a:buChar char="•"/>
              <a:defRPr/>
            </a:pPr>
            <a:r>
              <a:rPr lang="pt-BR" sz="1700" b="1" dirty="0">
                <a:solidFill>
                  <a:schemeClr val="tx2"/>
                </a:solidFill>
                <a:effectLst>
                  <a:outerShdw blurRad="38100" dist="38100" dir="2700000" algn="tl">
                    <a:srgbClr val="000000">
                      <a:alpha val="43137"/>
                    </a:srgbClr>
                  </a:outerShdw>
                </a:effectLst>
              </a:rPr>
              <a:t>Administrador e Economista – UFRRJ / UNESA</a:t>
            </a:r>
          </a:p>
          <a:p>
            <a:pPr>
              <a:buFontTx/>
              <a:buChar char="•"/>
              <a:defRPr/>
            </a:pPr>
            <a:r>
              <a:rPr lang="pt-BR" sz="1700" b="1" dirty="0">
                <a:solidFill>
                  <a:schemeClr val="tx2"/>
                </a:solidFill>
                <a:effectLst>
                  <a:outerShdw blurRad="38100" dist="38100" dir="2700000" algn="tl">
                    <a:srgbClr val="000000">
                      <a:alpha val="43137"/>
                    </a:srgbClr>
                  </a:outerShdw>
                </a:effectLst>
              </a:rPr>
              <a:t>Especialista em Auditoria e Perícia Contábil - UNESA</a:t>
            </a:r>
          </a:p>
          <a:p>
            <a:pPr>
              <a:buFontTx/>
              <a:buChar char="•"/>
              <a:defRPr/>
            </a:pPr>
            <a:r>
              <a:rPr lang="pt-BR" sz="1700" b="1" dirty="0">
                <a:solidFill>
                  <a:schemeClr val="tx2"/>
                </a:solidFill>
                <a:effectLst>
                  <a:outerShdw blurRad="38100" dist="38100" dir="2700000" algn="tl">
                    <a:srgbClr val="000000">
                      <a:alpha val="43137"/>
                    </a:srgbClr>
                  </a:outerShdw>
                </a:effectLst>
              </a:rPr>
              <a:t>Mestre em Planejamento Urbano e Educação – UFRJ</a:t>
            </a:r>
          </a:p>
          <a:p>
            <a:pPr>
              <a:buFontTx/>
              <a:buChar char="•"/>
              <a:defRPr/>
            </a:pPr>
            <a:r>
              <a:rPr lang="pt-BR" sz="1700" b="1" dirty="0">
                <a:solidFill>
                  <a:schemeClr val="tx2"/>
                </a:solidFill>
                <a:effectLst>
                  <a:outerShdw blurRad="38100" dist="38100" dir="2700000" algn="tl">
                    <a:srgbClr val="000000">
                      <a:alpha val="43137"/>
                    </a:srgbClr>
                  </a:outerShdw>
                </a:effectLst>
              </a:rPr>
              <a:t>Diversas Especializações nas áreas de:</a:t>
            </a:r>
          </a:p>
          <a:p>
            <a:pPr lvl="1">
              <a:buFont typeface="Courier New" pitchFamily="49" charset="0"/>
              <a:buChar char="o"/>
              <a:defRPr/>
            </a:pPr>
            <a:r>
              <a:rPr lang="pt-BR" sz="1700" b="1" dirty="0">
                <a:solidFill>
                  <a:schemeClr val="tx2"/>
                </a:solidFill>
                <a:effectLst>
                  <a:outerShdw blurRad="38100" dist="38100" dir="2700000" algn="tl">
                    <a:srgbClr val="000000">
                      <a:alpha val="43137"/>
                    </a:srgbClr>
                  </a:outerShdw>
                </a:effectLst>
              </a:rPr>
              <a:t> Auditoria,  Perícia,  Contabilidade e  Educação. </a:t>
            </a:r>
          </a:p>
        </p:txBody>
      </p:sp>
      <p:sp>
        <p:nvSpPr>
          <p:cNvPr id="7" name="TextBox 6"/>
          <p:cNvSpPr txBox="1">
            <a:spLocks noChangeArrowheads="1"/>
          </p:cNvSpPr>
          <p:nvPr/>
        </p:nvSpPr>
        <p:spPr bwMode="auto">
          <a:xfrm>
            <a:off x="0" y="764704"/>
            <a:ext cx="4859338" cy="708026"/>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000" b="1" dirty="0" smtClean="0">
                <a:solidFill>
                  <a:schemeClr val="tx2"/>
                </a:solidFill>
                <a:effectLst>
                  <a:outerShdw blurRad="38100" dist="38100" dir="2700000" algn="tl">
                    <a:srgbClr val="000000">
                      <a:alpha val="43137"/>
                    </a:srgbClr>
                  </a:outerShdw>
                </a:effectLst>
                <a:latin typeface="Broadway" pitchFamily="82" charset="0"/>
              </a:rPr>
              <a:t>APRESENTAÇÃO</a:t>
            </a:r>
            <a:endParaRPr lang="pt-BR" sz="4000" dirty="0">
              <a:solidFill>
                <a:schemeClr val="tx2"/>
              </a:solidFill>
              <a:effectLst>
                <a:outerShdw blurRad="38100" dist="38100" dir="2700000" algn="tl">
                  <a:srgbClr val="000000">
                    <a:alpha val="43137"/>
                  </a:srgbClr>
                </a:outerShdw>
              </a:effectLst>
              <a:latin typeface="Broadway" pitchFamily="82" charset="0"/>
            </a:endParaRPr>
          </a:p>
        </p:txBody>
      </p:sp>
      <p:sp>
        <p:nvSpPr>
          <p:cNvPr id="8" name="Retângulo 7"/>
          <p:cNvSpPr/>
          <p:nvPr/>
        </p:nvSpPr>
        <p:spPr>
          <a:xfrm>
            <a:off x="0" y="1412776"/>
            <a:ext cx="5508104" cy="615553"/>
          </a:xfrm>
          <a:prstGeom prst="rect">
            <a:avLst/>
          </a:prstGeom>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MINI CURRÍCULO DO PROFESSOR</a:t>
            </a:r>
          </a:p>
          <a:p>
            <a:pPr>
              <a:defRPr/>
            </a:pPr>
            <a:r>
              <a:rPr lang="pt-BR" sz="1600" b="1" dirty="0" smtClean="0">
                <a:solidFill>
                  <a:schemeClr val="tx2"/>
                </a:solidFill>
                <a:effectLst>
                  <a:outerShdw blurRad="38100" dist="38100" dir="2700000" algn="tl">
                    <a:srgbClr val="000000">
                      <a:alpha val="43137"/>
                    </a:srgbClr>
                  </a:outerShdw>
                </a:effectLst>
              </a:rPr>
              <a:t>	</a:t>
            </a:r>
            <a:r>
              <a:rPr lang="pt-BR" b="1" dirty="0" smtClean="0">
                <a:solidFill>
                  <a:schemeClr val="tx2"/>
                </a:solidFill>
                <a:effectLst>
                  <a:outerShdw blurRad="38100" dist="38100" dir="2700000" algn="tl">
                    <a:srgbClr val="000000">
                      <a:alpha val="43137"/>
                    </a:srgbClr>
                  </a:outerShdw>
                </a:effectLst>
              </a:rPr>
              <a:t>Adm. Msc. Luiz Cláudio Brites Lobato</a:t>
            </a:r>
            <a:endParaRPr lang="pt-BR"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15"/>
          <p:cNvSpPr txBox="1">
            <a:spLocks noChangeArrowheads="1"/>
          </p:cNvSpPr>
          <p:nvPr/>
        </p:nvSpPr>
        <p:spPr bwMode="auto">
          <a:xfrm>
            <a:off x="1258888" y="1052513"/>
            <a:ext cx="6916737" cy="457200"/>
          </a:xfrm>
          <a:prstGeom prst="rect">
            <a:avLst/>
          </a:prstGeom>
          <a:noFill/>
          <a:ln w="12699">
            <a:noFill/>
            <a:miter lim="800000"/>
            <a:headEnd type="none" w="sm" len="sm"/>
            <a:tailEnd type="none" w="sm" len="sm"/>
          </a:ln>
        </p:spPr>
        <p:txBody>
          <a:bodyPr>
            <a:spAutoFit/>
          </a:bodyPr>
          <a:lstStyle/>
          <a:p>
            <a:pPr>
              <a:spcBef>
                <a:spcPct val="50000"/>
              </a:spcBef>
            </a:pPr>
            <a:r>
              <a:rPr lang="pt-BR" altLang="pt-BR" b="1">
                <a:latin typeface="Arial" charset="0"/>
              </a:rPr>
              <a:t>Níveis estratégicos de tomadas de decisões</a:t>
            </a:r>
          </a:p>
        </p:txBody>
      </p:sp>
      <p:sp>
        <p:nvSpPr>
          <p:cNvPr id="39941" name="Text Box 4"/>
          <p:cNvSpPr txBox="1">
            <a:spLocks noChangeArrowheads="1"/>
          </p:cNvSpPr>
          <p:nvPr/>
        </p:nvSpPr>
        <p:spPr bwMode="auto">
          <a:xfrm>
            <a:off x="357158" y="142852"/>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smtClean="0">
                <a:solidFill>
                  <a:schemeClr val="bg1"/>
                </a:solidFill>
              </a:rPr>
              <a:t>ADMINISTRAÇÃO </a:t>
            </a:r>
            <a:r>
              <a:rPr lang="pt-PT" altLang="pt-BR" b="1" dirty="0">
                <a:solidFill>
                  <a:schemeClr val="bg1"/>
                </a:solidFill>
              </a:rPr>
              <a:t>DA PRODUÇÃO E OPERAÇÕES</a:t>
            </a:r>
            <a:endParaRPr lang="pt-BR" altLang="pt-BR" b="1" dirty="0">
              <a:solidFill>
                <a:schemeClr val="bg1"/>
              </a:solidFill>
            </a:endParaRPr>
          </a:p>
        </p:txBody>
      </p:sp>
      <p:pic>
        <p:nvPicPr>
          <p:cNvPr id="39942" name="Picture 19"/>
          <p:cNvPicPr>
            <a:picLocks noChangeAspect="1" noChangeArrowheads="1"/>
          </p:cNvPicPr>
          <p:nvPr/>
        </p:nvPicPr>
        <p:blipFill>
          <a:blip r:embed="rId2"/>
          <a:srcRect/>
          <a:stretch>
            <a:fillRect/>
          </a:stretch>
        </p:blipFill>
        <p:spPr bwMode="auto">
          <a:xfrm>
            <a:off x="0" y="1509713"/>
            <a:ext cx="9144000" cy="5014912"/>
          </a:xfrm>
          <a:prstGeom prst="rect">
            <a:avLst/>
          </a:prstGeom>
          <a:noFill/>
          <a:ln w="12699">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06388" y="1155700"/>
            <a:ext cx="8153400" cy="401638"/>
          </a:xfrm>
          <a:prstGeom prst="rect">
            <a:avLst/>
          </a:prstGeom>
          <a:noFill/>
          <a:ln w="9525">
            <a:noFill/>
            <a:miter lim="800000"/>
            <a:headEnd/>
            <a:tailEnd/>
          </a:ln>
          <a:effectLst/>
        </p:spPr>
        <p:txBody>
          <a:bodyPr lIns="92075" tIns="46038" rIns="92075" bIns="46038">
            <a:spAutoFit/>
          </a:bodyPr>
          <a:lstStyle/>
          <a:p>
            <a:pPr>
              <a:defRPr/>
            </a:pPr>
            <a:r>
              <a:rPr lang="en-US" sz="2000" b="1" dirty="0">
                <a:effectLst>
                  <a:outerShdw blurRad="38100" dist="38100" dir="2700000" algn="tl">
                    <a:srgbClr val="C0C0C0"/>
                  </a:outerShdw>
                </a:effectLst>
              </a:rPr>
              <a:t>QUESTÕES ABORDADAS NA ESTRATÉGIA DE PRODUÇÃO</a:t>
            </a:r>
          </a:p>
        </p:txBody>
      </p:sp>
      <p:sp>
        <p:nvSpPr>
          <p:cNvPr id="86019" name="Rectangle 3"/>
          <p:cNvSpPr>
            <a:spLocks noChangeArrowheads="1"/>
          </p:cNvSpPr>
          <p:nvPr/>
        </p:nvSpPr>
        <p:spPr bwMode="auto">
          <a:xfrm>
            <a:off x="323850" y="1647825"/>
            <a:ext cx="8748713" cy="1060450"/>
          </a:xfrm>
          <a:prstGeom prst="rect">
            <a:avLst/>
          </a:prstGeom>
          <a:noFill/>
          <a:ln w="12699">
            <a:noFill/>
            <a:miter lim="800000"/>
            <a:headEnd/>
            <a:tailEnd/>
          </a:ln>
        </p:spPr>
        <p:txBody>
          <a:bodyPr>
            <a:spAutoFit/>
          </a:bodyPr>
          <a:lstStyle/>
          <a:p>
            <a:pPr>
              <a:lnSpc>
                <a:spcPct val="50000"/>
              </a:lnSpc>
            </a:pPr>
            <a:r>
              <a:rPr lang="en-US" altLang="pt-BR" sz="1800" b="1">
                <a:latin typeface="Arial" charset="0"/>
              </a:rPr>
              <a:t>  </a:t>
            </a:r>
            <a:r>
              <a:rPr lang="pt-BR" altLang="pt-BR" sz="1800" b="1">
                <a:latin typeface="Arial" charset="0"/>
              </a:rPr>
              <a:t>De que tamanho iremos construir a fábrica? </a:t>
            </a:r>
            <a:endParaRPr lang="en-US" altLang="pt-BR" sz="1800" b="1">
              <a:latin typeface="Arial" charset="0"/>
            </a:endParaRPr>
          </a:p>
          <a:p>
            <a:pPr>
              <a:lnSpc>
                <a:spcPct val="50000"/>
              </a:lnSpc>
            </a:pPr>
            <a:endParaRPr lang="en-US" altLang="pt-BR" sz="1800" b="1">
              <a:latin typeface="Arial" charset="0"/>
            </a:endParaRPr>
          </a:p>
          <a:p>
            <a:pPr>
              <a:lnSpc>
                <a:spcPct val="50000"/>
              </a:lnSpc>
            </a:pPr>
            <a:r>
              <a:rPr lang="en-US" altLang="pt-BR" sz="1800" b="1">
                <a:latin typeface="Arial" charset="0"/>
              </a:rPr>
              <a:t>  </a:t>
            </a:r>
            <a:r>
              <a:rPr lang="pt-BR" altLang="pt-BR" sz="1800" b="1">
                <a:latin typeface="Arial" charset="0"/>
              </a:rPr>
              <a:t>Onde a localizaremos? </a:t>
            </a:r>
            <a:endParaRPr lang="en-US" altLang="pt-BR" sz="1800" b="1">
              <a:latin typeface="Arial" charset="0"/>
            </a:endParaRPr>
          </a:p>
          <a:p>
            <a:pPr>
              <a:lnSpc>
                <a:spcPct val="50000"/>
              </a:lnSpc>
            </a:pPr>
            <a:endParaRPr lang="en-US" altLang="pt-BR" sz="1800" b="1">
              <a:latin typeface="Arial" charset="0"/>
            </a:endParaRPr>
          </a:p>
          <a:p>
            <a:pPr>
              <a:lnSpc>
                <a:spcPct val="50000"/>
              </a:lnSpc>
            </a:pPr>
            <a:r>
              <a:rPr lang="en-US" altLang="pt-BR" sz="1800" b="1">
                <a:latin typeface="Arial" charset="0"/>
              </a:rPr>
              <a:t>  </a:t>
            </a:r>
            <a:r>
              <a:rPr lang="pt-BR" altLang="pt-BR" sz="1800" b="1">
                <a:latin typeface="Arial" charset="0"/>
              </a:rPr>
              <a:t>Quando a construiremos? </a:t>
            </a:r>
            <a:endParaRPr lang="en-US" altLang="pt-BR" sz="1800" b="1">
              <a:latin typeface="Arial" charset="0"/>
            </a:endParaRPr>
          </a:p>
          <a:p>
            <a:pPr>
              <a:lnSpc>
                <a:spcPct val="50000"/>
              </a:lnSpc>
            </a:pPr>
            <a:endParaRPr lang="en-US" altLang="pt-BR" sz="1800" b="1">
              <a:latin typeface="Arial" charset="0"/>
            </a:endParaRPr>
          </a:p>
          <a:p>
            <a:pPr>
              <a:lnSpc>
                <a:spcPct val="50000"/>
              </a:lnSpc>
            </a:pPr>
            <a:r>
              <a:rPr lang="en-US" altLang="pt-BR" sz="1800" b="1">
                <a:latin typeface="Arial" charset="0"/>
              </a:rPr>
              <a:t>  </a:t>
            </a:r>
            <a:r>
              <a:rPr lang="pt-BR" altLang="pt-BR" sz="1800" b="1">
                <a:latin typeface="Arial" charset="0"/>
              </a:rPr>
              <a:t>Que tipo(s) de processo(s) instalaremos para fabricar os produtos? </a:t>
            </a:r>
            <a:endParaRPr lang="en-US" altLang="pt-BR" sz="1800" b="1">
              <a:latin typeface="Arial" charset="0"/>
            </a:endParaRPr>
          </a:p>
        </p:txBody>
      </p:sp>
      <p:sp>
        <p:nvSpPr>
          <p:cNvPr id="40965" name="Text Box 4"/>
          <p:cNvSpPr txBox="1">
            <a:spLocks noChangeArrowheads="1"/>
          </p:cNvSpPr>
          <p:nvPr/>
        </p:nvSpPr>
        <p:spPr bwMode="auto">
          <a:xfrm>
            <a:off x="12700" y="6305550"/>
            <a:ext cx="958850" cy="304800"/>
          </a:xfrm>
          <a:prstGeom prst="rect">
            <a:avLst/>
          </a:prstGeom>
          <a:noFill/>
          <a:ln w="9525">
            <a:noFill/>
            <a:miter lim="800000"/>
            <a:headEnd/>
            <a:tailEnd/>
          </a:ln>
        </p:spPr>
        <p:txBody>
          <a:bodyPr>
            <a:spAutoFit/>
          </a:bodyPr>
          <a:lstStyle/>
          <a:p>
            <a:pPr>
              <a:spcBef>
                <a:spcPct val="50000"/>
              </a:spcBef>
            </a:pPr>
            <a:r>
              <a:rPr lang="en-US" altLang="pt-BR" sz="1400" i="1">
                <a:solidFill>
                  <a:schemeClr val="bg1"/>
                </a:solidFill>
                <a:latin typeface="Book Antiqua" pitchFamily="18" charset="0"/>
              </a:rPr>
              <a:t>2-3</a:t>
            </a:r>
            <a:endParaRPr lang="en-US" altLang="pt-BR" sz="1600"/>
          </a:p>
        </p:txBody>
      </p:sp>
      <p:sp>
        <p:nvSpPr>
          <p:cNvPr id="40966" name="Text Box 5"/>
          <p:cNvSpPr txBox="1">
            <a:spLocks noChangeArrowheads="1"/>
          </p:cNvSpPr>
          <p:nvPr/>
        </p:nvSpPr>
        <p:spPr bwMode="auto">
          <a:xfrm>
            <a:off x="300038" y="2887663"/>
            <a:ext cx="7800975" cy="396875"/>
          </a:xfrm>
          <a:prstGeom prst="rect">
            <a:avLst/>
          </a:prstGeom>
          <a:noFill/>
          <a:ln w="12699">
            <a:noFill/>
            <a:miter lim="800000"/>
            <a:headEnd type="none" w="sm" len="sm"/>
            <a:tailEnd type="none" w="sm" len="sm"/>
          </a:ln>
        </p:spPr>
        <p:txBody>
          <a:bodyPr>
            <a:spAutoFit/>
          </a:bodyPr>
          <a:lstStyle/>
          <a:p>
            <a:r>
              <a:rPr lang="pt-BR" altLang="pt-BR" sz="2000" b="1"/>
              <a:t>QUESTÕES ABORDADAS NO PLANEJAMENTO TÁTICO</a:t>
            </a:r>
          </a:p>
        </p:txBody>
      </p:sp>
      <p:sp>
        <p:nvSpPr>
          <p:cNvPr id="40967" name="Text Box 6"/>
          <p:cNvSpPr txBox="1">
            <a:spLocks noChangeArrowheads="1"/>
          </p:cNvSpPr>
          <p:nvPr/>
        </p:nvSpPr>
        <p:spPr bwMode="auto">
          <a:xfrm>
            <a:off x="468313" y="3332163"/>
            <a:ext cx="6753225" cy="1465262"/>
          </a:xfrm>
          <a:prstGeom prst="rect">
            <a:avLst/>
          </a:prstGeom>
          <a:noFill/>
          <a:ln w="12699">
            <a:noFill/>
            <a:miter lim="800000"/>
            <a:headEnd type="none" w="sm" len="sm"/>
            <a:tailEnd type="none" w="sm" len="sm"/>
          </a:ln>
        </p:spPr>
        <p:txBody>
          <a:bodyPr>
            <a:spAutoFit/>
          </a:bodyPr>
          <a:lstStyle/>
          <a:p>
            <a:r>
              <a:rPr lang="pt-BR" altLang="pt-BR" sz="1800" b="1">
                <a:latin typeface="Arial" charset="0"/>
              </a:rPr>
              <a:t>De quantos trabalhadores precisamos?</a:t>
            </a:r>
          </a:p>
          <a:p>
            <a:r>
              <a:rPr lang="pt-BR" altLang="pt-BR" sz="1800" b="1">
                <a:latin typeface="Arial" charset="0"/>
              </a:rPr>
              <a:t>Quando precisamos deles?</a:t>
            </a:r>
          </a:p>
          <a:p>
            <a:r>
              <a:rPr lang="pt-BR" altLang="pt-BR" sz="1800" b="1">
                <a:latin typeface="Arial" charset="0"/>
              </a:rPr>
              <a:t>Devemos alocar horas extras ou colocar outro turno?</a:t>
            </a:r>
          </a:p>
          <a:p>
            <a:r>
              <a:rPr lang="pt-BR" altLang="pt-BR" sz="1800" b="1">
                <a:latin typeface="Arial" charset="0"/>
              </a:rPr>
              <a:t>Quando devemos mandar entregar material?</a:t>
            </a:r>
          </a:p>
          <a:p>
            <a:r>
              <a:rPr lang="pt-BR" altLang="pt-BR" sz="1800" b="1">
                <a:latin typeface="Arial" charset="0"/>
              </a:rPr>
              <a:t>Devemos ter um estoque de produtos acabados?</a:t>
            </a:r>
          </a:p>
        </p:txBody>
      </p:sp>
      <p:sp>
        <p:nvSpPr>
          <p:cNvPr id="40968" name="Text Box 7"/>
          <p:cNvSpPr txBox="1">
            <a:spLocks noChangeArrowheads="1"/>
          </p:cNvSpPr>
          <p:nvPr/>
        </p:nvSpPr>
        <p:spPr bwMode="auto">
          <a:xfrm>
            <a:off x="250825" y="4945063"/>
            <a:ext cx="8510588" cy="396875"/>
          </a:xfrm>
          <a:prstGeom prst="rect">
            <a:avLst/>
          </a:prstGeom>
          <a:noFill/>
          <a:ln w="12699">
            <a:noFill/>
            <a:miter lim="800000"/>
            <a:headEnd type="none" w="sm" len="sm"/>
            <a:tailEnd type="none" w="sm" len="sm"/>
          </a:ln>
        </p:spPr>
        <p:txBody>
          <a:bodyPr>
            <a:spAutoFit/>
          </a:bodyPr>
          <a:lstStyle/>
          <a:p>
            <a:r>
              <a:rPr lang="pt-BR" altLang="pt-BR" sz="2000" b="1"/>
              <a:t>QUESTÕES ABORDADAS NO PLANEJAMENTO OPERACIONAL</a:t>
            </a:r>
          </a:p>
        </p:txBody>
      </p:sp>
      <p:sp>
        <p:nvSpPr>
          <p:cNvPr id="40969" name="Text Box 8"/>
          <p:cNvSpPr txBox="1">
            <a:spLocks noChangeArrowheads="1"/>
          </p:cNvSpPr>
          <p:nvPr/>
        </p:nvSpPr>
        <p:spPr bwMode="auto">
          <a:xfrm>
            <a:off x="390525" y="5392738"/>
            <a:ext cx="7456488" cy="915987"/>
          </a:xfrm>
          <a:prstGeom prst="rect">
            <a:avLst/>
          </a:prstGeom>
          <a:noFill/>
          <a:ln w="12699">
            <a:noFill/>
            <a:miter lim="800000"/>
            <a:headEnd type="none" w="sm" len="sm"/>
            <a:tailEnd type="none" w="sm" len="sm"/>
          </a:ln>
        </p:spPr>
        <p:txBody>
          <a:bodyPr>
            <a:spAutoFit/>
          </a:bodyPr>
          <a:lstStyle/>
          <a:p>
            <a:r>
              <a:rPr lang="pt-BR" altLang="pt-BR" sz="1800" b="1">
                <a:latin typeface="Arial" charset="0"/>
              </a:rPr>
              <a:t>Em quais tarefas iremos trabalhar hoje ou esta semana? </a:t>
            </a:r>
          </a:p>
          <a:p>
            <a:r>
              <a:rPr lang="pt-BR" altLang="pt-BR" sz="1800" b="1">
                <a:latin typeface="Arial" charset="0"/>
              </a:rPr>
              <a:t>A quem atribuiremos tais tarefas?</a:t>
            </a:r>
          </a:p>
          <a:p>
            <a:r>
              <a:rPr lang="pt-BR" altLang="pt-BR" sz="1800" b="1">
                <a:latin typeface="Arial" charset="0"/>
              </a:rPr>
              <a:t>Quais trabalhos têm prioridade?</a:t>
            </a:r>
          </a:p>
        </p:txBody>
      </p:sp>
      <p:sp>
        <p:nvSpPr>
          <p:cNvPr id="40971" name="Text Box 4"/>
          <p:cNvSpPr txBox="1">
            <a:spLocks noChangeArrowheads="1"/>
          </p:cNvSpPr>
          <p:nvPr/>
        </p:nvSpPr>
        <p:spPr bwMode="auto">
          <a:xfrm>
            <a:off x="571472" y="142852"/>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9">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9">
                                            <p:txEl>
                                              <p:pRg st="2" end="2"/>
                                            </p:txEl>
                                          </p:spTgt>
                                        </p:tgtEl>
                                        <p:attrNameLst>
                                          <p:attrName>style.visibility</p:attrName>
                                        </p:attrNameLst>
                                      </p:cBhvr>
                                      <p:to>
                                        <p:strVal val="visible"/>
                                      </p:to>
                                    </p:set>
                                    <p:anim calcmode="lin" valueType="num">
                                      <p:cBhvr additive="base">
                                        <p:cTn id="13"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9">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anim calcmode="lin" valueType="num">
                                      <p:cBhvr additive="base">
                                        <p:cTn id="19"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9">
                                            <p:txEl>
                                              <p:pRg st="4" end="4"/>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6019">
                                            <p:txEl>
                                              <p:pRg st="6" end="6"/>
                                            </p:txEl>
                                          </p:spTgt>
                                        </p:tgtEl>
                                        <p:attrNameLst>
                                          <p:attrName>style.visibility</p:attrName>
                                        </p:attrNameLst>
                                      </p:cBhvr>
                                      <p:to>
                                        <p:strVal val="visible"/>
                                      </p:to>
                                    </p:set>
                                    <p:anim calcmode="lin" valueType="num">
                                      <p:cBhvr additive="base">
                                        <p:cTn id="25" dur="5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2195513" y="1100138"/>
            <a:ext cx="4691062" cy="457200"/>
          </a:xfrm>
          <a:prstGeom prst="rect">
            <a:avLst/>
          </a:prstGeom>
          <a:noFill/>
          <a:ln w="9525">
            <a:noFill/>
            <a:miter lim="800000"/>
            <a:headEnd/>
            <a:tailEnd/>
          </a:ln>
        </p:spPr>
        <p:txBody>
          <a:bodyPr wrap="none" lIns="92075" tIns="46038" rIns="92075" bIns="46038">
            <a:spAutoFit/>
          </a:bodyPr>
          <a:lstStyle/>
          <a:p>
            <a:r>
              <a:rPr lang="pt-BR" altLang="pt-BR" b="1" dirty="0">
                <a:latin typeface="Arial Narrow" pitchFamily="34" charset="0"/>
                <a:cs typeface="Times New Roman" pitchFamily="18" charset="0"/>
              </a:rPr>
              <a:t>Hierarquia do Planejamento Operacional</a:t>
            </a:r>
            <a:r>
              <a:rPr lang="pt-BR" altLang="pt-BR" b="1" dirty="0">
                <a:latin typeface="Arial Narrow" pitchFamily="34" charset="0"/>
              </a:rPr>
              <a:t> </a:t>
            </a:r>
            <a:endParaRPr lang="en-US" altLang="pt-BR" b="1" dirty="0">
              <a:latin typeface="Arial Narrow" pitchFamily="34" charset="0"/>
            </a:endParaRPr>
          </a:p>
        </p:txBody>
      </p:sp>
      <p:sp>
        <p:nvSpPr>
          <p:cNvPr id="41988" name="Rectangle 3"/>
          <p:cNvSpPr>
            <a:spLocks noChangeArrowheads="1"/>
          </p:cNvSpPr>
          <p:nvPr/>
        </p:nvSpPr>
        <p:spPr bwMode="auto">
          <a:xfrm>
            <a:off x="622300" y="3413125"/>
            <a:ext cx="1006475" cy="457200"/>
          </a:xfrm>
          <a:prstGeom prst="rect">
            <a:avLst/>
          </a:prstGeom>
          <a:noFill/>
          <a:ln w="9525">
            <a:noFill/>
            <a:miter lim="800000"/>
            <a:headEnd/>
            <a:tailEnd/>
          </a:ln>
        </p:spPr>
        <p:txBody>
          <a:bodyPr wrap="none" lIns="92075" tIns="46038" rIns="92075" bIns="46038">
            <a:spAutoFit/>
          </a:bodyPr>
          <a:lstStyle/>
          <a:p>
            <a:r>
              <a:rPr lang="en-US" altLang="pt-BR" b="1"/>
              <a:t> Tático</a:t>
            </a:r>
          </a:p>
        </p:txBody>
      </p:sp>
      <p:sp>
        <p:nvSpPr>
          <p:cNvPr id="41989" name="Rectangle 4"/>
          <p:cNvSpPr>
            <a:spLocks noChangeArrowheads="1"/>
          </p:cNvSpPr>
          <p:nvPr/>
        </p:nvSpPr>
        <p:spPr bwMode="auto">
          <a:xfrm>
            <a:off x="669925" y="2117725"/>
            <a:ext cx="1528763" cy="457200"/>
          </a:xfrm>
          <a:prstGeom prst="rect">
            <a:avLst/>
          </a:prstGeom>
          <a:noFill/>
          <a:ln w="9525">
            <a:noFill/>
            <a:miter lim="800000"/>
            <a:headEnd/>
            <a:tailEnd/>
          </a:ln>
        </p:spPr>
        <p:txBody>
          <a:bodyPr wrap="none" lIns="92075" tIns="46038" rIns="92075" bIns="46038">
            <a:spAutoFit/>
          </a:bodyPr>
          <a:lstStyle/>
          <a:p>
            <a:r>
              <a:rPr lang="en-US" altLang="pt-BR" b="1"/>
              <a:t>Estratégico</a:t>
            </a:r>
          </a:p>
        </p:txBody>
      </p:sp>
      <p:sp>
        <p:nvSpPr>
          <p:cNvPr id="41990" name="Rectangle 5"/>
          <p:cNvSpPr>
            <a:spLocks noChangeArrowheads="1"/>
          </p:cNvSpPr>
          <p:nvPr/>
        </p:nvSpPr>
        <p:spPr bwMode="auto">
          <a:xfrm>
            <a:off x="534988" y="4632325"/>
            <a:ext cx="2455862" cy="1187450"/>
          </a:xfrm>
          <a:prstGeom prst="rect">
            <a:avLst/>
          </a:prstGeom>
          <a:noFill/>
          <a:ln w="9525">
            <a:noFill/>
            <a:miter lim="800000"/>
            <a:headEnd/>
            <a:tailEnd/>
          </a:ln>
        </p:spPr>
        <p:txBody>
          <a:bodyPr lIns="92075" tIns="46038" rIns="92075" bIns="46038">
            <a:spAutoFit/>
          </a:bodyPr>
          <a:lstStyle/>
          <a:p>
            <a:r>
              <a:rPr lang="en-US" altLang="pt-BR" b="1"/>
              <a:t>Planejamento Operacional e Controle (POC)</a:t>
            </a:r>
          </a:p>
        </p:txBody>
      </p:sp>
      <p:sp>
        <p:nvSpPr>
          <p:cNvPr id="41991" name="Rectangle 6"/>
          <p:cNvSpPr>
            <a:spLocks noChangeArrowheads="1"/>
          </p:cNvSpPr>
          <p:nvPr/>
        </p:nvSpPr>
        <p:spPr bwMode="auto">
          <a:xfrm>
            <a:off x="87313" y="1603375"/>
            <a:ext cx="2811462" cy="457200"/>
          </a:xfrm>
          <a:prstGeom prst="rect">
            <a:avLst/>
          </a:prstGeom>
          <a:noFill/>
          <a:ln w="9525">
            <a:noFill/>
            <a:miter lim="800000"/>
            <a:headEnd/>
            <a:tailEnd/>
          </a:ln>
        </p:spPr>
        <p:txBody>
          <a:bodyPr wrap="none" lIns="92075" tIns="46038" rIns="92075" bIns="46038">
            <a:spAutoFit/>
          </a:bodyPr>
          <a:lstStyle/>
          <a:p>
            <a:r>
              <a:rPr lang="en-US" altLang="pt-BR" b="1" u="sng"/>
              <a:t>Tipo de Planejamento</a:t>
            </a:r>
          </a:p>
        </p:txBody>
      </p:sp>
      <p:sp>
        <p:nvSpPr>
          <p:cNvPr id="41992" name="Rectangle 7"/>
          <p:cNvSpPr>
            <a:spLocks noChangeArrowheads="1"/>
          </p:cNvSpPr>
          <p:nvPr/>
        </p:nvSpPr>
        <p:spPr bwMode="auto">
          <a:xfrm>
            <a:off x="3641725" y="1628775"/>
            <a:ext cx="1201738" cy="457200"/>
          </a:xfrm>
          <a:prstGeom prst="rect">
            <a:avLst/>
          </a:prstGeom>
          <a:noFill/>
          <a:ln w="9525">
            <a:noFill/>
            <a:miter lim="800000"/>
            <a:headEnd/>
            <a:tailEnd/>
          </a:ln>
        </p:spPr>
        <p:txBody>
          <a:bodyPr wrap="none" lIns="92075" tIns="46038" rIns="92075" bIns="46038">
            <a:spAutoFit/>
          </a:bodyPr>
          <a:lstStyle/>
          <a:p>
            <a:r>
              <a:rPr lang="en-US" altLang="pt-BR" b="1" u="sng"/>
              <a:t>Duração</a:t>
            </a:r>
          </a:p>
        </p:txBody>
      </p:sp>
      <p:sp>
        <p:nvSpPr>
          <p:cNvPr id="41993" name="Rectangle 8"/>
          <p:cNvSpPr>
            <a:spLocks noChangeArrowheads="1"/>
          </p:cNvSpPr>
          <p:nvPr/>
        </p:nvSpPr>
        <p:spPr bwMode="auto">
          <a:xfrm>
            <a:off x="6080125" y="1603375"/>
            <a:ext cx="2193925" cy="457200"/>
          </a:xfrm>
          <a:prstGeom prst="rect">
            <a:avLst/>
          </a:prstGeom>
          <a:noFill/>
          <a:ln w="9525">
            <a:noFill/>
            <a:miter lim="800000"/>
            <a:headEnd/>
            <a:tailEnd/>
          </a:ln>
        </p:spPr>
        <p:txBody>
          <a:bodyPr wrap="none" lIns="92075" tIns="46038" rIns="92075" bIns="46038">
            <a:spAutoFit/>
          </a:bodyPr>
          <a:lstStyle/>
          <a:p>
            <a:r>
              <a:rPr lang="en-US" altLang="pt-BR" b="1" u="sng"/>
              <a:t>Questões Típicas</a:t>
            </a:r>
          </a:p>
        </p:txBody>
      </p:sp>
      <p:sp>
        <p:nvSpPr>
          <p:cNvPr id="41994" name="Rectangle 9"/>
          <p:cNvSpPr>
            <a:spLocks noChangeArrowheads="1"/>
          </p:cNvSpPr>
          <p:nvPr/>
        </p:nvSpPr>
        <p:spPr bwMode="auto">
          <a:xfrm>
            <a:off x="3170238" y="2117725"/>
            <a:ext cx="1614487" cy="457200"/>
          </a:xfrm>
          <a:prstGeom prst="rect">
            <a:avLst/>
          </a:prstGeom>
          <a:noFill/>
          <a:ln w="9525">
            <a:noFill/>
            <a:miter lim="800000"/>
            <a:headEnd/>
            <a:tailEnd/>
          </a:ln>
        </p:spPr>
        <p:txBody>
          <a:bodyPr wrap="none" lIns="92075" tIns="46038" rIns="92075" bIns="46038">
            <a:spAutoFit/>
          </a:bodyPr>
          <a:lstStyle/>
          <a:p>
            <a:r>
              <a:rPr lang="en-US" altLang="pt-BR"/>
              <a:t>Longo Prazo</a:t>
            </a:r>
          </a:p>
        </p:txBody>
      </p:sp>
      <p:sp>
        <p:nvSpPr>
          <p:cNvPr id="41995" name="Rectangle 10"/>
          <p:cNvSpPr>
            <a:spLocks noChangeArrowheads="1"/>
          </p:cNvSpPr>
          <p:nvPr/>
        </p:nvSpPr>
        <p:spPr bwMode="auto">
          <a:xfrm>
            <a:off x="6080125" y="2106613"/>
            <a:ext cx="2528888" cy="1006475"/>
          </a:xfrm>
          <a:prstGeom prst="rect">
            <a:avLst/>
          </a:prstGeom>
          <a:noFill/>
          <a:ln w="9525">
            <a:noFill/>
            <a:miter lim="800000"/>
            <a:headEnd/>
            <a:tailEnd/>
          </a:ln>
        </p:spPr>
        <p:txBody>
          <a:bodyPr lIns="92075" tIns="46038" rIns="92075" bIns="46038">
            <a:spAutoFit/>
          </a:bodyPr>
          <a:lstStyle/>
          <a:p>
            <a:r>
              <a:rPr lang="en-US" altLang="pt-BR" sz="2000">
                <a:cs typeface="Times New Roman" pitchFamily="18" charset="0"/>
              </a:rPr>
              <a:t>T</a:t>
            </a:r>
            <a:r>
              <a:rPr lang="pt-BR" altLang="pt-BR" sz="2000">
                <a:cs typeface="Times New Roman" pitchFamily="18" charset="0"/>
              </a:rPr>
              <a:t>amanho da planta, localização, tipo de processo</a:t>
            </a:r>
            <a:endParaRPr lang="en-US" altLang="pt-BR" sz="2000"/>
          </a:p>
        </p:txBody>
      </p:sp>
      <p:sp>
        <p:nvSpPr>
          <p:cNvPr id="41996" name="Rectangle 11"/>
          <p:cNvSpPr>
            <a:spLocks noChangeArrowheads="1"/>
          </p:cNvSpPr>
          <p:nvPr/>
        </p:nvSpPr>
        <p:spPr bwMode="auto">
          <a:xfrm>
            <a:off x="3209925" y="3413125"/>
            <a:ext cx="1616075" cy="457200"/>
          </a:xfrm>
          <a:prstGeom prst="rect">
            <a:avLst/>
          </a:prstGeom>
          <a:noFill/>
          <a:ln w="9525">
            <a:noFill/>
            <a:miter lim="800000"/>
            <a:headEnd/>
            <a:tailEnd/>
          </a:ln>
        </p:spPr>
        <p:txBody>
          <a:bodyPr wrap="none" lIns="92075" tIns="46038" rIns="92075" bIns="46038">
            <a:spAutoFit/>
          </a:bodyPr>
          <a:lstStyle/>
          <a:p>
            <a:r>
              <a:rPr lang="en-US" altLang="pt-BR"/>
              <a:t>Médio Prazo</a:t>
            </a:r>
          </a:p>
        </p:txBody>
      </p:sp>
      <p:sp>
        <p:nvSpPr>
          <p:cNvPr id="41997" name="Rectangle 12"/>
          <p:cNvSpPr>
            <a:spLocks noChangeArrowheads="1"/>
          </p:cNvSpPr>
          <p:nvPr/>
        </p:nvSpPr>
        <p:spPr bwMode="auto">
          <a:xfrm>
            <a:off x="6080125" y="3308350"/>
            <a:ext cx="2522538" cy="1006475"/>
          </a:xfrm>
          <a:prstGeom prst="rect">
            <a:avLst/>
          </a:prstGeom>
          <a:noFill/>
          <a:ln w="9525">
            <a:noFill/>
            <a:miter lim="800000"/>
            <a:headEnd/>
            <a:tailEnd/>
          </a:ln>
        </p:spPr>
        <p:txBody>
          <a:bodyPr lIns="92075" tIns="46038" rIns="92075" bIns="46038">
            <a:spAutoFit/>
          </a:bodyPr>
          <a:lstStyle/>
          <a:p>
            <a:r>
              <a:rPr lang="en-US" altLang="pt-BR" sz="2000">
                <a:cs typeface="Times New Roman" pitchFamily="18" charset="0"/>
              </a:rPr>
              <a:t>T</a:t>
            </a:r>
            <a:r>
              <a:rPr lang="pt-BR" altLang="pt-BR" sz="2000">
                <a:cs typeface="Times New Roman" pitchFamily="18" charset="0"/>
              </a:rPr>
              <a:t>amanho da força de trabalho, exigências de materiais</a:t>
            </a:r>
            <a:endParaRPr lang="en-US" altLang="pt-BR" sz="2000"/>
          </a:p>
        </p:txBody>
      </p:sp>
      <p:sp>
        <p:nvSpPr>
          <p:cNvPr id="41998" name="Rectangle 13"/>
          <p:cNvSpPr>
            <a:spLocks noChangeArrowheads="1"/>
          </p:cNvSpPr>
          <p:nvPr/>
        </p:nvSpPr>
        <p:spPr bwMode="auto">
          <a:xfrm>
            <a:off x="3286125" y="4632325"/>
            <a:ext cx="1522413" cy="457200"/>
          </a:xfrm>
          <a:prstGeom prst="rect">
            <a:avLst/>
          </a:prstGeom>
          <a:noFill/>
          <a:ln w="9525">
            <a:noFill/>
            <a:miter lim="800000"/>
            <a:headEnd/>
            <a:tailEnd/>
          </a:ln>
        </p:spPr>
        <p:txBody>
          <a:bodyPr wrap="none" lIns="92075" tIns="46038" rIns="92075" bIns="46038">
            <a:spAutoFit/>
          </a:bodyPr>
          <a:lstStyle/>
          <a:p>
            <a:r>
              <a:rPr lang="en-US" altLang="pt-BR"/>
              <a:t>Curto Prazo</a:t>
            </a:r>
          </a:p>
        </p:txBody>
      </p:sp>
      <p:sp>
        <p:nvSpPr>
          <p:cNvPr id="41999" name="Rectangle 14"/>
          <p:cNvSpPr>
            <a:spLocks noChangeArrowheads="1"/>
          </p:cNvSpPr>
          <p:nvPr/>
        </p:nvSpPr>
        <p:spPr bwMode="auto">
          <a:xfrm>
            <a:off x="6080125" y="4632325"/>
            <a:ext cx="2692400" cy="1006475"/>
          </a:xfrm>
          <a:prstGeom prst="rect">
            <a:avLst/>
          </a:prstGeom>
          <a:noFill/>
          <a:ln w="9525">
            <a:noFill/>
            <a:miter lim="800000"/>
            <a:headEnd/>
            <a:tailEnd/>
          </a:ln>
        </p:spPr>
        <p:txBody>
          <a:bodyPr lIns="92075" tIns="46038" rIns="92075" bIns="46038">
            <a:spAutoFit/>
          </a:bodyPr>
          <a:lstStyle/>
          <a:p>
            <a:r>
              <a:rPr lang="en-US" altLang="pt-BR" sz="2000">
                <a:cs typeface="Times New Roman" pitchFamily="18" charset="0"/>
              </a:rPr>
              <a:t>S</a:t>
            </a:r>
            <a:r>
              <a:rPr lang="pt-BR" altLang="pt-BR" sz="2000">
                <a:cs typeface="Times New Roman" pitchFamily="18" charset="0"/>
              </a:rPr>
              <a:t>eq</a:t>
            </a:r>
            <a:r>
              <a:rPr lang="en-US" altLang="pt-BR" sz="2000">
                <a:cs typeface="Times New Roman" pitchFamily="18" charset="0"/>
              </a:rPr>
              <a:t>ü</a:t>
            </a:r>
            <a:r>
              <a:rPr lang="pt-BR" altLang="pt-BR" sz="2000">
                <a:cs typeface="Times New Roman" pitchFamily="18" charset="0"/>
              </a:rPr>
              <a:t>enciamento diário de trabalhadores, funções e equipamentos</a:t>
            </a:r>
            <a:endParaRPr lang="en-US" altLang="pt-BR" sz="2000"/>
          </a:p>
        </p:txBody>
      </p:sp>
      <p:sp>
        <p:nvSpPr>
          <p:cNvPr id="42000" name="Text Box 15"/>
          <p:cNvSpPr txBox="1">
            <a:spLocks noChangeArrowheads="1"/>
          </p:cNvSpPr>
          <p:nvPr/>
        </p:nvSpPr>
        <p:spPr bwMode="auto">
          <a:xfrm>
            <a:off x="12700" y="6305550"/>
            <a:ext cx="958850" cy="304800"/>
          </a:xfrm>
          <a:prstGeom prst="rect">
            <a:avLst/>
          </a:prstGeom>
          <a:noFill/>
          <a:ln w="9525">
            <a:noFill/>
            <a:miter lim="800000"/>
            <a:headEnd/>
            <a:tailEnd/>
          </a:ln>
        </p:spPr>
        <p:txBody>
          <a:bodyPr>
            <a:spAutoFit/>
          </a:bodyPr>
          <a:lstStyle/>
          <a:p>
            <a:pPr>
              <a:spcBef>
                <a:spcPct val="50000"/>
              </a:spcBef>
            </a:pPr>
            <a:r>
              <a:rPr lang="en-US" altLang="pt-BR" sz="1400" i="1">
                <a:solidFill>
                  <a:schemeClr val="bg1"/>
                </a:solidFill>
                <a:latin typeface="Book Antiqua" pitchFamily="18" charset="0"/>
              </a:rPr>
              <a:t>2-4</a:t>
            </a:r>
            <a:endParaRPr lang="en-US" altLang="pt-BR" sz="1600"/>
          </a:p>
        </p:txBody>
      </p:sp>
      <p:sp>
        <p:nvSpPr>
          <p:cNvPr id="42002" name="Text Box 4"/>
          <p:cNvSpPr txBox="1">
            <a:spLocks noChangeArrowheads="1"/>
          </p:cNvSpPr>
          <p:nvPr/>
        </p:nvSpPr>
        <p:spPr bwMode="auto">
          <a:xfrm>
            <a:off x="1258888" y="142852"/>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1125538"/>
            <a:ext cx="9144000" cy="461962"/>
          </a:xfrm>
          <a:prstGeom prst="rect">
            <a:avLst/>
          </a:prstGeom>
          <a:noFill/>
          <a:ln w="9525">
            <a:noFill/>
            <a:miter lim="800000"/>
            <a:headEnd/>
            <a:tailEnd/>
          </a:ln>
        </p:spPr>
        <p:txBody>
          <a:bodyPr lIns="92075" tIns="46038" rIns="92075" bIns="46038">
            <a:spAutoFit/>
          </a:bodyPr>
          <a:lstStyle/>
          <a:p>
            <a:pPr algn="ctr"/>
            <a:r>
              <a:rPr lang="pt-BR" altLang="pt-BR" b="1">
                <a:latin typeface="Arial" charset="0"/>
                <a:cs typeface="Times New Roman" pitchFamily="18" charset="0"/>
              </a:rPr>
              <a:t>A Linha do Tempo para Estratégias d</a:t>
            </a:r>
            <a:r>
              <a:rPr lang="en-US" altLang="pt-BR" b="1">
                <a:latin typeface="Arial" charset="0"/>
                <a:cs typeface="Times New Roman" pitchFamily="18" charset="0"/>
              </a:rPr>
              <a:t>a</a:t>
            </a:r>
            <a:r>
              <a:rPr lang="pt-BR" altLang="pt-BR" b="1">
                <a:latin typeface="Arial" charset="0"/>
                <a:cs typeface="Times New Roman" pitchFamily="18" charset="0"/>
              </a:rPr>
              <a:t> </a:t>
            </a:r>
            <a:r>
              <a:rPr lang="en-US" altLang="pt-BR" b="1">
                <a:latin typeface="Arial" charset="0"/>
                <a:cs typeface="Times New Roman" pitchFamily="18" charset="0"/>
              </a:rPr>
              <a:t>Produção</a:t>
            </a:r>
            <a:r>
              <a:rPr lang="pt-BR" altLang="pt-BR" b="1">
                <a:latin typeface="Arial" charset="0"/>
              </a:rPr>
              <a:t> </a:t>
            </a:r>
            <a:endParaRPr lang="en-US" altLang="pt-BR" b="1">
              <a:latin typeface="Arial" charset="0"/>
            </a:endParaRPr>
          </a:p>
        </p:txBody>
      </p:sp>
      <p:sp>
        <p:nvSpPr>
          <p:cNvPr id="33796" name="Rectangle 3"/>
          <p:cNvSpPr>
            <a:spLocks noChangeArrowheads="1"/>
          </p:cNvSpPr>
          <p:nvPr/>
        </p:nvSpPr>
        <p:spPr bwMode="auto">
          <a:xfrm>
            <a:off x="684213" y="1628775"/>
            <a:ext cx="1076325" cy="461963"/>
          </a:xfrm>
          <a:prstGeom prst="rect">
            <a:avLst/>
          </a:prstGeom>
          <a:noFill/>
          <a:ln w="9525">
            <a:noFill/>
            <a:miter lim="800000"/>
            <a:headEnd/>
            <a:tailEnd/>
          </a:ln>
        </p:spPr>
        <p:txBody>
          <a:bodyPr wrap="none" lIns="92075" tIns="46038" rIns="92075" bIns="46038">
            <a:spAutoFit/>
          </a:bodyPr>
          <a:lstStyle/>
          <a:p>
            <a:pPr>
              <a:defRPr/>
            </a:pPr>
            <a:r>
              <a:rPr lang="en-US" b="1" dirty="0" err="1">
                <a:solidFill>
                  <a:schemeClr val="accent1">
                    <a:lumMod val="50000"/>
                  </a:schemeClr>
                </a:solidFill>
                <a:effectLst>
                  <a:outerShdw blurRad="38100" dist="38100" dir="2700000" algn="tl">
                    <a:srgbClr val="000000">
                      <a:alpha val="43137"/>
                    </a:srgbClr>
                  </a:outerShdw>
                </a:effectLst>
              </a:rPr>
              <a:t>Custos</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33797" name="Rectangle 4"/>
          <p:cNvSpPr>
            <a:spLocks noChangeArrowheads="1"/>
          </p:cNvSpPr>
          <p:nvPr/>
        </p:nvSpPr>
        <p:spPr bwMode="auto">
          <a:xfrm>
            <a:off x="3073400" y="2755900"/>
            <a:ext cx="1239838" cy="461963"/>
          </a:xfrm>
          <a:prstGeom prst="rect">
            <a:avLst/>
          </a:prstGeom>
          <a:noFill/>
          <a:ln w="9525">
            <a:noFill/>
            <a:miter lim="800000"/>
            <a:headEnd/>
            <a:tailEnd/>
          </a:ln>
        </p:spPr>
        <p:txBody>
          <a:bodyPr wrap="none" lIns="92075" tIns="46038" rIns="92075" bIns="46038">
            <a:spAutoFit/>
          </a:bodyPr>
          <a:lstStyle/>
          <a:p>
            <a:pPr>
              <a:defRPr/>
            </a:pPr>
            <a:r>
              <a:rPr lang="en-US" b="1" dirty="0" err="1">
                <a:solidFill>
                  <a:schemeClr val="accent3">
                    <a:lumMod val="50000"/>
                  </a:schemeClr>
                </a:solidFill>
                <a:effectLst>
                  <a:outerShdw blurRad="38100" dist="38100" dir="2700000" algn="tl">
                    <a:srgbClr val="000000">
                      <a:alpha val="43137"/>
                    </a:srgbClr>
                  </a:outerShdw>
                </a:effectLst>
              </a:rPr>
              <a:t>Entrega</a:t>
            </a:r>
            <a:endParaRPr lang="en-US" b="1" dirty="0">
              <a:solidFill>
                <a:schemeClr val="accent3">
                  <a:lumMod val="50000"/>
                </a:schemeClr>
              </a:solidFill>
              <a:effectLst>
                <a:outerShdw blurRad="38100" dist="38100" dir="2700000" algn="tl">
                  <a:srgbClr val="000000">
                    <a:alpha val="43137"/>
                  </a:srgbClr>
                </a:outerShdw>
              </a:effectLst>
            </a:endParaRPr>
          </a:p>
        </p:txBody>
      </p:sp>
      <p:sp>
        <p:nvSpPr>
          <p:cNvPr id="33798" name="Rectangle 5"/>
          <p:cNvSpPr>
            <a:spLocks noChangeArrowheads="1"/>
          </p:cNvSpPr>
          <p:nvPr/>
        </p:nvSpPr>
        <p:spPr bwMode="auto">
          <a:xfrm>
            <a:off x="4281488" y="3332163"/>
            <a:ext cx="1893887" cy="461962"/>
          </a:xfrm>
          <a:prstGeom prst="rect">
            <a:avLst/>
          </a:prstGeom>
          <a:noFill/>
          <a:ln w="9525">
            <a:noFill/>
            <a:miter lim="800000"/>
            <a:headEnd/>
            <a:tailEnd/>
          </a:ln>
        </p:spPr>
        <p:txBody>
          <a:bodyPr wrap="none" lIns="92075" tIns="46038" rIns="92075" bIns="46038">
            <a:spAutoFit/>
          </a:bodyPr>
          <a:lstStyle/>
          <a:p>
            <a:pPr>
              <a:defRPr/>
            </a:pPr>
            <a:r>
              <a:rPr lang="en-US" b="1" dirty="0" err="1">
                <a:solidFill>
                  <a:schemeClr val="accent4">
                    <a:lumMod val="50000"/>
                  </a:schemeClr>
                </a:solidFill>
                <a:effectLst>
                  <a:outerShdw blurRad="38100" dist="38100" dir="2700000" algn="tl">
                    <a:srgbClr val="000000">
                      <a:alpha val="43137"/>
                    </a:srgbClr>
                  </a:outerShdw>
                </a:effectLst>
              </a:rPr>
              <a:t>Flexibilidade</a:t>
            </a:r>
            <a:endParaRPr lang="en-US" b="1" dirty="0">
              <a:solidFill>
                <a:schemeClr val="accent4">
                  <a:lumMod val="50000"/>
                </a:schemeClr>
              </a:solidFill>
              <a:effectLst>
                <a:outerShdw blurRad="38100" dist="38100" dir="2700000" algn="tl">
                  <a:srgbClr val="000000">
                    <a:alpha val="43137"/>
                  </a:srgbClr>
                </a:outerShdw>
              </a:effectLst>
            </a:endParaRPr>
          </a:p>
        </p:txBody>
      </p:sp>
      <p:sp>
        <p:nvSpPr>
          <p:cNvPr id="33799" name="Rectangle 6"/>
          <p:cNvSpPr>
            <a:spLocks noChangeArrowheads="1"/>
          </p:cNvSpPr>
          <p:nvPr/>
        </p:nvSpPr>
        <p:spPr bwMode="auto">
          <a:xfrm>
            <a:off x="5580063" y="3933825"/>
            <a:ext cx="1897062" cy="461963"/>
          </a:xfrm>
          <a:prstGeom prst="rect">
            <a:avLst/>
          </a:prstGeom>
          <a:noFill/>
          <a:ln w="9525">
            <a:noFill/>
            <a:miter lim="800000"/>
            <a:headEnd/>
            <a:tailEnd/>
          </a:ln>
        </p:spPr>
        <p:txBody>
          <a:bodyPr wrap="none" lIns="92075" tIns="46038" rIns="92075" bIns="46038">
            <a:spAutoFit/>
          </a:bodyPr>
          <a:lstStyle/>
          <a:p>
            <a:pPr>
              <a:defRPr/>
            </a:pPr>
            <a:r>
              <a:rPr lang="en-US" b="1" dirty="0" err="1">
                <a:solidFill>
                  <a:schemeClr val="accent6">
                    <a:lumMod val="50000"/>
                  </a:schemeClr>
                </a:solidFill>
                <a:effectLst>
                  <a:outerShdw blurRad="38100" dist="38100" dir="2700000" algn="tl">
                    <a:srgbClr val="000000">
                      <a:alpha val="43137"/>
                    </a:srgbClr>
                  </a:outerShdw>
                </a:effectLst>
              </a:rPr>
              <a:t>Atendimento</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43016" name="Line 7"/>
          <p:cNvSpPr>
            <a:spLocks noChangeShapeType="1"/>
          </p:cNvSpPr>
          <p:nvPr/>
        </p:nvSpPr>
        <p:spPr bwMode="auto">
          <a:xfrm>
            <a:off x="496888" y="4724400"/>
            <a:ext cx="7315200" cy="0"/>
          </a:xfrm>
          <a:prstGeom prst="line">
            <a:avLst/>
          </a:prstGeom>
          <a:noFill/>
          <a:ln w="44450">
            <a:solidFill>
              <a:srgbClr val="990000"/>
            </a:solidFill>
            <a:round/>
            <a:headEnd type="none" w="sm" len="sm"/>
            <a:tailEnd type="stealth" w="med" len="lg"/>
          </a:ln>
        </p:spPr>
        <p:txBody>
          <a:bodyPr wrap="none" anchor="ctr"/>
          <a:lstStyle/>
          <a:p>
            <a:endParaRPr lang="pt-BR"/>
          </a:p>
        </p:txBody>
      </p:sp>
      <p:sp>
        <p:nvSpPr>
          <p:cNvPr id="43017" name="Rectangle 8"/>
          <p:cNvSpPr>
            <a:spLocks noChangeArrowheads="1"/>
          </p:cNvSpPr>
          <p:nvPr/>
        </p:nvSpPr>
        <p:spPr bwMode="auto">
          <a:xfrm>
            <a:off x="1392238" y="4724400"/>
            <a:ext cx="731837" cy="457200"/>
          </a:xfrm>
          <a:prstGeom prst="rect">
            <a:avLst/>
          </a:prstGeom>
          <a:noFill/>
          <a:ln w="9525">
            <a:noFill/>
            <a:miter lim="800000"/>
            <a:headEnd/>
            <a:tailEnd/>
          </a:ln>
        </p:spPr>
        <p:txBody>
          <a:bodyPr wrap="none" lIns="92075" tIns="46038" rIns="92075" bIns="46038">
            <a:spAutoFit/>
          </a:bodyPr>
          <a:lstStyle/>
          <a:p>
            <a:r>
              <a:rPr lang="en-US" altLang="pt-BR" b="1"/>
              <a:t>1950</a:t>
            </a:r>
          </a:p>
        </p:txBody>
      </p:sp>
      <p:sp>
        <p:nvSpPr>
          <p:cNvPr id="43018" name="Rectangle 9"/>
          <p:cNvSpPr>
            <a:spLocks noChangeArrowheads="1"/>
          </p:cNvSpPr>
          <p:nvPr/>
        </p:nvSpPr>
        <p:spPr bwMode="auto">
          <a:xfrm>
            <a:off x="7245350" y="4724400"/>
            <a:ext cx="731838" cy="457200"/>
          </a:xfrm>
          <a:prstGeom prst="rect">
            <a:avLst/>
          </a:prstGeom>
          <a:noFill/>
          <a:ln w="9525">
            <a:noFill/>
            <a:miter lim="800000"/>
            <a:headEnd/>
            <a:tailEnd/>
          </a:ln>
        </p:spPr>
        <p:txBody>
          <a:bodyPr wrap="none" lIns="92075" tIns="46038" rIns="92075" bIns="46038">
            <a:spAutoFit/>
          </a:bodyPr>
          <a:lstStyle/>
          <a:p>
            <a:r>
              <a:rPr lang="en-US" altLang="pt-BR" b="1"/>
              <a:t>1990</a:t>
            </a:r>
          </a:p>
        </p:txBody>
      </p:sp>
      <p:sp>
        <p:nvSpPr>
          <p:cNvPr id="43019" name="Line 10"/>
          <p:cNvSpPr>
            <a:spLocks noChangeShapeType="1"/>
          </p:cNvSpPr>
          <p:nvPr/>
        </p:nvSpPr>
        <p:spPr bwMode="auto">
          <a:xfrm>
            <a:off x="395288" y="2060575"/>
            <a:ext cx="5886450" cy="2620963"/>
          </a:xfrm>
          <a:prstGeom prst="line">
            <a:avLst/>
          </a:prstGeom>
          <a:noFill/>
          <a:ln w="12700">
            <a:solidFill>
              <a:schemeClr val="tx1"/>
            </a:solidFill>
            <a:round/>
            <a:headEnd type="none" w="sm" len="sm"/>
            <a:tailEnd type="stealth" w="med" len="lg"/>
          </a:ln>
        </p:spPr>
        <p:txBody>
          <a:bodyPr wrap="none" anchor="ctr"/>
          <a:lstStyle/>
          <a:p>
            <a:endParaRPr lang="pt-BR"/>
          </a:p>
        </p:txBody>
      </p:sp>
      <p:sp>
        <p:nvSpPr>
          <p:cNvPr id="33804" name="Rectangle 11"/>
          <p:cNvSpPr>
            <a:spLocks noChangeArrowheads="1"/>
          </p:cNvSpPr>
          <p:nvPr/>
        </p:nvSpPr>
        <p:spPr bwMode="auto">
          <a:xfrm>
            <a:off x="1835150" y="2205038"/>
            <a:ext cx="1554163" cy="461962"/>
          </a:xfrm>
          <a:prstGeom prst="rect">
            <a:avLst/>
          </a:prstGeom>
          <a:noFill/>
          <a:ln w="9525">
            <a:noFill/>
            <a:miter lim="800000"/>
            <a:headEnd/>
            <a:tailEnd/>
          </a:ln>
        </p:spPr>
        <p:txBody>
          <a:bodyPr wrap="none" lIns="92075" tIns="46038" rIns="92075" bIns="46038">
            <a:spAutoFit/>
          </a:bodyPr>
          <a:lstStyle/>
          <a:p>
            <a:pPr>
              <a:defRPr/>
            </a:pPr>
            <a:r>
              <a:rPr lang="en-US" b="1" dirty="0" err="1">
                <a:solidFill>
                  <a:schemeClr val="accent2"/>
                </a:solidFill>
                <a:effectLst>
                  <a:outerShdw blurRad="38100" dist="38100" dir="2700000" algn="tl">
                    <a:srgbClr val="000000">
                      <a:alpha val="43137"/>
                    </a:srgbClr>
                  </a:outerShdw>
                </a:effectLst>
              </a:rPr>
              <a:t>Qualidade</a:t>
            </a:r>
            <a:endParaRPr lang="en-US" b="1" dirty="0">
              <a:solidFill>
                <a:schemeClr val="accent2"/>
              </a:solidFill>
              <a:effectLst>
                <a:outerShdw blurRad="38100" dist="38100" dir="2700000" algn="tl">
                  <a:srgbClr val="000000">
                    <a:alpha val="43137"/>
                  </a:srgbClr>
                </a:outerShdw>
              </a:effectLst>
            </a:endParaRPr>
          </a:p>
        </p:txBody>
      </p:sp>
      <p:sp>
        <p:nvSpPr>
          <p:cNvPr id="43021" name="Text Box 12"/>
          <p:cNvSpPr txBox="1">
            <a:spLocks noChangeArrowheads="1"/>
          </p:cNvSpPr>
          <p:nvPr/>
        </p:nvSpPr>
        <p:spPr bwMode="auto">
          <a:xfrm>
            <a:off x="12700" y="6305550"/>
            <a:ext cx="958850" cy="304800"/>
          </a:xfrm>
          <a:prstGeom prst="rect">
            <a:avLst/>
          </a:prstGeom>
          <a:noFill/>
          <a:ln w="9525">
            <a:noFill/>
            <a:miter lim="800000"/>
            <a:headEnd/>
            <a:tailEnd/>
          </a:ln>
        </p:spPr>
        <p:txBody>
          <a:bodyPr>
            <a:spAutoFit/>
          </a:bodyPr>
          <a:lstStyle/>
          <a:p>
            <a:pPr>
              <a:spcBef>
                <a:spcPct val="50000"/>
              </a:spcBef>
            </a:pPr>
            <a:r>
              <a:rPr lang="en-US" altLang="pt-BR" sz="1400" i="1">
                <a:solidFill>
                  <a:schemeClr val="bg1"/>
                </a:solidFill>
                <a:latin typeface="Book Antiqua" pitchFamily="18" charset="0"/>
              </a:rPr>
              <a:t>2-6</a:t>
            </a:r>
            <a:endParaRPr lang="en-US" altLang="pt-BR" sz="1600"/>
          </a:p>
        </p:txBody>
      </p:sp>
      <p:sp>
        <p:nvSpPr>
          <p:cNvPr id="33806" name="Text Box 13"/>
          <p:cNvSpPr txBox="1">
            <a:spLocks noChangeArrowheads="1"/>
          </p:cNvSpPr>
          <p:nvPr/>
        </p:nvSpPr>
        <p:spPr bwMode="auto">
          <a:xfrm>
            <a:off x="1692275" y="5224463"/>
            <a:ext cx="1617663" cy="581025"/>
          </a:xfrm>
          <a:prstGeom prst="rect">
            <a:avLst/>
          </a:prstGeom>
          <a:noFill/>
          <a:ln w="12699">
            <a:noFill/>
            <a:miter lim="800000"/>
            <a:headEnd type="none" w="sm" len="sm"/>
            <a:tailEnd type="none" w="sm" len="sm"/>
          </a:ln>
        </p:spPr>
        <p:txBody>
          <a:bodyPr>
            <a:spAutoFit/>
          </a:bodyPr>
          <a:lstStyle/>
          <a:p>
            <a:pPr algn="ctr">
              <a:spcBef>
                <a:spcPct val="50000"/>
              </a:spcBef>
              <a:defRPr/>
            </a:pPr>
            <a:r>
              <a:rPr lang="pt-BR" sz="1600" b="1" dirty="0">
                <a:solidFill>
                  <a:schemeClr val="tx2"/>
                </a:solidFill>
                <a:effectLst>
                  <a:outerShdw blurRad="38100" dist="38100" dir="2700000" algn="tl">
                    <a:srgbClr val="000000">
                      <a:alpha val="43137"/>
                    </a:srgbClr>
                  </a:outerShdw>
                </a:effectLst>
                <a:latin typeface="Arial" charset="0"/>
              </a:rPr>
              <a:t>Minimização de custos</a:t>
            </a:r>
          </a:p>
        </p:txBody>
      </p:sp>
      <p:sp>
        <p:nvSpPr>
          <p:cNvPr id="43023" name="Line 14"/>
          <p:cNvSpPr>
            <a:spLocks noChangeShapeType="1"/>
          </p:cNvSpPr>
          <p:nvPr/>
        </p:nvSpPr>
        <p:spPr bwMode="auto">
          <a:xfrm>
            <a:off x="3798888" y="4508500"/>
            <a:ext cx="0" cy="381000"/>
          </a:xfrm>
          <a:prstGeom prst="line">
            <a:avLst/>
          </a:prstGeom>
          <a:noFill/>
          <a:ln w="12699">
            <a:solidFill>
              <a:schemeClr val="tx1"/>
            </a:solidFill>
            <a:round/>
            <a:headEnd type="none" w="sm" len="sm"/>
            <a:tailEnd type="none" w="sm" len="sm"/>
          </a:ln>
        </p:spPr>
        <p:txBody>
          <a:bodyPr wrap="none" anchor="ctr"/>
          <a:lstStyle/>
          <a:p>
            <a:endParaRPr lang="pt-BR"/>
          </a:p>
        </p:txBody>
      </p:sp>
      <p:sp>
        <p:nvSpPr>
          <p:cNvPr id="43024" name="Rectangle 15"/>
          <p:cNvSpPr>
            <a:spLocks noChangeArrowheads="1"/>
          </p:cNvSpPr>
          <p:nvPr/>
        </p:nvSpPr>
        <p:spPr bwMode="auto">
          <a:xfrm>
            <a:off x="3408363" y="4724400"/>
            <a:ext cx="731837" cy="457200"/>
          </a:xfrm>
          <a:prstGeom prst="rect">
            <a:avLst/>
          </a:prstGeom>
          <a:noFill/>
          <a:ln w="9525">
            <a:noFill/>
            <a:miter lim="800000"/>
            <a:headEnd/>
            <a:tailEnd/>
          </a:ln>
        </p:spPr>
        <p:txBody>
          <a:bodyPr wrap="none" lIns="92075" tIns="46038" rIns="92075" bIns="46038">
            <a:spAutoFit/>
          </a:bodyPr>
          <a:lstStyle/>
          <a:p>
            <a:r>
              <a:rPr lang="en-US" altLang="pt-BR" b="1"/>
              <a:t>1970</a:t>
            </a:r>
          </a:p>
        </p:txBody>
      </p:sp>
      <p:sp>
        <p:nvSpPr>
          <p:cNvPr id="33809" name="Text Box 16"/>
          <p:cNvSpPr txBox="1">
            <a:spLocks noChangeArrowheads="1"/>
          </p:cNvSpPr>
          <p:nvPr/>
        </p:nvSpPr>
        <p:spPr bwMode="auto">
          <a:xfrm>
            <a:off x="4067175" y="5224463"/>
            <a:ext cx="1570038" cy="581025"/>
          </a:xfrm>
          <a:prstGeom prst="rect">
            <a:avLst/>
          </a:prstGeom>
          <a:noFill/>
          <a:ln w="12699">
            <a:noFill/>
            <a:miter lim="800000"/>
            <a:headEnd type="none" w="sm" len="sm"/>
            <a:tailEnd type="none" w="sm" len="sm"/>
          </a:ln>
        </p:spPr>
        <p:txBody>
          <a:bodyPr>
            <a:spAutoFit/>
          </a:bodyPr>
          <a:lstStyle/>
          <a:p>
            <a:pPr algn="ctr">
              <a:spcBef>
                <a:spcPct val="50000"/>
              </a:spcBef>
              <a:defRPr/>
            </a:pPr>
            <a:r>
              <a:rPr lang="pt-BR" sz="1600" b="1" dirty="0">
                <a:solidFill>
                  <a:schemeClr val="accent2">
                    <a:lumMod val="50000"/>
                  </a:schemeClr>
                </a:solidFill>
                <a:effectLst>
                  <a:outerShdw blurRad="38100" dist="38100" dir="2700000" algn="tl">
                    <a:srgbClr val="000000">
                      <a:alpha val="43137"/>
                    </a:srgbClr>
                  </a:outerShdw>
                </a:effectLst>
                <a:latin typeface="Arial" charset="0"/>
              </a:rPr>
              <a:t>Maximização de Valor</a:t>
            </a:r>
          </a:p>
        </p:txBody>
      </p:sp>
      <p:sp>
        <p:nvSpPr>
          <p:cNvPr id="43026" name="Line 17"/>
          <p:cNvSpPr>
            <a:spLocks noChangeShapeType="1"/>
          </p:cNvSpPr>
          <p:nvPr/>
        </p:nvSpPr>
        <p:spPr bwMode="auto">
          <a:xfrm>
            <a:off x="3779838" y="5157788"/>
            <a:ext cx="0" cy="533400"/>
          </a:xfrm>
          <a:prstGeom prst="line">
            <a:avLst/>
          </a:prstGeom>
          <a:noFill/>
          <a:ln w="12699">
            <a:solidFill>
              <a:schemeClr val="tx1"/>
            </a:solidFill>
            <a:round/>
            <a:headEnd type="none" w="sm" len="sm"/>
            <a:tailEnd type="none" w="sm" len="sm"/>
          </a:ln>
        </p:spPr>
        <p:txBody>
          <a:bodyPr wrap="none" anchor="ctr"/>
          <a:lstStyle/>
          <a:p>
            <a:endParaRPr lang="pt-BR"/>
          </a:p>
        </p:txBody>
      </p:sp>
      <p:sp>
        <p:nvSpPr>
          <p:cNvPr id="33811" name="Text Box 18"/>
          <p:cNvSpPr txBox="1">
            <a:spLocks noChangeArrowheads="1"/>
          </p:cNvSpPr>
          <p:nvPr/>
        </p:nvSpPr>
        <p:spPr bwMode="auto">
          <a:xfrm>
            <a:off x="0" y="4941888"/>
            <a:ext cx="1406525" cy="336550"/>
          </a:xfrm>
          <a:prstGeom prst="rect">
            <a:avLst/>
          </a:prstGeom>
          <a:noFill/>
          <a:ln w="12699">
            <a:noFill/>
            <a:miter lim="800000"/>
            <a:headEnd type="none" w="sm" len="sm"/>
            <a:tailEnd type="none" w="sm" len="sm"/>
          </a:ln>
        </p:spPr>
        <p:txBody>
          <a:bodyPr>
            <a:spAutoFit/>
          </a:bodyPr>
          <a:lstStyle/>
          <a:p>
            <a:pPr>
              <a:spcBef>
                <a:spcPct val="50000"/>
              </a:spcBef>
              <a:defRPr/>
            </a:pPr>
            <a:r>
              <a:rPr lang="pt-BR" sz="1600" b="1" dirty="0">
                <a:solidFill>
                  <a:schemeClr val="accent2"/>
                </a:solidFill>
                <a:effectLst>
                  <a:outerShdw blurRad="38100" dist="38100" dir="2700000" algn="tl">
                    <a:srgbClr val="000000">
                      <a:alpha val="43137"/>
                    </a:srgbClr>
                  </a:outerShdw>
                </a:effectLst>
                <a:latin typeface="Arial" charset="0"/>
              </a:rPr>
              <a:t>Paradigmas</a:t>
            </a:r>
          </a:p>
        </p:txBody>
      </p:sp>
      <p:sp>
        <p:nvSpPr>
          <p:cNvPr id="43028" name="Line 19"/>
          <p:cNvSpPr>
            <a:spLocks noChangeShapeType="1"/>
          </p:cNvSpPr>
          <p:nvPr/>
        </p:nvSpPr>
        <p:spPr bwMode="auto">
          <a:xfrm>
            <a:off x="5508625" y="5516563"/>
            <a:ext cx="2954338" cy="0"/>
          </a:xfrm>
          <a:prstGeom prst="line">
            <a:avLst/>
          </a:prstGeom>
          <a:noFill/>
          <a:ln w="31750">
            <a:solidFill>
              <a:schemeClr val="tx1"/>
            </a:solidFill>
            <a:round/>
            <a:headEnd type="none" w="sm" len="sm"/>
            <a:tailEnd type="stealth" w="sm" len="sm"/>
          </a:ln>
        </p:spPr>
        <p:txBody>
          <a:bodyPr wrap="none" anchor="ctr"/>
          <a:lstStyle/>
          <a:p>
            <a:endParaRPr lang="pt-BR"/>
          </a:p>
        </p:txBody>
      </p:sp>
      <p:sp>
        <p:nvSpPr>
          <p:cNvPr id="43029" name="Line 20"/>
          <p:cNvSpPr>
            <a:spLocks noChangeShapeType="1"/>
          </p:cNvSpPr>
          <p:nvPr/>
        </p:nvSpPr>
        <p:spPr bwMode="auto">
          <a:xfrm flipH="1">
            <a:off x="3856038" y="5516563"/>
            <a:ext cx="211137" cy="0"/>
          </a:xfrm>
          <a:prstGeom prst="line">
            <a:avLst/>
          </a:prstGeom>
          <a:noFill/>
          <a:ln w="31750">
            <a:solidFill>
              <a:schemeClr val="tx1"/>
            </a:solidFill>
            <a:round/>
            <a:headEnd type="none" w="sm" len="sm"/>
            <a:tailEnd type="stealth" w="sm" len="sm"/>
          </a:ln>
        </p:spPr>
        <p:txBody>
          <a:bodyPr wrap="none" anchor="ctr"/>
          <a:lstStyle/>
          <a:p>
            <a:endParaRPr lang="pt-BR"/>
          </a:p>
        </p:txBody>
      </p:sp>
      <p:sp>
        <p:nvSpPr>
          <p:cNvPr id="43030" name="Line 21"/>
          <p:cNvSpPr>
            <a:spLocks noChangeShapeType="1"/>
          </p:cNvSpPr>
          <p:nvPr/>
        </p:nvSpPr>
        <p:spPr bwMode="auto">
          <a:xfrm>
            <a:off x="3276600" y="5516563"/>
            <a:ext cx="350838" cy="0"/>
          </a:xfrm>
          <a:prstGeom prst="line">
            <a:avLst/>
          </a:prstGeom>
          <a:noFill/>
          <a:ln w="31750">
            <a:solidFill>
              <a:schemeClr val="tx1"/>
            </a:solidFill>
            <a:round/>
            <a:headEnd type="none" w="sm" len="sm"/>
            <a:tailEnd type="stealth" w="sm" len="sm"/>
          </a:ln>
        </p:spPr>
        <p:txBody>
          <a:bodyPr wrap="none" anchor="ctr"/>
          <a:lstStyle/>
          <a:p>
            <a:endParaRPr lang="pt-BR"/>
          </a:p>
        </p:txBody>
      </p:sp>
      <p:sp>
        <p:nvSpPr>
          <p:cNvPr id="43031" name="Line 22"/>
          <p:cNvSpPr>
            <a:spLocks noChangeShapeType="1"/>
          </p:cNvSpPr>
          <p:nvPr/>
        </p:nvSpPr>
        <p:spPr bwMode="auto">
          <a:xfrm flipH="1">
            <a:off x="1406525" y="5516563"/>
            <a:ext cx="422275" cy="0"/>
          </a:xfrm>
          <a:prstGeom prst="line">
            <a:avLst/>
          </a:prstGeom>
          <a:noFill/>
          <a:ln w="31750">
            <a:solidFill>
              <a:schemeClr val="tx1"/>
            </a:solidFill>
            <a:round/>
            <a:headEnd type="none" w="sm" len="sm"/>
            <a:tailEnd type="stealth" w="sm" len="sm"/>
          </a:ln>
        </p:spPr>
        <p:txBody>
          <a:bodyPr wrap="none" anchor="ctr"/>
          <a:lstStyle/>
          <a:p>
            <a:endParaRPr lang="pt-BR"/>
          </a:p>
        </p:txBody>
      </p:sp>
      <p:sp>
        <p:nvSpPr>
          <p:cNvPr id="43032" name="Line 23"/>
          <p:cNvSpPr>
            <a:spLocks noChangeShapeType="1"/>
          </p:cNvSpPr>
          <p:nvPr/>
        </p:nvSpPr>
        <p:spPr bwMode="auto">
          <a:xfrm>
            <a:off x="5697538" y="5589588"/>
            <a:ext cx="0" cy="685800"/>
          </a:xfrm>
          <a:prstGeom prst="line">
            <a:avLst/>
          </a:prstGeom>
          <a:noFill/>
          <a:ln w="12699">
            <a:solidFill>
              <a:schemeClr val="tx1"/>
            </a:solidFill>
            <a:round/>
            <a:headEnd type="none" w="sm" len="sm"/>
            <a:tailEnd type="none" w="sm" len="sm"/>
          </a:ln>
        </p:spPr>
        <p:txBody>
          <a:bodyPr wrap="none" anchor="ctr"/>
          <a:lstStyle/>
          <a:p>
            <a:endParaRPr lang="pt-BR"/>
          </a:p>
        </p:txBody>
      </p:sp>
      <p:sp>
        <p:nvSpPr>
          <p:cNvPr id="33817" name="Text Box 24"/>
          <p:cNvSpPr txBox="1">
            <a:spLocks noChangeArrowheads="1"/>
          </p:cNvSpPr>
          <p:nvPr/>
        </p:nvSpPr>
        <p:spPr bwMode="auto">
          <a:xfrm>
            <a:off x="5908675" y="5732463"/>
            <a:ext cx="2320925" cy="581025"/>
          </a:xfrm>
          <a:prstGeom prst="rect">
            <a:avLst/>
          </a:prstGeom>
          <a:noFill/>
          <a:ln w="12699">
            <a:noFill/>
            <a:miter lim="800000"/>
            <a:headEnd type="none" w="sm" len="sm"/>
            <a:tailEnd type="none" w="sm" len="sm"/>
          </a:ln>
        </p:spPr>
        <p:txBody>
          <a:bodyPr>
            <a:spAutoFit/>
          </a:bodyPr>
          <a:lstStyle/>
          <a:p>
            <a:pPr algn="ctr">
              <a:spcBef>
                <a:spcPct val="50000"/>
              </a:spcBef>
              <a:defRPr/>
            </a:pPr>
            <a:r>
              <a:rPr lang="pt-BR" sz="1600" b="1" dirty="0">
                <a:solidFill>
                  <a:schemeClr val="accent6">
                    <a:lumMod val="75000"/>
                  </a:schemeClr>
                </a:solidFill>
                <a:effectLst>
                  <a:outerShdw blurRad="38100" dist="38100" dir="2700000" algn="tl">
                    <a:srgbClr val="000000">
                      <a:alpha val="43137"/>
                    </a:srgbClr>
                  </a:outerShdw>
                </a:effectLst>
                <a:latin typeface="Arial" charset="0"/>
              </a:rPr>
              <a:t>Tecnologia Baseada na Informação</a:t>
            </a:r>
          </a:p>
        </p:txBody>
      </p:sp>
      <p:sp>
        <p:nvSpPr>
          <p:cNvPr id="33818" name="Text Box 25"/>
          <p:cNvSpPr txBox="1">
            <a:spLocks noChangeArrowheads="1"/>
          </p:cNvSpPr>
          <p:nvPr/>
        </p:nvSpPr>
        <p:spPr bwMode="auto">
          <a:xfrm>
            <a:off x="2743200" y="5732463"/>
            <a:ext cx="2320925" cy="581025"/>
          </a:xfrm>
          <a:prstGeom prst="rect">
            <a:avLst/>
          </a:prstGeom>
          <a:noFill/>
          <a:ln w="12699">
            <a:noFill/>
            <a:miter lim="800000"/>
            <a:headEnd type="none" w="sm" len="sm"/>
            <a:tailEnd type="none" w="sm" len="sm"/>
          </a:ln>
        </p:spPr>
        <p:txBody>
          <a:bodyPr>
            <a:spAutoFit/>
          </a:bodyPr>
          <a:lstStyle/>
          <a:p>
            <a:pPr algn="ctr">
              <a:spcBef>
                <a:spcPct val="50000"/>
              </a:spcBef>
              <a:defRPr/>
            </a:pPr>
            <a:r>
              <a:rPr lang="pt-BR" sz="1600" b="1" dirty="0">
                <a:solidFill>
                  <a:schemeClr val="accent3">
                    <a:lumMod val="50000"/>
                  </a:schemeClr>
                </a:solidFill>
                <a:effectLst>
                  <a:outerShdw blurRad="38100" dist="38100" dir="2700000" algn="tl">
                    <a:srgbClr val="000000">
                      <a:alpha val="43137"/>
                    </a:srgbClr>
                  </a:outerShdw>
                </a:effectLst>
                <a:latin typeface="Arial" charset="0"/>
              </a:rPr>
              <a:t>Tecnologia Baseada na Manufatura</a:t>
            </a:r>
          </a:p>
        </p:txBody>
      </p:sp>
      <p:sp>
        <p:nvSpPr>
          <p:cNvPr id="43035" name="Line 26"/>
          <p:cNvSpPr>
            <a:spLocks noChangeShapeType="1"/>
          </p:cNvSpPr>
          <p:nvPr/>
        </p:nvSpPr>
        <p:spPr bwMode="auto">
          <a:xfrm>
            <a:off x="8159750" y="6021388"/>
            <a:ext cx="211138" cy="0"/>
          </a:xfrm>
          <a:prstGeom prst="line">
            <a:avLst/>
          </a:prstGeom>
          <a:noFill/>
          <a:ln w="31750">
            <a:solidFill>
              <a:schemeClr val="tx1"/>
            </a:solidFill>
            <a:round/>
            <a:headEnd type="none" w="sm" len="sm"/>
            <a:tailEnd type="stealth" w="sm" len="sm"/>
          </a:ln>
        </p:spPr>
        <p:txBody>
          <a:bodyPr wrap="none" anchor="ctr"/>
          <a:lstStyle/>
          <a:p>
            <a:endParaRPr lang="pt-BR"/>
          </a:p>
        </p:txBody>
      </p:sp>
      <p:sp>
        <p:nvSpPr>
          <p:cNvPr id="43036" name="Line 27"/>
          <p:cNvSpPr>
            <a:spLocks noChangeShapeType="1"/>
          </p:cNvSpPr>
          <p:nvPr/>
        </p:nvSpPr>
        <p:spPr bwMode="auto">
          <a:xfrm flipH="1">
            <a:off x="5767388" y="6021388"/>
            <a:ext cx="211137" cy="0"/>
          </a:xfrm>
          <a:prstGeom prst="line">
            <a:avLst/>
          </a:prstGeom>
          <a:noFill/>
          <a:ln w="31750">
            <a:solidFill>
              <a:schemeClr val="tx1"/>
            </a:solidFill>
            <a:round/>
            <a:headEnd type="none" w="sm" len="sm"/>
            <a:tailEnd type="stealth" w="sm" len="sm"/>
          </a:ln>
        </p:spPr>
        <p:txBody>
          <a:bodyPr wrap="none" anchor="ctr"/>
          <a:lstStyle/>
          <a:p>
            <a:endParaRPr lang="pt-BR"/>
          </a:p>
        </p:txBody>
      </p:sp>
      <p:sp>
        <p:nvSpPr>
          <p:cNvPr id="43037" name="Line 28"/>
          <p:cNvSpPr>
            <a:spLocks noChangeShapeType="1"/>
          </p:cNvSpPr>
          <p:nvPr/>
        </p:nvSpPr>
        <p:spPr bwMode="auto">
          <a:xfrm>
            <a:off x="4994275" y="6021388"/>
            <a:ext cx="633413" cy="0"/>
          </a:xfrm>
          <a:prstGeom prst="line">
            <a:avLst/>
          </a:prstGeom>
          <a:noFill/>
          <a:ln w="31750">
            <a:solidFill>
              <a:schemeClr val="tx1"/>
            </a:solidFill>
            <a:round/>
            <a:headEnd type="none" w="sm" len="sm"/>
            <a:tailEnd type="stealth" w="sm" len="sm"/>
          </a:ln>
        </p:spPr>
        <p:txBody>
          <a:bodyPr wrap="none" anchor="ctr"/>
          <a:lstStyle/>
          <a:p>
            <a:endParaRPr lang="pt-BR"/>
          </a:p>
        </p:txBody>
      </p:sp>
      <p:sp>
        <p:nvSpPr>
          <p:cNvPr id="43038" name="Line 29"/>
          <p:cNvSpPr>
            <a:spLocks noChangeShapeType="1"/>
          </p:cNvSpPr>
          <p:nvPr/>
        </p:nvSpPr>
        <p:spPr bwMode="auto">
          <a:xfrm flipH="1">
            <a:off x="1406525" y="6021388"/>
            <a:ext cx="1336675" cy="0"/>
          </a:xfrm>
          <a:prstGeom prst="line">
            <a:avLst/>
          </a:prstGeom>
          <a:noFill/>
          <a:ln w="31750">
            <a:solidFill>
              <a:schemeClr val="tx1"/>
            </a:solidFill>
            <a:round/>
            <a:headEnd type="none" w="sm" len="sm"/>
            <a:tailEnd type="stealth" w="sm" len="sm"/>
          </a:ln>
        </p:spPr>
        <p:txBody>
          <a:bodyPr wrap="none" anchor="ctr"/>
          <a:lstStyle/>
          <a:p>
            <a:endParaRPr lang="pt-BR"/>
          </a:p>
        </p:txBody>
      </p:sp>
      <p:sp>
        <p:nvSpPr>
          <p:cNvPr id="43039" name="Line 30"/>
          <p:cNvSpPr>
            <a:spLocks noChangeShapeType="1"/>
          </p:cNvSpPr>
          <p:nvPr/>
        </p:nvSpPr>
        <p:spPr bwMode="auto">
          <a:xfrm flipV="1">
            <a:off x="1258888" y="4581525"/>
            <a:ext cx="0" cy="1600200"/>
          </a:xfrm>
          <a:prstGeom prst="line">
            <a:avLst/>
          </a:prstGeom>
          <a:noFill/>
          <a:ln w="12699">
            <a:solidFill>
              <a:schemeClr val="tx1"/>
            </a:solidFill>
            <a:round/>
            <a:headEnd type="none" w="sm" len="sm"/>
            <a:tailEnd type="none" w="sm" len="sm"/>
          </a:ln>
        </p:spPr>
        <p:txBody>
          <a:bodyPr wrap="none" anchor="ctr"/>
          <a:lstStyle/>
          <a:p>
            <a:endParaRPr lang="pt-BR"/>
          </a:p>
        </p:txBody>
      </p:sp>
      <p:sp>
        <p:nvSpPr>
          <p:cNvPr id="43040" name="Rectangle 31"/>
          <p:cNvSpPr>
            <a:spLocks noChangeArrowheads="1"/>
          </p:cNvSpPr>
          <p:nvPr/>
        </p:nvSpPr>
        <p:spPr bwMode="auto">
          <a:xfrm>
            <a:off x="63500" y="4797425"/>
            <a:ext cx="1195388" cy="685800"/>
          </a:xfrm>
          <a:prstGeom prst="rect">
            <a:avLst/>
          </a:prstGeom>
          <a:noFill/>
          <a:ln w="12700">
            <a:solidFill>
              <a:schemeClr val="tx1"/>
            </a:solidFill>
            <a:miter lim="800000"/>
            <a:headEnd type="none" w="sm" len="sm"/>
            <a:tailEnd type="none" w="sm" len="sm"/>
          </a:ln>
        </p:spPr>
        <p:txBody>
          <a:bodyPr wrap="none" anchor="ctr"/>
          <a:lstStyle/>
          <a:p>
            <a:pPr algn="r" eaLnBrk="1" hangingPunct="1">
              <a:buClr>
                <a:srgbClr val="AF0196"/>
              </a:buClr>
              <a:buSzPct val="125000"/>
              <a:buFontTx/>
              <a:buChar char="•"/>
            </a:pPr>
            <a:endParaRPr lang="pt-BR" altLang="pt-BR"/>
          </a:p>
        </p:txBody>
      </p:sp>
      <p:sp>
        <p:nvSpPr>
          <p:cNvPr id="33825" name="Text Box 32"/>
          <p:cNvSpPr txBox="1">
            <a:spLocks noChangeArrowheads="1"/>
          </p:cNvSpPr>
          <p:nvPr/>
        </p:nvSpPr>
        <p:spPr bwMode="auto">
          <a:xfrm>
            <a:off x="0" y="5516563"/>
            <a:ext cx="1406525" cy="581025"/>
          </a:xfrm>
          <a:prstGeom prst="rect">
            <a:avLst/>
          </a:prstGeom>
          <a:noFill/>
          <a:ln w="12699">
            <a:noFill/>
            <a:miter lim="800000"/>
            <a:headEnd type="none" w="sm" len="sm"/>
            <a:tailEnd type="none" w="sm" len="sm"/>
          </a:ln>
        </p:spPr>
        <p:txBody>
          <a:bodyPr>
            <a:spAutoFit/>
          </a:bodyPr>
          <a:lstStyle/>
          <a:p>
            <a:pPr>
              <a:spcBef>
                <a:spcPct val="50000"/>
              </a:spcBef>
              <a:defRPr/>
            </a:pPr>
            <a:r>
              <a:rPr lang="pt-BR" sz="1600" b="1" dirty="0">
                <a:latin typeface="Arial" charset="0"/>
              </a:rPr>
              <a:t> </a:t>
            </a:r>
            <a:r>
              <a:rPr lang="pt-BR" sz="1600" b="1" dirty="0">
                <a:solidFill>
                  <a:schemeClr val="accent2"/>
                </a:solidFill>
                <a:effectLst>
                  <a:outerShdw blurRad="38100" dist="38100" dir="2700000" algn="tl">
                    <a:srgbClr val="000000">
                      <a:alpha val="43137"/>
                    </a:srgbClr>
                  </a:outerShdw>
                </a:effectLst>
                <a:latin typeface="Arial" charset="0"/>
              </a:rPr>
              <a:t>Vantagem competitiva</a:t>
            </a:r>
          </a:p>
        </p:txBody>
      </p:sp>
      <p:sp>
        <p:nvSpPr>
          <p:cNvPr id="43042" name="Rectangle 33"/>
          <p:cNvSpPr>
            <a:spLocks noChangeArrowheads="1"/>
          </p:cNvSpPr>
          <p:nvPr/>
        </p:nvSpPr>
        <p:spPr bwMode="auto">
          <a:xfrm>
            <a:off x="63500" y="5499100"/>
            <a:ext cx="1195388" cy="685800"/>
          </a:xfrm>
          <a:prstGeom prst="rect">
            <a:avLst/>
          </a:prstGeom>
          <a:noFill/>
          <a:ln w="12700">
            <a:solidFill>
              <a:schemeClr val="tx1"/>
            </a:solidFill>
            <a:miter lim="800000"/>
            <a:headEnd type="none" w="sm" len="sm"/>
            <a:tailEnd type="none" w="sm" len="sm"/>
          </a:ln>
        </p:spPr>
        <p:txBody>
          <a:bodyPr wrap="none" anchor="ctr"/>
          <a:lstStyle/>
          <a:p>
            <a:pPr algn="r" eaLnBrk="1" hangingPunct="1">
              <a:buClr>
                <a:srgbClr val="AF0196"/>
              </a:buClr>
              <a:buSzPct val="125000"/>
              <a:buFontTx/>
              <a:buChar char="•"/>
            </a:pPr>
            <a:endParaRPr lang="pt-BR" altLang="pt-BR"/>
          </a:p>
        </p:txBody>
      </p:sp>
      <p:sp>
        <p:nvSpPr>
          <p:cNvPr id="43043" name="Line 34"/>
          <p:cNvSpPr>
            <a:spLocks noChangeShapeType="1"/>
          </p:cNvSpPr>
          <p:nvPr/>
        </p:nvSpPr>
        <p:spPr bwMode="auto">
          <a:xfrm>
            <a:off x="1292225" y="5732463"/>
            <a:ext cx="7167563" cy="0"/>
          </a:xfrm>
          <a:prstGeom prst="line">
            <a:avLst/>
          </a:prstGeom>
          <a:noFill/>
          <a:ln w="12699">
            <a:solidFill>
              <a:schemeClr val="tx1"/>
            </a:solidFill>
            <a:round/>
            <a:headEnd type="none" w="sm" len="sm"/>
            <a:tailEnd type="none" w="sm" len="sm"/>
          </a:ln>
        </p:spPr>
        <p:txBody>
          <a:bodyPr wrap="none" anchor="ctr"/>
          <a:lstStyle/>
          <a:p>
            <a:endParaRPr lang="pt-BR"/>
          </a:p>
        </p:txBody>
      </p:sp>
      <p:sp>
        <p:nvSpPr>
          <p:cNvPr id="43044" name="Line 35"/>
          <p:cNvSpPr>
            <a:spLocks noChangeShapeType="1"/>
          </p:cNvSpPr>
          <p:nvPr/>
        </p:nvSpPr>
        <p:spPr bwMode="auto">
          <a:xfrm>
            <a:off x="1692275" y="2060575"/>
            <a:ext cx="492125" cy="228600"/>
          </a:xfrm>
          <a:prstGeom prst="line">
            <a:avLst/>
          </a:prstGeom>
          <a:noFill/>
          <a:ln w="25400">
            <a:solidFill>
              <a:schemeClr val="tx1"/>
            </a:solidFill>
            <a:round/>
            <a:headEnd type="none" w="sm" len="sm"/>
            <a:tailEnd type="stealth" w="sm" len="sm"/>
          </a:ln>
        </p:spPr>
        <p:txBody>
          <a:bodyPr wrap="none" anchor="ctr"/>
          <a:lstStyle/>
          <a:p>
            <a:endParaRPr lang="pt-BR"/>
          </a:p>
        </p:txBody>
      </p:sp>
      <p:sp>
        <p:nvSpPr>
          <p:cNvPr id="43045" name="Line 36"/>
          <p:cNvSpPr>
            <a:spLocks noChangeShapeType="1"/>
          </p:cNvSpPr>
          <p:nvPr/>
        </p:nvSpPr>
        <p:spPr bwMode="auto">
          <a:xfrm>
            <a:off x="4079875" y="3213100"/>
            <a:ext cx="492125" cy="228600"/>
          </a:xfrm>
          <a:prstGeom prst="line">
            <a:avLst/>
          </a:prstGeom>
          <a:noFill/>
          <a:ln w="25400">
            <a:solidFill>
              <a:schemeClr val="tx1"/>
            </a:solidFill>
            <a:round/>
            <a:headEnd type="none" w="sm" len="sm"/>
            <a:tailEnd type="stealth" w="sm" len="sm"/>
          </a:ln>
        </p:spPr>
        <p:txBody>
          <a:bodyPr wrap="none" anchor="ctr"/>
          <a:lstStyle/>
          <a:p>
            <a:endParaRPr lang="pt-BR"/>
          </a:p>
        </p:txBody>
      </p:sp>
      <p:sp>
        <p:nvSpPr>
          <p:cNvPr id="43046" name="Line 37"/>
          <p:cNvSpPr>
            <a:spLocks noChangeShapeType="1"/>
          </p:cNvSpPr>
          <p:nvPr/>
        </p:nvSpPr>
        <p:spPr bwMode="auto">
          <a:xfrm>
            <a:off x="5435600" y="3789363"/>
            <a:ext cx="493713" cy="228600"/>
          </a:xfrm>
          <a:prstGeom prst="line">
            <a:avLst/>
          </a:prstGeom>
          <a:noFill/>
          <a:ln w="25400">
            <a:solidFill>
              <a:schemeClr val="tx1"/>
            </a:solidFill>
            <a:round/>
            <a:headEnd type="none" w="sm" len="sm"/>
            <a:tailEnd type="stealth" w="sm" len="sm"/>
          </a:ln>
        </p:spPr>
        <p:txBody>
          <a:bodyPr wrap="none" anchor="ctr"/>
          <a:lstStyle/>
          <a:p>
            <a:endParaRPr lang="pt-BR"/>
          </a:p>
        </p:txBody>
      </p:sp>
      <p:sp>
        <p:nvSpPr>
          <p:cNvPr id="43047" name="Line 38"/>
          <p:cNvSpPr>
            <a:spLocks noChangeShapeType="1"/>
          </p:cNvSpPr>
          <p:nvPr/>
        </p:nvSpPr>
        <p:spPr bwMode="auto">
          <a:xfrm>
            <a:off x="2916238" y="2636838"/>
            <a:ext cx="492125" cy="228600"/>
          </a:xfrm>
          <a:prstGeom prst="line">
            <a:avLst/>
          </a:prstGeom>
          <a:noFill/>
          <a:ln w="25400">
            <a:solidFill>
              <a:schemeClr val="tx1"/>
            </a:solidFill>
            <a:round/>
            <a:headEnd type="none" w="sm" len="sm"/>
            <a:tailEnd type="stealth" w="sm" len="sm"/>
          </a:ln>
        </p:spPr>
        <p:txBody>
          <a:bodyPr wrap="none" anchor="ctr"/>
          <a:lstStyle/>
          <a:p>
            <a:endParaRPr lang="pt-BR"/>
          </a:p>
        </p:txBody>
      </p:sp>
      <p:sp>
        <p:nvSpPr>
          <p:cNvPr id="43049" name="Text Box 4"/>
          <p:cNvSpPr txBox="1">
            <a:spLocks noChangeArrowheads="1"/>
          </p:cNvSpPr>
          <p:nvPr/>
        </p:nvSpPr>
        <p:spPr bwMode="auto">
          <a:xfrm>
            <a:off x="1258888" y="214290"/>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sp>
        <p:nvSpPr>
          <p:cNvPr id="43050" name="Line 14"/>
          <p:cNvSpPr>
            <a:spLocks noChangeShapeType="1"/>
          </p:cNvSpPr>
          <p:nvPr/>
        </p:nvSpPr>
        <p:spPr bwMode="auto">
          <a:xfrm>
            <a:off x="7451725" y="4508500"/>
            <a:ext cx="0" cy="381000"/>
          </a:xfrm>
          <a:prstGeom prst="line">
            <a:avLst/>
          </a:prstGeom>
          <a:noFill/>
          <a:ln w="12699">
            <a:solidFill>
              <a:schemeClr val="tx1"/>
            </a:solidFill>
            <a:round/>
            <a:headEnd type="none" w="sm" len="sm"/>
            <a:tailEnd type="none" w="sm" len="sm"/>
          </a:ln>
        </p:spPr>
        <p:txBody>
          <a:bodyPr wrap="none" anchor="ctr"/>
          <a:lstStyle/>
          <a:p>
            <a:endParaRPr lang="pt-BR"/>
          </a:p>
        </p:txBody>
      </p:sp>
      <p:sp>
        <p:nvSpPr>
          <p:cNvPr id="43051" name="Line 14"/>
          <p:cNvSpPr>
            <a:spLocks noChangeShapeType="1"/>
          </p:cNvSpPr>
          <p:nvPr/>
        </p:nvSpPr>
        <p:spPr bwMode="auto">
          <a:xfrm>
            <a:off x="1763713" y="4487863"/>
            <a:ext cx="0" cy="381000"/>
          </a:xfrm>
          <a:prstGeom prst="line">
            <a:avLst/>
          </a:prstGeom>
          <a:noFill/>
          <a:ln w="12699">
            <a:solidFill>
              <a:schemeClr val="tx1"/>
            </a:solidFill>
            <a:round/>
            <a:headEnd type="none" w="sm" len="sm"/>
            <a:tailEnd type="none" w="sm" len="sm"/>
          </a:ln>
        </p:spPr>
        <p:txBody>
          <a:bodyPr wrap="none" anchor="ctr"/>
          <a:lstStyle/>
          <a:p>
            <a:endParaRPr lang="pt-BR"/>
          </a:p>
        </p:txBody>
      </p:sp>
      <p:pic>
        <p:nvPicPr>
          <p:cNvPr id="43052" name="Picture 42"/>
          <p:cNvPicPr>
            <a:picLocks noChangeAspect="1" noChangeArrowheads="1"/>
          </p:cNvPicPr>
          <p:nvPr/>
        </p:nvPicPr>
        <p:blipFill>
          <a:blip r:embed="rId2"/>
          <a:srcRect/>
          <a:stretch>
            <a:fillRect/>
          </a:stretch>
        </p:blipFill>
        <p:spPr bwMode="auto">
          <a:xfrm>
            <a:off x="7308850" y="1700213"/>
            <a:ext cx="1201738" cy="1817687"/>
          </a:xfrm>
          <a:prstGeom prst="rect">
            <a:avLst/>
          </a:prstGeom>
          <a:noFill/>
          <a:ln w="12699">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0" y="1125538"/>
            <a:ext cx="9144000" cy="830262"/>
          </a:xfrm>
          <a:prstGeom prst="rect">
            <a:avLst/>
          </a:prstGeom>
          <a:noFill/>
          <a:ln w="9525">
            <a:noFill/>
            <a:miter lim="800000"/>
            <a:headEnd/>
            <a:tailEnd/>
          </a:ln>
        </p:spPr>
        <p:txBody>
          <a:bodyPr lIns="92075" tIns="46038" rIns="92075" bIns="46038">
            <a:spAutoFit/>
          </a:bodyPr>
          <a:lstStyle/>
          <a:p>
            <a:pPr algn="ctr">
              <a:defRPr/>
            </a:pPr>
            <a:r>
              <a:rPr lang="pt-PT" b="1" dirty="0">
                <a:solidFill>
                  <a:schemeClr val="accent2"/>
                </a:solidFill>
                <a:effectLst>
                  <a:outerShdw blurRad="38100" dist="38100" dir="2700000" algn="tl">
                    <a:srgbClr val="000000">
                      <a:alpha val="43137"/>
                    </a:srgbClr>
                  </a:outerShdw>
                </a:effectLst>
                <a:latin typeface="Arial" charset="0"/>
              </a:rPr>
              <a:t>ESTRATÉGIAS PARA A DIFERENCIAÇÃO COMPETITIVA</a:t>
            </a:r>
          </a:p>
          <a:p>
            <a:pPr algn="ctr">
              <a:defRPr/>
            </a:pPr>
            <a:r>
              <a:rPr lang="pt-PT" b="1" dirty="0">
                <a:solidFill>
                  <a:schemeClr val="accent2"/>
                </a:solidFill>
                <a:effectLst>
                  <a:outerShdw blurRad="38100" dist="38100" dir="2700000" algn="tl">
                    <a:srgbClr val="000000">
                      <a:alpha val="43137"/>
                    </a:srgbClr>
                  </a:outerShdw>
                </a:effectLst>
                <a:latin typeface="Arial" charset="0"/>
              </a:rPr>
              <a:t> DE UM PRODUTO OU SERVIÇO</a:t>
            </a:r>
            <a:endParaRPr lang="en-US" b="1" dirty="0">
              <a:solidFill>
                <a:schemeClr val="accent2"/>
              </a:solidFill>
              <a:effectLst>
                <a:outerShdw blurRad="38100" dist="38100" dir="2700000" algn="tl">
                  <a:srgbClr val="000000">
                    <a:alpha val="43137"/>
                  </a:srgbClr>
                </a:outerShdw>
              </a:effectLst>
              <a:latin typeface="Arial" charset="0"/>
            </a:endParaRPr>
          </a:p>
        </p:txBody>
      </p:sp>
      <p:sp>
        <p:nvSpPr>
          <p:cNvPr id="22531" name="Rectangle 3"/>
          <p:cNvSpPr>
            <a:spLocks noChangeArrowheads="1"/>
          </p:cNvSpPr>
          <p:nvPr/>
        </p:nvSpPr>
        <p:spPr bwMode="auto">
          <a:xfrm>
            <a:off x="211138" y="1773238"/>
            <a:ext cx="8932862" cy="3111500"/>
          </a:xfrm>
          <a:prstGeom prst="rect">
            <a:avLst/>
          </a:prstGeom>
          <a:noFill/>
          <a:ln w="9525">
            <a:noFill/>
            <a:miter lim="800000"/>
            <a:headEnd/>
            <a:tailEnd/>
          </a:ln>
        </p:spPr>
        <p:txBody>
          <a:bodyPr lIns="92075" tIns="46038" rIns="92075" bIns="46038"/>
          <a:lstStyle/>
          <a:p>
            <a:pPr algn="just">
              <a:lnSpc>
                <a:spcPct val="150000"/>
              </a:lnSpc>
              <a:buClr>
                <a:srgbClr val="AF0196"/>
              </a:buClr>
              <a:buSzPct val="125000"/>
              <a:buFontTx/>
              <a:buChar char="•"/>
            </a:pPr>
            <a:r>
              <a:rPr lang="en-US" altLang="pt-BR" sz="2000" b="1"/>
              <a:t> </a:t>
            </a:r>
            <a:r>
              <a:rPr lang="en-US" altLang="pt-BR" sz="2000" b="1">
                <a:latin typeface="Arial" charset="0"/>
              </a:rPr>
              <a:t>Custos</a:t>
            </a:r>
            <a:r>
              <a:rPr lang="en-US" altLang="pt-BR" sz="3000">
                <a:latin typeface="Arial" charset="0"/>
              </a:rPr>
              <a:t> - </a:t>
            </a:r>
            <a:r>
              <a:rPr lang="pt-PT" altLang="pt-BR" sz="1600" b="1">
                <a:solidFill>
                  <a:srgbClr val="000000"/>
                </a:solidFill>
                <a:latin typeface="Arial" charset="0"/>
              </a:rPr>
              <a:t>A dimensão custo, é o grande fator decisório do consumidor. Uma estratégia de redução de custos terá enorme impacto na vantagem competitiva.</a:t>
            </a:r>
            <a:endParaRPr lang="pt-PT" altLang="pt-BR">
              <a:solidFill>
                <a:srgbClr val="000000"/>
              </a:solidFill>
              <a:latin typeface="Arial" charset="0"/>
            </a:endParaRPr>
          </a:p>
          <a:p>
            <a:pPr algn="just">
              <a:lnSpc>
                <a:spcPct val="150000"/>
              </a:lnSpc>
              <a:buClr>
                <a:srgbClr val="AF0196"/>
              </a:buClr>
              <a:buSzPct val="125000"/>
              <a:buFontTx/>
              <a:buChar char="•"/>
            </a:pPr>
            <a:r>
              <a:rPr lang="en-US" altLang="pt-BR" sz="2000" b="1">
                <a:latin typeface="Arial" charset="0"/>
              </a:rPr>
              <a:t> Qualidade</a:t>
            </a:r>
            <a:r>
              <a:rPr lang="en-US" altLang="pt-BR" sz="3000">
                <a:latin typeface="Arial" charset="0"/>
              </a:rPr>
              <a:t> - </a:t>
            </a:r>
            <a:r>
              <a:rPr lang="en-US" altLang="pt-BR" sz="1600">
                <a:latin typeface="Arial" charset="0"/>
              </a:rPr>
              <a:t>T</a:t>
            </a:r>
            <a:r>
              <a:rPr lang="pt-PT" altLang="pt-BR" sz="1600" b="1">
                <a:solidFill>
                  <a:srgbClr val="000000"/>
                </a:solidFill>
                <a:latin typeface="Arial" charset="0"/>
              </a:rPr>
              <a:t>em um duplo efeito no aumento da vantagem competitiva, pois está demonstrado que a melhoria da qualidade, ao contrário do que sempre se imaginou, traz uma consequente redução de custos de produção.</a:t>
            </a:r>
          </a:p>
          <a:p>
            <a:pPr algn="just">
              <a:lnSpc>
                <a:spcPct val="150000"/>
              </a:lnSpc>
              <a:buClr>
                <a:srgbClr val="AF0196"/>
              </a:buClr>
              <a:buSzPct val="125000"/>
              <a:buFontTx/>
              <a:buChar char="•"/>
            </a:pPr>
            <a:r>
              <a:rPr lang="en-US" altLang="pt-BR" sz="2000" b="1">
                <a:latin typeface="Arial" charset="0"/>
              </a:rPr>
              <a:t> Entrega -</a:t>
            </a:r>
            <a:r>
              <a:rPr lang="en-US" altLang="pt-BR" sz="3000">
                <a:latin typeface="Arial" charset="0"/>
              </a:rPr>
              <a:t> </a:t>
            </a:r>
            <a:r>
              <a:rPr lang="pt-PT" altLang="pt-BR" sz="1600" b="1">
                <a:solidFill>
                  <a:srgbClr val="000000"/>
                </a:solidFill>
                <a:latin typeface="Arial" charset="0"/>
              </a:rPr>
              <a:t>Quanto menor o prazo de entrega de um produto/serviço, tanto mais satisfeito ficará o consumidor. Além disso, quanto menor o prazo de entrega, tanto menores serão os estoques intermediários, tanto maior será o giro do estoque de matérias-primas, mais cedo será realizada a receita e menores serão os desperdícios e perdas.</a:t>
            </a:r>
          </a:p>
        </p:txBody>
      </p:sp>
      <p:sp>
        <p:nvSpPr>
          <p:cNvPr id="44037" name="Text Box 4"/>
          <p:cNvSpPr txBox="1">
            <a:spLocks noChangeArrowheads="1"/>
          </p:cNvSpPr>
          <p:nvPr/>
        </p:nvSpPr>
        <p:spPr bwMode="auto">
          <a:xfrm>
            <a:off x="12700" y="6305550"/>
            <a:ext cx="958850" cy="304800"/>
          </a:xfrm>
          <a:prstGeom prst="rect">
            <a:avLst/>
          </a:prstGeom>
          <a:noFill/>
          <a:ln w="9525">
            <a:noFill/>
            <a:miter lim="800000"/>
            <a:headEnd/>
            <a:tailEnd/>
          </a:ln>
        </p:spPr>
        <p:txBody>
          <a:bodyPr>
            <a:spAutoFit/>
          </a:bodyPr>
          <a:lstStyle/>
          <a:p>
            <a:pPr>
              <a:spcBef>
                <a:spcPct val="50000"/>
              </a:spcBef>
            </a:pPr>
            <a:r>
              <a:rPr lang="en-US" altLang="pt-BR" sz="1400" i="1">
                <a:solidFill>
                  <a:schemeClr val="bg1"/>
                </a:solidFill>
                <a:latin typeface="Book Antiqua" pitchFamily="18" charset="0"/>
              </a:rPr>
              <a:t>2-5</a:t>
            </a:r>
            <a:endParaRPr lang="en-US" altLang="pt-BR" sz="1600"/>
          </a:p>
        </p:txBody>
      </p:sp>
      <p:sp>
        <p:nvSpPr>
          <p:cNvPr id="6" name="Retângulo 5"/>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44039" name="Text Box 4"/>
          <p:cNvSpPr txBox="1">
            <a:spLocks noChangeArrowheads="1"/>
          </p:cNvSpPr>
          <p:nvPr/>
        </p:nvSpPr>
        <p:spPr bwMode="auto">
          <a:xfrm>
            <a:off x="1258888" y="214290"/>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sp>
        <p:nvSpPr>
          <p:cNvPr id="8" name="Retângulo 7"/>
          <p:cNvSpPr/>
          <p:nvPr/>
        </p:nvSpPr>
        <p:spPr>
          <a:xfrm>
            <a:off x="8316913" y="5805488"/>
            <a:ext cx="612775" cy="708025"/>
          </a:xfrm>
          <a:prstGeom prst="rect">
            <a:avLst/>
          </a:prstGeom>
        </p:spPr>
        <p:txBody>
          <a:bodyPr>
            <a:spAutoFit/>
          </a:bodyPr>
          <a:lstStyle/>
          <a:p>
            <a:pPr>
              <a:defRPr/>
            </a:pPr>
            <a:r>
              <a:rPr lang="pt-PT" sz="4000" b="1" dirty="0">
                <a:solidFill>
                  <a:schemeClr val="accent2"/>
                </a:solidFill>
                <a:effectLst>
                  <a:outerShdw blurRad="38100" dist="38100" dir="2700000" algn="tl">
                    <a:srgbClr val="000000">
                      <a:alpha val="43137"/>
                    </a:srgbClr>
                  </a:outerShdw>
                </a:effectLst>
                <a:latin typeface="Arial" charset="0"/>
              </a:rPr>
              <a:t>...</a:t>
            </a:r>
            <a:endParaRPr lang="en-US" sz="4000" b="1" dirty="0">
              <a:solidFill>
                <a:schemeClr val="accent2"/>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0" y="1187450"/>
            <a:ext cx="9144000" cy="369888"/>
          </a:xfrm>
          <a:prstGeom prst="rect">
            <a:avLst/>
          </a:prstGeom>
          <a:noFill/>
          <a:ln w="9525">
            <a:noFill/>
            <a:miter lim="800000"/>
            <a:headEnd/>
            <a:tailEnd/>
          </a:ln>
        </p:spPr>
        <p:txBody>
          <a:bodyPr lIns="92075" tIns="46038" rIns="92075" bIns="46038">
            <a:spAutoFit/>
          </a:bodyPr>
          <a:lstStyle/>
          <a:p>
            <a:pPr>
              <a:defRPr/>
            </a:pPr>
            <a:r>
              <a:rPr lang="pt-PT" sz="1800" b="1" dirty="0">
                <a:solidFill>
                  <a:schemeClr val="accent2"/>
                </a:solidFill>
                <a:effectLst>
                  <a:outerShdw blurRad="38100" dist="38100" dir="2700000" algn="tl">
                    <a:srgbClr val="000000">
                      <a:alpha val="43137"/>
                    </a:srgbClr>
                  </a:outerShdw>
                </a:effectLst>
                <a:latin typeface="Arial" charset="0"/>
              </a:rPr>
              <a:t>CONTINUANDO...</a:t>
            </a:r>
            <a:endParaRPr lang="en-US" sz="1800" b="1" dirty="0">
              <a:solidFill>
                <a:schemeClr val="accent2"/>
              </a:solidFill>
              <a:effectLst>
                <a:outerShdw blurRad="38100" dist="38100" dir="2700000" algn="tl">
                  <a:srgbClr val="000000">
                    <a:alpha val="43137"/>
                  </a:srgbClr>
                </a:outerShdw>
              </a:effectLst>
              <a:latin typeface="Arial" charset="0"/>
            </a:endParaRPr>
          </a:p>
        </p:txBody>
      </p:sp>
      <p:sp>
        <p:nvSpPr>
          <p:cNvPr id="22531" name="Rectangle 3"/>
          <p:cNvSpPr>
            <a:spLocks noChangeArrowheads="1"/>
          </p:cNvSpPr>
          <p:nvPr/>
        </p:nvSpPr>
        <p:spPr bwMode="auto">
          <a:xfrm>
            <a:off x="211138" y="1341438"/>
            <a:ext cx="8932862" cy="3398837"/>
          </a:xfrm>
          <a:prstGeom prst="rect">
            <a:avLst/>
          </a:prstGeom>
          <a:noFill/>
          <a:ln w="9525">
            <a:noFill/>
            <a:miter lim="800000"/>
            <a:headEnd/>
            <a:tailEnd/>
          </a:ln>
        </p:spPr>
        <p:txBody>
          <a:bodyPr lIns="92075" tIns="46038" rIns="92075" bIns="46038"/>
          <a:lstStyle/>
          <a:p>
            <a:pPr algn="just">
              <a:lnSpc>
                <a:spcPct val="150000"/>
              </a:lnSpc>
              <a:buClr>
                <a:srgbClr val="AF0196"/>
              </a:buClr>
              <a:buSzPct val="125000"/>
              <a:buFontTx/>
              <a:buChar char="•"/>
            </a:pPr>
            <a:r>
              <a:rPr lang="en-US" altLang="pt-BR" sz="2000" b="1">
                <a:latin typeface="Arial" charset="0"/>
              </a:rPr>
              <a:t>Flexibilidade -</a:t>
            </a:r>
            <a:r>
              <a:rPr lang="en-US" altLang="pt-BR" sz="3000">
                <a:latin typeface="Arial" charset="0"/>
              </a:rPr>
              <a:t> </a:t>
            </a:r>
            <a:r>
              <a:rPr lang="pt-PT" altLang="pt-BR" sz="1600" b="1">
                <a:solidFill>
                  <a:srgbClr val="000000"/>
                </a:solidFill>
                <a:latin typeface="Arial" charset="0"/>
              </a:rPr>
              <a:t>É a capacidade que a empresa tem para adaptar-se às mudanças nas tendências do mercado. Deve ser ágil na adaptação de seus produtos às exigências do consumidor. Quanto mais flexível e rápida for, mais cedo sairá na frente de seus concorrentes.</a:t>
            </a:r>
          </a:p>
          <a:p>
            <a:pPr algn="just">
              <a:lnSpc>
                <a:spcPct val="150000"/>
              </a:lnSpc>
              <a:buClr>
                <a:srgbClr val="AF0196"/>
              </a:buClr>
              <a:buSzPct val="125000"/>
              <a:buFontTx/>
              <a:buChar char="•"/>
            </a:pPr>
            <a:r>
              <a:rPr lang="en-US" altLang="pt-BR" sz="2000" b="1">
                <a:latin typeface="Arial" charset="0"/>
              </a:rPr>
              <a:t> Inovação</a:t>
            </a:r>
            <a:r>
              <a:rPr lang="en-US" altLang="pt-BR" sz="2000">
                <a:latin typeface="Arial" charset="0"/>
              </a:rPr>
              <a:t> -</a:t>
            </a:r>
            <a:r>
              <a:rPr lang="en-US" altLang="pt-BR" sz="3000"/>
              <a:t> </a:t>
            </a:r>
            <a:r>
              <a:rPr lang="pt-PT" altLang="pt-BR" sz="1600" b="1">
                <a:solidFill>
                  <a:srgbClr val="000000"/>
                </a:solidFill>
                <a:latin typeface="Arial" charset="0"/>
              </a:rPr>
              <a:t>É a capacidade da empresa de antecipar-se às necessidades dos consumidores, o que determina a grande vantagem competitiva em relação a seus concorrentes.</a:t>
            </a:r>
            <a:endParaRPr lang="pt-PT" altLang="pt-BR">
              <a:solidFill>
                <a:srgbClr val="000000"/>
              </a:solidFill>
            </a:endParaRPr>
          </a:p>
          <a:p>
            <a:pPr algn="just">
              <a:lnSpc>
                <a:spcPct val="150000"/>
              </a:lnSpc>
              <a:buClr>
                <a:srgbClr val="AF0196"/>
              </a:buClr>
              <a:buSzPct val="125000"/>
              <a:buFontTx/>
              <a:buChar char="•"/>
            </a:pPr>
            <a:r>
              <a:rPr lang="pt-PT" altLang="pt-BR" sz="2000" b="1">
                <a:solidFill>
                  <a:srgbClr val="000000"/>
                </a:solidFill>
                <a:latin typeface="Arial" charset="0"/>
              </a:rPr>
              <a:t> Produtividade -</a:t>
            </a:r>
            <a:r>
              <a:rPr lang="pt-PT" altLang="pt-BR" sz="3000" b="1">
                <a:solidFill>
                  <a:srgbClr val="000000"/>
                </a:solidFill>
              </a:rPr>
              <a:t> </a:t>
            </a:r>
            <a:r>
              <a:rPr lang="pt-PT" altLang="pt-BR" sz="1600" b="1">
                <a:solidFill>
                  <a:srgbClr val="000000"/>
                </a:solidFill>
                <a:latin typeface="Arial" charset="0"/>
              </a:rPr>
              <a:t>É uma dimensão que deve estar presente em todas as ações da empresa, sob pena de perder competitividade, em que pese sua capacidade de inovar, sua flexibilidade, qualidade, etc.</a:t>
            </a:r>
          </a:p>
          <a:p>
            <a:pPr algn="just">
              <a:lnSpc>
                <a:spcPct val="150000"/>
              </a:lnSpc>
              <a:buClr>
                <a:srgbClr val="AF0196"/>
              </a:buClr>
              <a:buSzPct val="125000"/>
              <a:buFontTx/>
              <a:buChar char="•"/>
            </a:pPr>
            <a:endParaRPr lang="en-US" altLang="pt-BR" sz="400" b="1">
              <a:latin typeface="Arial" charset="0"/>
            </a:endParaRPr>
          </a:p>
          <a:p>
            <a:pPr algn="just">
              <a:lnSpc>
                <a:spcPct val="150000"/>
              </a:lnSpc>
              <a:buClr>
                <a:srgbClr val="AF0196"/>
              </a:buClr>
              <a:buSzPct val="125000"/>
              <a:buFontTx/>
              <a:buChar char="•"/>
            </a:pPr>
            <a:r>
              <a:rPr lang="en-US" altLang="pt-BR" sz="2000" b="1">
                <a:latin typeface="Arial" charset="0"/>
              </a:rPr>
              <a:t> Atendimento- </a:t>
            </a:r>
            <a:r>
              <a:rPr lang="en-US" altLang="pt-BR" sz="1600" b="1">
                <a:latin typeface="Arial" charset="0"/>
              </a:rPr>
              <a:t>Focado na construção do relacionamento com o cliente.</a:t>
            </a:r>
            <a:endParaRPr lang="en-US" altLang="pt-BR" sz="1600"/>
          </a:p>
        </p:txBody>
      </p:sp>
      <p:sp>
        <p:nvSpPr>
          <p:cNvPr id="45061" name="Text Box 4"/>
          <p:cNvSpPr txBox="1">
            <a:spLocks noChangeArrowheads="1"/>
          </p:cNvSpPr>
          <p:nvPr/>
        </p:nvSpPr>
        <p:spPr bwMode="auto">
          <a:xfrm>
            <a:off x="12700" y="6305550"/>
            <a:ext cx="958850" cy="304800"/>
          </a:xfrm>
          <a:prstGeom prst="rect">
            <a:avLst/>
          </a:prstGeom>
          <a:noFill/>
          <a:ln w="9525">
            <a:noFill/>
            <a:miter lim="800000"/>
            <a:headEnd/>
            <a:tailEnd/>
          </a:ln>
        </p:spPr>
        <p:txBody>
          <a:bodyPr>
            <a:spAutoFit/>
          </a:bodyPr>
          <a:lstStyle/>
          <a:p>
            <a:pPr>
              <a:spcBef>
                <a:spcPct val="50000"/>
              </a:spcBef>
            </a:pPr>
            <a:r>
              <a:rPr lang="en-US" altLang="pt-BR" sz="1400" i="1">
                <a:solidFill>
                  <a:schemeClr val="bg1"/>
                </a:solidFill>
                <a:latin typeface="Book Antiqua" pitchFamily="18" charset="0"/>
              </a:rPr>
              <a:t>2-5</a:t>
            </a:r>
            <a:endParaRPr lang="en-US" altLang="pt-BR" sz="1600"/>
          </a:p>
        </p:txBody>
      </p:sp>
      <p:sp>
        <p:nvSpPr>
          <p:cNvPr id="6" name="Retângulo 5"/>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45063" name="Text Box 4"/>
          <p:cNvSpPr txBox="1">
            <a:spLocks noChangeArrowheads="1"/>
          </p:cNvSpPr>
          <p:nvPr/>
        </p:nvSpPr>
        <p:spPr bwMode="auto">
          <a:xfrm>
            <a:off x="1258888" y="214290"/>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53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6"/>
          <p:cNvSpPr>
            <a:spLocks noGrp="1" noChangeArrowheads="1"/>
          </p:cNvSpPr>
          <p:nvPr>
            <p:ph type="ctrTitle" idx="4294967295"/>
          </p:nvPr>
        </p:nvSpPr>
        <p:spPr>
          <a:xfrm>
            <a:off x="0" y="3094038"/>
            <a:ext cx="8207375" cy="1470025"/>
          </a:xfrm>
        </p:spPr>
        <p:txBody>
          <a:bodyPr/>
          <a:lstStyle/>
          <a:p>
            <a:pPr eaLnBrk="1" hangingPunct="1">
              <a:defRPr/>
            </a:pPr>
            <a:r>
              <a:rPr lang="pt-BR" sz="2800" b="1" dirty="0" smtClean="0">
                <a:effectLst>
                  <a:outerShdw blurRad="38100" dist="38100" dir="2700000" algn="tl">
                    <a:srgbClr val="000000">
                      <a:alpha val="43137"/>
                    </a:srgbClr>
                  </a:outerShdw>
                </a:effectLst>
              </a:rPr>
              <a:t>INFLUÊNCIA DAS ESTRATÉGIAS DE PRODUÇÃO</a:t>
            </a:r>
          </a:p>
        </p:txBody>
      </p:sp>
      <p:sp>
        <p:nvSpPr>
          <p:cNvPr id="35844" name="Oval 1027"/>
          <p:cNvSpPr>
            <a:spLocks noChangeArrowheads="1"/>
          </p:cNvSpPr>
          <p:nvPr/>
        </p:nvSpPr>
        <p:spPr bwMode="auto">
          <a:xfrm>
            <a:off x="107950" y="3321050"/>
            <a:ext cx="1671638" cy="1044575"/>
          </a:xfrm>
          <a:prstGeom prst="ellipse">
            <a:avLst/>
          </a:prstGeom>
          <a:solidFill>
            <a:schemeClr val="bg1"/>
          </a:solidFill>
          <a:ln w="9525">
            <a:solidFill>
              <a:srgbClr val="000000"/>
            </a:solidFill>
            <a:round/>
            <a:headEnd/>
            <a:tailEnd/>
          </a:ln>
        </p:spPr>
        <p:txBody>
          <a:bodyPr/>
          <a:lstStyle/>
          <a:p>
            <a:pPr algn="ctr">
              <a:defRPr/>
            </a:pPr>
            <a:r>
              <a:rPr lang="pt-BR" sz="1400" b="1" dirty="0">
                <a:solidFill>
                  <a:schemeClr val="accent3">
                    <a:lumMod val="50000"/>
                  </a:schemeClr>
                </a:solidFill>
                <a:effectLst>
                  <a:outerShdw blurRad="38100" dist="38100" dir="2700000" algn="tl">
                    <a:srgbClr val="000000">
                      <a:alpha val="43137"/>
                    </a:srgbClr>
                  </a:outerShdw>
                </a:effectLst>
                <a:latin typeface="Arial" charset="0"/>
              </a:rPr>
              <a:t>Estratégia</a:t>
            </a:r>
          </a:p>
          <a:p>
            <a:pPr algn="ctr">
              <a:defRPr/>
            </a:pPr>
            <a:r>
              <a:rPr lang="pt-BR" sz="1400" b="1" dirty="0">
                <a:solidFill>
                  <a:schemeClr val="accent3">
                    <a:lumMod val="50000"/>
                  </a:schemeClr>
                </a:solidFill>
                <a:effectLst>
                  <a:outerShdw blurRad="38100" dist="38100" dir="2700000" algn="tl">
                    <a:srgbClr val="000000">
                      <a:alpha val="43137"/>
                    </a:srgbClr>
                  </a:outerShdw>
                </a:effectLst>
                <a:latin typeface="Arial" charset="0"/>
              </a:rPr>
              <a:t>De </a:t>
            </a:r>
            <a:r>
              <a:rPr lang="pt-BR" sz="1400" b="1" dirty="0" err="1">
                <a:solidFill>
                  <a:schemeClr val="accent3">
                    <a:lumMod val="50000"/>
                  </a:schemeClr>
                </a:solidFill>
                <a:effectLst>
                  <a:outerShdw blurRad="38100" dist="38100" dir="2700000" algn="tl">
                    <a:srgbClr val="000000">
                      <a:alpha val="43137"/>
                    </a:srgbClr>
                  </a:outerShdw>
                </a:effectLst>
                <a:latin typeface="Arial" charset="0"/>
              </a:rPr>
              <a:t>P&amp;D</a:t>
            </a:r>
            <a:endParaRPr lang="pt-BR" sz="1400" b="1" dirty="0">
              <a:solidFill>
                <a:schemeClr val="accent3">
                  <a:lumMod val="50000"/>
                </a:schemeClr>
              </a:solidFill>
              <a:effectLst>
                <a:outerShdw blurRad="38100" dist="38100" dir="2700000" algn="tl">
                  <a:srgbClr val="000000">
                    <a:alpha val="43137"/>
                  </a:srgbClr>
                </a:outerShdw>
              </a:effectLst>
              <a:latin typeface="Arial" charset="0"/>
            </a:endParaRPr>
          </a:p>
        </p:txBody>
      </p:sp>
      <p:sp>
        <p:nvSpPr>
          <p:cNvPr id="35845" name="Oval 1028"/>
          <p:cNvSpPr>
            <a:spLocks noChangeArrowheads="1"/>
          </p:cNvSpPr>
          <p:nvPr/>
        </p:nvSpPr>
        <p:spPr bwMode="auto">
          <a:xfrm>
            <a:off x="7308850" y="3248025"/>
            <a:ext cx="1671638" cy="1044575"/>
          </a:xfrm>
          <a:prstGeom prst="ellipse">
            <a:avLst/>
          </a:prstGeom>
          <a:solidFill>
            <a:schemeClr val="bg1"/>
          </a:solidFill>
          <a:ln w="9525">
            <a:solidFill>
              <a:srgbClr val="000000"/>
            </a:solidFill>
            <a:round/>
            <a:headEnd/>
            <a:tailEnd/>
          </a:ln>
        </p:spPr>
        <p:txBody>
          <a:bodyPr/>
          <a:lstStyle/>
          <a:p>
            <a:pPr algn="ctr">
              <a:defRPr/>
            </a:pPr>
            <a:endParaRPr lang="pt-BR" sz="1000" b="1" dirty="0">
              <a:solidFill>
                <a:schemeClr val="accent3">
                  <a:lumMod val="50000"/>
                </a:schemeClr>
              </a:solidFill>
              <a:effectLst>
                <a:outerShdw blurRad="38100" dist="38100" dir="2700000" algn="tl">
                  <a:srgbClr val="000000">
                    <a:alpha val="43137"/>
                  </a:srgbClr>
                </a:outerShdw>
              </a:effectLst>
              <a:latin typeface="Arial" charset="0"/>
            </a:endParaRPr>
          </a:p>
          <a:p>
            <a:pPr algn="ctr">
              <a:defRPr/>
            </a:pPr>
            <a:r>
              <a:rPr lang="pt-BR" sz="1400" b="1" dirty="0">
                <a:solidFill>
                  <a:schemeClr val="accent3">
                    <a:lumMod val="50000"/>
                  </a:schemeClr>
                </a:solidFill>
                <a:effectLst>
                  <a:outerShdw blurRad="38100" dist="38100" dir="2700000" algn="tl">
                    <a:srgbClr val="000000">
                      <a:alpha val="43137"/>
                    </a:srgbClr>
                  </a:outerShdw>
                </a:effectLst>
                <a:latin typeface="Arial" charset="0"/>
              </a:rPr>
              <a:t>Estratégia de RH</a:t>
            </a:r>
          </a:p>
        </p:txBody>
      </p:sp>
      <p:sp>
        <p:nvSpPr>
          <p:cNvPr id="35846" name="Oval 1029"/>
          <p:cNvSpPr>
            <a:spLocks noChangeArrowheads="1"/>
          </p:cNvSpPr>
          <p:nvPr/>
        </p:nvSpPr>
        <p:spPr bwMode="auto">
          <a:xfrm>
            <a:off x="3708400" y="3249613"/>
            <a:ext cx="1671638" cy="1042987"/>
          </a:xfrm>
          <a:prstGeom prst="ellipse">
            <a:avLst/>
          </a:prstGeom>
          <a:solidFill>
            <a:schemeClr val="bg1"/>
          </a:solidFill>
          <a:ln w="9525">
            <a:solidFill>
              <a:srgbClr val="000000"/>
            </a:solidFill>
            <a:round/>
            <a:headEnd/>
            <a:tailEnd/>
          </a:ln>
        </p:spPr>
        <p:txBody>
          <a:bodyPr/>
          <a:lstStyle/>
          <a:p>
            <a:pPr algn="ctr">
              <a:defRPr/>
            </a:pPr>
            <a:r>
              <a:rPr lang="pt-BR" sz="1400" b="1" dirty="0">
                <a:solidFill>
                  <a:schemeClr val="accent3">
                    <a:lumMod val="50000"/>
                  </a:schemeClr>
                </a:solidFill>
                <a:effectLst>
                  <a:outerShdw blurRad="38100" dist="38100" dir="2700000" algn="tl">
                    <a:srgbClr val="000000">
                      <a:alpha val="43137"/>
                    </a:srgbClr>
                  </a:outerShdw>
                </a:effectLst>
                <a:latin typeface="Arial" charset="0"/>
              </a:rPr>
              <a:t>Estratégia</a:t>
            </a:r>
          </a:p>
          <a:p>
            <a:pPr algn="ctr">
              <a:defRPr/>
            </a:pPr>
            <a:r>
              <a:rPr lang="pt-BR" sz="1400" b="1" dirty="0">
                <a:solidFill>
                  <a:schemeClr val="accent3">
                    <a:lumMod val="50000"/>
                  </a:schemeClr>
                </a:solidFill>
                <a:effectLst>
                  <a:outerShdw blurRad="38100" dist="38100" dir="2700000" algn="tl">
                    <a:srgbClr val="000000">
                      <a:alpha val="43137"/>
                    </a:srgbClr>
                  </a:outerShdw>
                </a:effectLst>
                <a:latin typeface="Arial" charset="0"/>
              </a:rPr>
              <a:t>De Produção</a:t>
            </a:r>
          </a:p>
        </p:txBody>
      </p:sp>
      <p:sp>
        <p:nvSpPr>
          <p:cNvPr id="35847" name="Oval 1030"/>
          <p:cNvSpPr>
            <a:spLocks noChangeArrowheads="1"/>
          </p:cNvSpPr>
          <p:nvPr/>
        </p:nvSpPr>
        <p:spPr bwMode="auto">
          <a:xfrm>
            <a:off x="5499100" y="3249613"/>
            <a:ext cx="1673225" cy="1042987"/>
          </a:xfrm>
          <a:prstGeom prst="ellipse">
            <a:avLst/>
          </a:prstGeom>
          <a:solidFill>
            <a:schemeClr val="bg1"/>
          </a:solidFill>
          <a:ln w="9525">
            <a:solidFill>
              <a:srgbClr val="000000"/>
            </a:solidFill>
            <a:round/>
            <a:headEnd/>
            <a:tailEnd/>
          </a:ln>
        </p:spPr>
        <p:txBody>
          <a:bodyPr/>
          <a:lstStyle/>
          <a:p>
            <a:pPr algn="ctr">
              <a:defRPr/>
            </a:pPr>
            <a:r>
              <a:rPr lang="pt-BR" sz="1400" b="1" dirty="0">
                <a:solidFill>
                  <a:schemeClr val="accent3">
                    <a:lumMod val="50000"/>
                  </a:schemeClr>
                </a:solidFill>
                <a:effectLst>
                  <a:outerShdw blurRad="38100" dist="38100" dir="2700000" algn="tl">
                    <a:srgbClr val="000000">
                      <a:alpha val="43137"/>
                    </a:srgbClr>
                  </a:outerShdw>
                </a:effectLst>
                <a:latin typeface="Arial" charset="0"/>
              </a:rPr>
              <a:t>Estratégia </a:t>
            </a:r>
          </a:p>
          <a:p>
            <a:pPr algn="ctr">
              <a:defRPr/>
            </a:pPr>
            <a:r>
              <a:rPr lang="pt-BR" sz="1400" b="1" dirty="0">
                <a:solidFill>
                  <a:schemeClr val="accent3">
                    <a:lumMod val="50000"/>
                  </a:schemeClr>
                </a:solidFill>
                <a:effectLst>
                  <a:outerShdw blurRad="38100" dist="38100" dir="2700000" algn="tl">
                    <a:srgbClr val="000000">
                      <a:alpha val="43137"/>
                    </a:srgbClr>
                  </a:outerShdw>
                </a:effectLst>
                <a:latin typeface="Arial" charset="0"/>
              </a:rPr>
              <a:t>de Finanças</a:t>
            </a:r>
          </a:p>
        </p:txBody>
      </p:sp>
      <p:sp>
        <p:nvSpPr>
          <p:cNvPr id="35848" name="Oval 1031"/>
          <p:cNvSpPr>
            <a:spLocks noChangeArrowheads="1"/>
          </p:cNvSpPr>
          <p:nvPr/>
        </p:nvSpPr>
        <p:spPr bwMode="auto">
          <a:xfrm>
            <a:off x="1908175" y="3321050"/>
            <a:ext cx="1673225" cy="1044575"/>
          </a:xfrm>
          <a:prstGeom prst="ellipse">
            <a:avLst/>
          </a:prstGeom>
          <a:solidFill>
            <a:schemeClr val="bg1"/>
          </a:solidFill>
          <a:ln w="9525">
            <a:solidFill>
              <a:srgbClr val="000000"/>
            </a:solidFill>
            <a:round/>
            <a:headEnd/>
            <a:tailEnd/>
          </a:ln>
        </p:spPr>
        <p:txBody>
          <a:bodyPr/>
          <a:lstStyle/>
          <a:p>
            <a:pPr algn="ctr">
              <a:defRPr/>
            </a:pPr>
            <a:r>
              <a:rPr lang="pt-BR" sz="1400" b="1" dirty="0">
                <a:solidFill>
                  <a:schemeClr val="accent3">
                    <a:lumMod val="50000"/>
                  </a:schemeClr>
                </a:solidFill>
                <a:effectLst>
                  <a:outerShdw blurRad="38100" dist="38100" dir="2700000" algn="tl">
                    <a:srgbClr val="000000">
                      <a:alpha val="43137"/>
                    </a:srgbClr>
                  </a:outerShdw>
                </a:effectLst>
                <a:latin typeface="Arial" charset="0"/>
              </a:rPr>
              <a:t>Estratégia</a:t>
            </a:r>
          </a:p>
          <a:p>
            <a:pPr algn="ctr">
              <a:defRPr/>
            </a:pPr>
            <a:r>
              <a:rPr lang="pt-BR" sz="1400" b="1" dirty="0">
                <a:solidFill>
                  <a:schemeClr val="accent3">
                    <a:lumMod val="50000"/>
                  </a:schemeClr>
                </a:solidFill>
                <a:effectLst>
                  <a:outerShdw blurRad="38100" dist="38100" dir="2700000" algn="tl">
                    <a:srgbClr val="000000">
                      <a:alpha val="43137"/>
                    </a:srgbClr>
                  </a:outerShdw>
                </a:effectLst>
                <a:latin typeface="Arial" charset="0"/>
              </a:rPr>
              <a:t>De Marketing</a:t>
            </a:r>
          </a:p>
        </p:txBody>
      </p:sp>
      <p:sp>
        <p:nvSpPr>
          <p:cNvPr id="35849" name="Oval 1032"/>
          <p:cNvSpPr>
            <a:spLocks noChangeArrowheads="1"/>
          </p:cNvSpPr>
          <p:nvPr/>
        </p:nvSpPr>
        <p:spPr bwMode="auto">
          <a:xfrm>
            <a:off x="3673475" y="1809750"/>
            <a:ext cx="1806575" cy="1042988"/>
          </a:xfrm>
          <a:prstGeom prst="ellipse">
            <a:avLst/>
          </a:prstGeom>
          <a:solidFill>
            <a:schemeClr val="bg1"/>
          </a:solidFill>
          <a:ln w="9525">
            <a:solidFill>
              <a:srgbClr val="000000"/>
            </a:solidFill>
            <a:round/>
            <a:headEnd/>
            <a:tailEnd/>
          </a:ln>
        </p:spPr>
        <p:txBody>
          <a:bodyPr/>
          <a:lstStyle/>
          <a:p>
            <a:pPr algn="ctr">
              <a:defRPr/>
            </a:pPr>
            <a:r>
              <a:rPr lang="pt-BR" sz="1400" b="1" dirty="0">
                <a:solidFill>
                  <a:schemeClr val="accent2"/>
                </a:solidFill>
                <a:effectLst>
                  <a:outerShdw blurRad="38100" dist="38100" dir="2700000" algn="tl">
                    <a:srgbClr val="000000">
                      <a:alpha val="43137"/>
                    </a:srgbClr>
                  </a:outerShdw>
                </a:effectLst>
                <a:latin typeface="Arial" charset="0"/>
              </a:rPr>
              <a:t>Estratégia</a:t>
            </a:r>
          </a:p>
          <a:p>
            <a:pPr algn="ctr">
              <a:defRPr/>
            </a:pPr>
            <a:r>
              <a:rPr lang="pt-BR" sz="1400" b="1" dirty="0">
                <a:solidFill>
                  <a:schemeClr val="accent2"/>
                </a:solidFill>
                <a:effectLst>
                  <a:outerShdw blurRad="38100" dist="38100" dir="2700000" algn="tl">
                    <a:srgbClr val="000000">
                      <a:alpha val="43137"/>
                    </a:srgbClr>
                  </a:outerShdw>
                </a:effectLst>
                <a:latin typeface="Arial" charset="0"/>
              </a:rPr>
              <a:t>do Negócio</a:t>
            </a:r>
          </a:p>
        </p:txBody>
      </p:sp>
      <p:sp>
        <p:nvSpPr>
          <p:cNvPr id="35850" name="Oval 1033"/>
          <p:cNvSpPr>
            <a:spLocks noChangeArrowheads="1"/>
          </p:cNvSpPr>
          <p:nvPr/>
        </p:nvSpPr>
        <p:spPr bwMode="auto">
          <a:xfrm>
            <a:off x="1403350" y="5097463"/>
            <a:ext cx="1952625" cy="1211262"/>
          </a:xfrm>
          <a:prstGeom prst="ellipse">
            <a:avLst/>
          </a:prstGeom>
          <a:solidFill>
            <a:schemeClr val="bg1"/>
          </a:solidFill>
          <a:ln w="9525">
            <a:solidFill>
              <a:srgbClr val="000000"/>
            </a:solidFill>
            <a:round/>
            <a:headEnd/>
            <a:tailEnd/>
          </a:ln>
        </p:spPr>
        <p:txBody>
          <a:bodyPr/>
          <a:lstStyle/>
          <a:p>
            <a:pPr algn="ctr">
              <a:defRPr/>
            </a:pPr>
            <a:r>
              <a:rPr lang="pt-BR" sz="1100" b="1" dirty="0">
                <a:solidFill>
                  <a:schemeClr val="accent6">
                    <a:lumMod val="50000"/>
                  </a:schemeClr>
                </a:solidFill>
                <a:effectLst>
                  <a:outerShdw blurRad="38100" dist="38100" dir="2700000" algn="tl">
                    <a:srgbClr val="000000">
                      <a:alpha val="43137"/>
                    </a:srgbClr>
                  </a:outerShdw>
                </a:effectLst>
                <a:latin typeface="Arial" charset="0"/>
              </a:rPr>
              <a:t>Estratégia</a:t>
            </a:r>
          </a:p>
          <a:p>
            <a:pPr algn="ctr">
              <a:defRPr/>
            </a:pPr>
            <a:r>
              <a:rPr lang="pt-BR" sz="1100" b="1" dirty="0">
                <a:solidFill>
                  <a:schemeClr val="accent6">
                    <a:lumMod val="50000"/>
                  </a:schemeClr>
                </a:solidFill>
                <a:effectLst>
                  <a:outerShdw blurRad="38100" dist="38100" dir="2700000" algn="tl">
                    <a:srgbClr val="000000">
                      <a:alpha val="43137"/>
                    </a:srgbClr>
                  </a:outerShdw>
                </a:effectLst>
                <a:latin typeface="Arial" charset="0"/>
              </a:rPr>
              <a:t>De Produção das </a:t>
            </a:r>
            <a:r>
              <a:rPr lang="pt-BR" sz="1100" b="1" dirty="0" err="1">
                <a:solidFill>
                  <a:schemeClr val="accent6">
                    <a:lumMod val="50000"/>
                  </a:schemeClr>
                </a:solidFill>
                <a:effectLst>
                  <a:outerShdw blurRad="38100" dist="38100" dir="2700000" algn="tl">
                    <a:srgbClr val="000000">
                      <a:alpha val="43137"/>
                    </a:srgbClr>
                  </a:outerShdw>
                </a:effectLst>
                <a:latin typeface="Arial" charset="0"/>
              </a:rPr>
              <a:t>Microoperações</a:t>
            </a:r>
            <a:endParaRPr lang="pt-BR" sz="1100" b="1" dirty="0">
              <a:solidFill>
                <a:schemeClr val="accent6">
                  <a:lumMod val="50000"/>
                </a:schemeClr>
              </a:solidFill>
              <a:effectLst>
                <a:outerShdw blurRad="38100" dist="38100" dir="2700000" algn="tl">
                  <a:srgbClr val="000000">
                    <a:alpha val="43137"/>
                  </a:srgbClr>
                </a:outerShdw>
              </a:effectLst>
              <a:latin typeface="Arial" charset="0"/>
            </a:endParaRPr>
          </a:p>
        </p:txBody>
      </p:sp>
      <p:sp>
        <p:nvSpPr>
          <p:cNvPr id="35851" name="Oval 1034"/>
          <p:cNvSpPr>
            <a:spLocks noChangeArrowheads="1"/>
          </p:cNvSpPr>
          <p:nvPr/>
        </p:nvSpPr>
        <p:spPr bwMode="auto">
          <a:xfrm>
            <a:off x="5818188" y="5026025"/>
            <a:ext cx="2066925" cy="1211263"/>
          </a:xfrm>
          <a:prstGeom prst="ellipse">
            <a:avLst/>
          </a:prstGeom>
          <a:solidFill>
            <a:schemeClr val="bg1"/>
          </a:solidFill>
          <a:ln w="9525">
            <a:solidFill>
              <a:srgbClr val="000000"/>
            </a:solidFill>
            <a:round/>
            <a:headEnd/>
            <a:tailEnd/>
          </a:ln>
        </p:spPr>
        <p:txBody>
          <a:bodyPr/>
          <a:lstStyle/>
          <a:p>
            <a:pPr algn="ctr">
              <a:defRPr/>
            </a:pPr>
            <a:endParaRPr lang="pt-BR" sz="400" b="1" dirty="0">
              <a:solidFill>
                <a:schemeClr val="accent6">
                  <a:lumMod val="50000"/>
                </a:schemeClr>
              </a:solidFill>
              <a:effectLst>
                <a:outerShdw blurRad="38100" dist="38100" dir="2700000" algn="tl">
                  <a:srgbClr val="000000">
                    <a:alpha val="43137"/>
                  </a:srgbClr>
                </a:outerShdw>
              </a:effectLst>
              <a:latin typeface="Arial" charset="0"/>
            </a:endParaRPr>
          </a:p>
          <a:p>
            <a:pPr algn="ctr">
              <a:defRPr/>
            </a:pPr>
            <a:r>
              <a:rPr lang="pt-BR" sz="1100" b="1" dirty="0">
                <a:solidFill>
                  <a:schemeClr val="accent6">
                    <a:lumMod val="50000"/>
                  </a:schemeClr>
                </a:solidFill>
                <a:effectLst>
                  <a:outerShdw blurRad="38100" dist="38100" dir="2700000" algn="tl">
                    <a:srgbClr val="000000">
                      <a:alpha val="43137"/>
                    </a:srgbClr>
                  </a:outerShdw>
                </a:effectLst>
                <a:latin typeface="Arial" charset="0"/>
              </a:rPr>
              <a:t>Estratégia</a:t>
            </a:r>
          </a:p>
          <a:p>
            <a:pPr algn="ctr">
              <a:defRPr/>
            </a:pPr>
            <a:r>
              <a:rPr lang="pt-BR" sz="1100" b="1" dirty="0">
                <a:solidFill>
                  <a:schemeClr val="accent6">
                    <a:lumMod val="50000"/>
                  </a:schemeClr>
                </a:solidFill>
                <a:effectLst>
                  <a:outerShdw blurRad="38100" dist="38100" dir="2700000" algn="tl">
                    <a:srgbClr val="000000">
                      <a:alpha val="43137"/>
                    </a:srgbClr>
                  </a:outerShdw>
                </a:effectLst>
                <a:latin typeface="Arial" charset="0"/>
              </a:rPr>
              <a:t>De Produção das </a:t>
            </a:r>
            <a:r>
              <a:rPr lang="pt-BR" sz="1100" b="1" dirty="0" err="1">
                <a:solidFill>
                  <a:schemeClr val="accent6">
                    <a:lumMod val="50000"/>
                  </a:schemeClr>
                </a:solidFill>
                <a:effectLst>
                  <a:outerShdw blurRad="38100" dist="38100" dir="2700000" algn="tl">
                    <a:srgbClr val="000000">
                      <a:alpha val="43137"/>
                    </a:srgbClr>
                  </a:outerShdw>
                </a:effectLst>
                <a:latin typeface="Arial" charset="0"/>
              </a:rPr>
              <a:t>Microoperações</a:t>
            </a:r>
            <a:endParaRPr lang="pt-BR" sz="1100" b="1" dirty="0">
              <a:solidFill>
                <a:schemeClr val="accent6">
                  <a:lumMod val="50000"/>
                </a:schemeClr>
              </a:solidFill>
              <a:effectLst>
                <a:outerShdw blurRad="38100" dist="38100" dir="2700000" algn="tl">
                  <a:srgbClr val="000000">
                    <a:alpha val="43137"/>
                  </a:srgbClr>
                </a:outerShdw>
              </a:effectLst>
              <a:latin typeface="Arial" charset="0"/>
            </a:endParaRPr>
          </a:p>
        </p:txBody>
      </p:sp>
      <p:sp>
        <p:nvSpPr>
          <p:cNvPr id="35852" name="Oval 1035"/>
          <p:cNvSpPr>
            <a:spLocks noChangeArrowheads="1"/>
          </p:cNvSpPr>
          <p:nvPr/>
        </p:nvSpPr>
        <p:spPr bwMode="auto">
          <a:xfrm>
            <a:off x="3635375" y="5097463"/>
            <a:ext cx="1909763" cy="1211262"/>
          </a:xfrm>
          <a:prstGeom prst="ellipse">
            <a:avLst/>
          </a:prstGeom>
          <a:solidFill>
            <a:schemeClr val="bg1"/>
          </a:solidFill>
          <a:ln w="9525">
            <a:solidFill>
              <a:srgbClr val="000000"/>
            </a:solidFill>
            <a:round/>
            <a:headEnd/>
            <a:tailEnd/>
          </a:ln>
        </p:spPr>
        <p:txBody>
          <a:bodyPr/>
          <a:lstStyle/>
          <a:p>
            <a:pPr algn="ctr">
              <a:defRPr/>
            </a:pPr>
            <a:r>
              <a:rPr lang="pt-BR" sz="1100" b="1" dirty="0">
                <a:solidFill>
                  <a:schemeClr val="accent6">
                    <a:lumMod val="50000"/>
                  </a:schemeClr>
                </a:solidFill>
                <a:effectLst>
                  <a:outerShdw blurRad="38100" dist="38100" dir="2700000" algn="tl">
                    <a:srgbClr val="000000">
                      <a:alpha val="43137"/>
                    </a:srgbClr>
                  </a:outerShdw>
                </a:effectLst>
                <a:latin typeface="Arial" charset="0"/>
              </a:rPr>
              <a:t>Estratégia</a:t>
            </a:r>
          </a:p>
          <a:p>
            <a:pPr algn="ctr">
              <a:defRPr/>
            </a:pPr>
            <a:r>
              <a:rPr lang="pt-BR" sz="1100" b="1" dirty="0">
                <a:solidFill>
                  <a:schemeClr val="accent6">
                    <a:lumMod val="50000"/>
                  </a:schemeClr>
                </a:solidFill>
                <a:effectLst>
                  <a:outerShdw blurRad="38100" dist="38100" dir="2700000" algn="tl">
                    <a:srgbClr val="000000">
                      <a:alpha val="43137"/>
                    </a:srgbClr>
                  </a:outerShdw>
                </a:effectLst>
                <a:latin typeface="Arial" charset="0"/>
              </a:rPr>
              <a:t>De Produção das </a:t>
            </a:r>
            <a:r>
              <a:rPr lang="pt-BR" sz="1100" b="1" dirty="0" err="1">
                <a:solidFill>
                  <a:schemeClr val="accent6">
                    <a:lumMod val="50000"/>
                  </a:schemeClr>
                </a:solidFill>
                <a:effectLst>
                  <a:outerShdw blurRad="38100" dist="38100" dir="2700000" algn="tl">
                    <a:srgbClr val="000000">
                      <a:alpha val="43137"/>
                    </a:srgbClr>
                  </a:outerShdw>
                </a:effectLst>
                <a:latin typeface="Arial" charset="0"/>
              </a:rPr>
              <a:t>Microoperações</a:t>
            </a:r>
            <a:endParaRPr lang="pt-BR" sz="1100" b="1" dirty="0">
              <a:solidFill>
                <a:schemeClr val="accent6">
                  <a:lumMod val="50000"/>
                </a:schemeClr>
              </a:solidFill>
              <a:effectLst>
                <a:outerShdw blurRad="38100" dist="38100" dir="2700000" algn="tl">
                  <a:srgbClr val="000000">
                    <a:alpha val="43137"/>
                  </a:srgbClr>
                </a:outerShdw>
              </a:effectLst>
              <a:latin typeface="Arial" charset="0"/>
            </a:endParaRPr>
          </a:p>
        </p:txBody>
      </p:sp>
      <p:sp>
        <p:nvSpPr>
          <p:cNvPr id="46093" name="Line 1036"/>
          <p:cNvSpPr>
            <a:spLocks noChangeShapeType="1"/>
          </p:cNvSpPr>
          <p:nvPr/>
        </p:nvSpPr>
        <p:spPr bwMode="auto">
          <a:xfrm flipV="1">
            <a:off x="1619250" y="3841750"/>
            <a:ext cx="431800" cy="19050"/>
          </a:xfrm>
          <a:prstGeom prst="line">
            <a:avLst/>
          </a:prstGeom>
          <a:noFill/>
          <a:ln w="25400">
            <a:solidFill>
              <a:srgbClr val="000000"/>
            </a:solidFill>
            <a:round/>
            <a:headEnd type="triangle" w="med" len="med"/>
            <a:tailEnd type="triangle" w="med" len="med"/>
          </a:ln>
        </p:spPr>
        <p:txBody>
          <a:bodyPr/>
          <a:lstStyle/>
          <a:p>
            <a:endParaRPr lang="pt-BR"/>
          </a:p>
        </p:txBody>
      </p:sp>
      <p:sp>
        <p:nvSpPr>
          <p:cNvPr id="46094" name="Line 1037"/>
          <p:cNvSpPr>
            <a:spLocks noChangeShapeType="1"/>
          </p:cNvSpPr>
          <p:nvPr/>
        </p:nvSpPr>
        <p:spPr bwMode="auto">
          <a:xfrm flipV="1">
            <a:off x="2987675" y="2565400"/>
            <a:ext cx="936625" cy="917575"/>
          </a:xfrm>
          <a:prstGeom prst="line">
            <a:avLst/>
          </a:prstGeom>
          <a:noFill/>
          <a:ln w="25400">
            <a:solidFill>
              <a:srgbClr val="000000"/>
            </a:solidFill>
            <a:round/>
            <a:headEnd type="triangle" w="med" len="med"/>
            <a:tailEnd type="triangle" w="med" len="med"/>
          </a:ln>
        </p:spPr>
        <p:txBody>
          <a:bodyPr/>
          <a:lstStyle/>
          <a:p>
            <a:endParaRPr lang="pt-BR"/>
          </a:p>
        </p:txBody>
      </p:sp>
      <p:sp>
        <p:nvSpPr>
          <p:cNvPr id="46095" name="Line 1038"/>
          <p:cNvSpPr>
            <a:spLocks noChangeShapeType="1"/>
          </p:cNvSpPr>
          <p:nvPr/>
        </p:nvSpPr>
        <p:spPr bwMode="auto">
          <a:xfrm flipV="1">
            <a:off x="3419475" y="3789363"/>
            <a:ext cx="430213" cy="17462"/>
          </a:xfrm>
          <a:prstGeom prst="line">
            <a:avLst/>
          </a:prstGeom>
          <a:noFill/>
          <a:ln w="25400">
            <a:solidFill>
              <a:srgbClr val="000000"/>
            </a:solidFill>
            <a:round/>
            <a:headEnd type="triangle" w="med" len="med"/>
            <a:tailEnd type="triangle" w="med" len="med"/>
          </a:ln>
        </p:spPr>
        <p:txBody>
          <a:bodyPr/>
          <a:lstStyle/>
          <a:p>
            <a:endParaRPr lang="pt-BR"/>
          </a:p>
        </p:txBody>
      </p:sp>
      <p:sp>
        <p:nvSpPr>
          <p:cNvPr id="46096" name="Line 1039"/>
          <p:cNvSpPr>
            <a:spLocks noChangeShapeType="1"/>
          </p:cNvSpPr>
          <p:nvPr/>
        </p:nvSpPr>
        <p:spPr bwMode="auto">
          <a:xfrm flipV="1">
            <a:off x="5454650" y="5643563"/>
            <a:ext cx="430213" cy="17462"/>
          </a:xfrm>
          <a:prstGeom prst="line">
            <a:avLst/>
          </a:prstGeom>
          <a:noFill/>
          <a:ln w="25400">
            <a:solidFill>
              <a:srgbClr val="000000"/>
            </a:solidFill>
            <a:round/>
            <a:headEnd type="triangle" w="med" len="med"/>
            <a:tailEnd type="triangle" w="med" len="med"/>
          </a:ln>
        </p:spPr>
        <p:txBody>
          <a:bodyPr/>
          <a:lstStyle/>
          <a:p>
            <a:endParaRPr lang="pt-BR"/>
          </a:p>
        </p:txBody>
      </p:sp>
      <p:sp>
        <p:nvSpPr>
          <p:cNvPr id="46097" name="Line 1040"/>
          <p:cNvSpPr>
            <a:spLocks noChangeShapeType="1"/>
          </p:cNvSpPr>
          <p:nvPr/>
        </p:nvSpPr>
        <p:spPr bwMode="auto">
          <a:xfrm flipV="1">
            <a:off x="3276600" y="5716588"/>
            <a:ext cx="431800" cy="15875"/>
          </a:xfrm>
          <a:prstGeom prst="line">
            <a:avLst/>
          </a:prstGeom>
          <a:noFill/>
          <a:ln w="25400">
            <a:solidFill>
              <a:srgbClr val="000000"/>
            </a:solidFill>
            <a:round/>
            <a:headEnd type="triangle" w="med" len="med"/>
            <a:tailEnd type="triangle" w="med" len="med"/>
          </a:ln>
        </p:spPr>
        <p:txBody>
          <a:bodyPr/>
          <a:lstStyle/>
          <a:p>
            <a:endParaRPr lang="pt-BR"/>
          </a:p>
        </p:txBody>
      </p:sp>
      <p:sp>
        <p:nvSpPr>
          <p:cNvPr id="46098" name="Line 1041"/>
          <p:cNvSpPr>
            <a:spLocks noChangeShapeType="1"/>
          </p:cNvSpPr>
          <p:nvPr/>
        </p:nvSpPr>
        <p:spPr bwMode="auto">
          <a:xfrm flipV="1">
            <a:off x="4572000" y="4300538"/>
            <a:ext cx="3175" cy="928687"/>
          </a:xfrm>
          <a:prstGeom prst="line">
            <a:avLst/>
          </a:prstGeom>
          <a:noFill/>
          <a:ln w="25400">
            <a:solidFill>
              <a:srgbClr val="000000"/>
            </a:solidFill>
            <a:round/>
            <a:headEnd type="triangle" w="med" len="med"/>
            <a:tailEnd type="triangle" w="med" len="med"/>
          </a:ln>
        </p:spPr>
        <p:txBody>
          <a:bodyPr/>
          <a:lstStyle/>
          <a:p>
            <a:endParaRPr lang="pt-BR"/>
          </a:p>
        </p:txBody>
      </p:sp>
      <p:sp>
        <p:nvSpPr>
          <p:cNvPr id="46099" name="Line 1042"/>
          <p:cNvSpPr>
            <a:spLocks noChangeShapeType="1"/>
          </p:cNvSpPr>
          <p:nvPr/>
        </p:nvSpPr>
        <p:spPr bwMode="auto">
          <a:xfrm flipV="1">
            <a:off x="2816225" y="4040188"/>
            <a:ext cx="963613" cy="1260475"/>
          </a:xfrm>
          <a:prstGeom prst="line">
            <a:avLst/>
          </a:prstGeom>
          <a:noFill/>
          <a:ln w="25400">
            <a:solidFill>
              <a:srgbClr val="000000"/>
            </a:solidFill>
            <a:round/>
            <a:headEnd type="triangle" w="med" len="med"/>
            <a:tailEnd type="triangle" w="med" len="med"/>
          </a:ln>
        </p:spPr>
        <p:txBody>
          <a:bodyPr/>
          <a:lstStyle/>
          <a:p>
            <a:endParaRPr lang="pt-BR"/>
          </a:p>
        </p:txBody>
      </p:sp>
      <p:sp>
        <p:nvSpPr>
          <p:cNvPr id="46100" name="Line 1043"/>
          <p:cNvSpPr>
            <a:spLocks noChangeShapeType="1"/>
          </p:cNvSpPr>
          <p:nvPr/>
        </p:nvSpPr>
        <p:spPr bwMode="auto">
          <a:xfrm flipV="1">
            <a:off x="1116013" y="2276475"/>
            <a:ext cx="2663825" cy="1223963"/>
          </a:xfrm>
          <a:prstGeom prst="line">
            <a:avLst/>
          </a:prstGeom>
          <a:noFill/>
          <a:ln w="25400">
            <a:solidFill>
              <a:srgbClr val="000000"/>
            </a:solidFill>
            <a:round/>
            <a:headEnd type="triangle" w="med" len="med"/>
            <a:tailEnd type="triangle" w="med" len="med"/>
          </a:ln>
        </p:spPr>
        <p:txBody>
          <a:bodyPr/>
          <a:lstStyle/>
          <a:p>
            <a:endParaRPr lang="pt-BR"/>
          </a:p>
        </p:txBody>
      </p:sp>
      <p:sp>
        <p:nvSpPr>
          <p:cNvPr id="46101" name="Line 1044"/>
          <p:cNvSpPr>
            <a:spLocks noChangeShapeType="1"/>
          </p:cNvSpPr>
          <p:nvPr/>
        </p:nvSpPr>
        <p:spPr bwMode="auto">
          <a:xfrm flipV="1">
            <a:off x="5219700" y="3770313"/>
            <a:ext cx="430213" cy="19050"/>
          </a:xfrm>
          <a:prstGeom prst="line">
            <a:avLst/>
          </a:prstGeom>
          <a:noFill/>
          <a:ln w="25400">
            <a:solidFill>
              <a:srgbClr val="000000"/>
            </a:solidFill>
            <a:round/>
            <a:headEnd type="triangle" w="med" len="med"/>
            <a:tailEnd type="triangle" w="med" len="med"/>
          </a:ln>
        </p:spPr>
        <p:txBody>
          <a:bodyPr/>
          <a:lstStyle/>
          <a:p>
            <a:endParaRPr lang="pt-BR"/>
          </a:p>
        </p:txBody>
      </p:sp>
      <p:sp>
        <p:nvSpPr>
          <p:cNvPr id="46102" name="Line 1045"/>
          <p:cNvSpPr>
            <a:spLocks noChangeShapeType="1"/>
          </p:cNvSpPr>
          <p:nvPr/>
        </p:nvSpPr>
        <p:spPr bwMode="auto">
          <a:xfrm flipV="1">
            <a:off x="4572000" y="2760663"/>
            <a:ext cx="3175" cy="668337"/>
          </a:xfrm>
          <a:prstGeom prst="line">
            <a:avLst/>
          </a:prstGeom>
          <a:noFill/>
          <a:ln w="25400">
            <a:solidFill>
              <a:srgbClr val="000000"/>
            </a:solidFill>
            <a:round/>
            <a:headEnd type="triangle" w="med" len="med"/>
            <a:tailEnd type="triangle" w="med" len="med"/>
          </a:ln>
        </p:spPr>
        <p:txBody>
          <a:bodyPr/>
          <a:lstStyle/>
          <a:p>
            <a:endParaRPr lang="pt-BR"/>
          </a:p>
        </p:txBody>
      </p:sp>
      <p:sp>
        <p:nvSpPr>
          <p:cNvPr id="46103" name="Line 1046"/>
          <p:cNvSpPr>
            <a:spLocks noChangeShapeType="1"/>
          </p:cNvSpPr>
          <p:nvPr/>
        </p:nvSpPr>
        <p:spPr bwMode="auto">
          <a:xfrm flipH="1" flipV="1">
            <a:off x="5414963" y="3998913"/>
            <a:ext cx="957262" cy="1230312"/>
          </a:xfrm>
          <a:prstGeom prst="line">
            <a:avLst/>
          </a:prstGeom>
          <a:noFill/>
          <a:ln w="25400">
            <a:solidFill>
              <a:srgbClr val="000000"/>
            </a:solidFill>
            <a:round/>
            <a:headEnd type="triangle" w="med" len="med"/>
            <a:tailEnd type="triangle" w="med" len="med"/>
          </a:ln>
        </p:spPr>
        <p:txBody>
          <a:bodyPr/>
          <a:lstStyle/>
          <a:p>
            <a:endParaRPr lang="pt-BR"/>
          </a:p>
        </p:txBody>
      </p:sp>
      <p:sp>
        <p:nvSpPr>
          <p:cNvPr id="46104" name="Line 1047"/>
          <p:cNvSpPr>
            <a:spLocks noChangeShapeType="1"/>
          </p:cNvSpPr>
          <p:nvPr/>
        </p:nvSpPr>
        <p:spPr bwMode="auto">
          <a:xfrm flipV="1">
            <a:off x="6994525" y="3771900"/>
            <a:ext cx="430213" cy="17463"/>
          </a:xfrm>
          <a:prstGeom prst="line">
            <a:avLst/>
          </a:prstGeom>
          <a:noFill/>
          <a:ln w="25400">
            <a:solidFill>
              <a:srgbClr val="000000"/>
            </a:solidFill>
            <a:round/>
            <a:headEnd type="triangle" w="med" len="med"/>
            <a:tailEnd type="triangle" w="med" len="med"/>
          </a:ln>
        </p:spPr>
        <p:txBody>
          <a:bodyPr/>
          <a:lstStyle/>
          <a:p>
            <a:endParaRPr lang="pt-BR"/>
          </a:p>
        </p:txBody>
      </p:sp>
      <p:sp>
        <p:nvSpPr>
          <p:cNvPr id="46105" name="Line 1048"/>
          <p:cNvSpPr>
            <a:spLocks noChangeShapeType="1"/>
          </p:cNvSpPr>
          <p:nvPr/>
        </p:nvSpPr>
        <p:spPr bwMode="auto">
          <a:xfrm>
            <a:off x="5364163" y="2276475"/>
            <a:ext cx="2544762" cy="1163638"/>
          </a:xfrm>
          <a:prstGeom prst="line">
            <a:avLst/>
          </a:prstGeom>
          <a:noFill/>
          <a:ln w="25400">
            <a:solidFill>
              <a:srgbClr val="000000"/>
            </a:solidFill>
            <a:round/>
            <a:headEnd type="triangle" w="med" len="med"/>
            <a:tailEnd type="triangle" w="med" len="med"/>
          </a:ln>
        </p:spPr>
        <p:txBody>
          <a:bodyPr/>
          <a:lstStyle/>
          <a:p>
            <a:endParaRPr lang="pt-BR"/>
          </a:p>
        </p:txBody>
      </p:sp>
      <p:sp>
        <p:nvSpPr>
          <p:cNvPr id="46106" name="Line 1049"/>
          <p:cNvSpPr>
            <a:spLocks noChangeShapeType="1"/>
          </p:cNvSpPr>
          <p:nvPr/>
        </p:nvSpPr>
        <p:spPr bwMode="auto">
          <a:xfrm>
            <a:off x="5148263" y="2565400"/>
            <a:ext cx="936625" cy="792163"/>
          </a:xfrm>
          <a:prstGeom prst="line">
            <a:avLst/>
          </a:prstGeom>
          <a:noFill/>
          <a:ln w="25400">
            <a:solidFill>
              <a:srgbClr val="000000"/>
            </a:solidFill>
            <a:round/>
            <a:headEnd type="triangle" w="med" len="med"/>
            <a:tailEnd type="triangle" w="med" len="med"/>
          </a:ln>
        </p:spPr>
        <p:txBody>
          <a:bodyPr/>
          <a:lstStyle/>
          <a:p>
            <a:endParaRPr lang="pt-BR"/>
          </a:p>
        </p:txBody>
      </p:sp>
      <p:sp>
        <p:nvSpPr>
          <p:cNvPr id="27" name="Retângulo 26"/>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46108" name="Text Box 4"/>
          <p:cNvSpPr txBox="1">
            <a:spLocks noChangeArrowheads="1"/>
          </p:cNvSpPr>
          <p:nvPr/>
        </p:nvSpPr>
        <p:spPr bwMode="auto">
          <a:xfrm>
            <a:off x="1258888" y="214290"/>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ctrTitle" idx="4294967295"/>
          </p:nvPr>
        </p:nvSpPr>
        <p:spPr>
          <a:xfrm>
            <a:off x="0" y="3094038"/>
            <a:ext cx="8207375" cy="1470025"/>
          </a:xfrm>
        </p:spPr>
        <p:txBody>
          <a:bodyPr/>
          <a:lstStyle/>
          <a:p>
            <a:pPr eaLnBrk="1" hangingPunct="1"/>
            <a:r>
              <a:rPr lang="pt-BR" altLang="pt-BR" sz="3200" b="1" smtClean="0">
                <a:solidFill>
                  <a:schemeClr val="bg1"/>
                </a:solidFill>
              </a:rPr>
              <a:t>PAPEL ESTRATÉGICO DA FUNÇÃO PRODUÇÃO</a:t>
            </a:r>
          </a:p>
        </p:txBody>
      </p:sp>
      <p:sp>
        <p:nvSpPr>
          <p:cNvPr id="47108" name="Rectangle 3"/>
          <p:cNvSpPr>
            <a:spLocks noGrp="1" noChangeArrowheads="1"/>
          </p:cNvSpPr>
          <p:nvPr>
            <p:ph type="subTitle" idx="4294967295"/>
          </p:nvPr>
        </p:nvSpPr>
        <p:spPr>
          <a:xfrm>
            <a:off x="0" y="5516563"/>
            <a:ext cx="8353425" cy="554037"/>
          </a:xfrm>
        </p:spPr>
        <p:txBody>
          <a:bodyPr>
            <a:normAutofit fontScale="25000" lnSpcReduction="20000"/>
          </a:bodyPr>
          <a:lstStyle/>
          <a:p>
            <a:pPr eaLnBrk="1" hangingPunct="1">
              <a:buFontTx/>
              <a:buNone/>
            </a:pPr>
            <a:r>
              <a:rPr lang="pt-BR" altLang="pt-BR" sz="2000" dirty="0" smtClean="0"/>
              <a:t>	</a:t>
            </a:r>
            <a:r>
              <a:rPr lang="pt-BR" altLang="pt-BR" sz="2800" dirty="0" smtClean="0"/>
              <a:t>Justificar a existência da função produção na empresa através:</a:t>
            </a:r>
          </a:p>
          <a:p>
            <a:pPr algn="just" eaLnBrk="1" hangingPunct="1"/>
            <a:r>
              <a:rPr lang="pt-BR" altLang="pt-BR" sz="2800" b="1" dirty="0" smtClean="0"/>
              <a:t>Apoio a estratégia empresarial</a:t>
            </a:r>
            <a:r>
              <a:rPr lang="pt-BR" altLang="pt-BR" sz="2800" dirty="0" smtClean="0"/>
              <a:t> - Desenvolvendo seus recursos para que forneçam as condições necessárias para permitir que a organização atinja seus objetivos estratégicos.</a:t>
            </a:r>
          </a:p>
          <a:p>
            <a:pPr algn="just" eaLnBrk="1" hangingPunct="1"/>
            <a:r>
              <a:rPr lang="pt-BR" altLang="pt-BR" sz="2800" b="1" dirty="0" err="1" smtClean="0"/>
              <a:t>Implementadora</a:t>
            </a:r>
            <a:r>
              <a:rPr lang="pt-BR" altLang="pt-BR" sz="2800" b="1" dirty="0" smtClean="0"/>
              <a:t> da estratégia empresarial</a:t>
            </a:r>
            <a:r>
              <a:rPr lang="pt-BR" altLang="pt-BR" sz="2800" dirty="0" smtClean="0"/>
              <a:t> - É através da função produção que as estratégias são postas em prática. </a:t>
            </a:r>
          </a:p>
          <a:p>
            <a:pPr algn="just" eaLnBrk="1" hangingPunct="1"/>
            <a:r>
              <a:rPr lang="pt-BR" altLang="pt-BR" sz="2800" b="1" dirty="0" smtClean="0"/>
              <a:t>Impulsionadora da estratégia empresarial</a:t>
            </a:r>
            <a:r>
              <a:rPr lang="pt-BR" altLang="pt-BR" sz="2800" dirty="0" smtClean="0"/>
              <a:t> - Impulsiona a estratégia, dando-lhe vantagem competitiva a longo prazo.</a:t>
            </a:r>
            <a:endParaRPr lang="pt-BR" altLang="pt-BR" sz="2800" dirty="0" smtClean="0">
              <a:solidFill>
                <a:srgbClr val="003300"/>
              </a:solidFill>
            </a:endParaRPr>
          </a:p>
          <a:p>
            <a:pPr eaLnBrk="1" hangingPunct="1"/>
            <a:endParaRPr lang="pt-BR" altLang="pt-BR" sz="2400" dirty="0" smtClean="0">
              <a:solidFill>
                <a:srgbClr val="003300"/>
              </a:solidFill>
            </a:endParaRPr>
          </a:p>
        </p:txBody>
      </p:sp>
      <p:pic>
        <p:nvPicPr>
          <p:cNvPr id="47109" name="Picture 4"/>
          <p:cNvPicPr>
            <a:picLocks noChangeAspect="1" noChangeArrowheads="1"/>
          </p:cNvPicPr>
          <p:nvPr/>
        </p:nvPicPr>
        <p:blipFill>
          <a:blip r:embed="rId2"/>
          <a:srcRect/>
          <a:stretch>
            <a:fillRect/>
          </a:stretch>
        </p:blipFill>
        <p:spPr bwMode="auto">
          <a:xfrm>
            <a:off x="422275" y="1428736"/>
            <a:ext cx="2578100" cy="3454400"/>
          </a:xfrm>
          <a:prstGeom prst="rect">
            <a:avLst/>
          </a:prstGeom>
          <a:noFill/>
          <a:ln w="12699">
            <a:noFill/>
            <a:miter lim="800000"/>
            <a:headEnd type="none" w="sm" len="sm"/>
            <a:tailEnd type="none" w="sm" len="sm"/>
          </a:ln>
        </p:spPr>
      </p:pic>
      <p:pic>
        <p:nvPicPr>
          <p:cNvPr id="47110" name="Picture 5"/>
          <p:cNvPicPr>
            <a:picLocks noChangeAspect="1" noChangeArrowheads="1"/>
          </p:cNvPicPr>
          <p:nvPr/>
        </p:nvPicPr>
        <p:blipFill>
          <a:blip r:embed="rId3"/>
          <a:srcRect/>
          <a:stretch>
            <a:fillRect/>
          </a:stretch>
        </p:blipFill>
        <p:spPr bwMode="auto">
          <a:xfrm>
            <a:off x="3095625" y="1500174"/>
            <a:ext cx="2682875" cy="3119437"/>
          </a:xfrm>
          <a:prstGeom prst="rect">
            <a:avLst/>
          </a:prstGeom>
          <a:noFill/>
          <a:ln w="12699">
            <a:noFill/>
            <a:miter lim="800000"/>
            <a:headEnd type="none" w="sm" len="sm"/>
            <a:tailEnd type="none" w="sm" len="sm"/>
          </a:ln>
        </p:spPr>
      </p:pic>
      <p:pic>
        <p:nvPicPr>
          <p:cNvPr id="47111" name="Picture 6"/>
          <p:cNvPicPr>
            <a:picLocks noChangeAspect="1" noChangeArrowheads="1"/>
          </p:cNvPicPr>
          <p:nvPr/>
        </p:nvPicPr>
        <p:blipFill>
          <a:blip r:embed="rId4"/>
          <a:srcRect/>
          <a:stretch>
            <a:fillRect/>
          </a:stretch>
        </p:blipFill>
        <p:spPr bwMode="auto">
          <a:xfrm>
            <a:off x="5838825" y="1571612"/>
            <a:ext cx="2613025" cy="3048000"/>
          </a:xfrm>
          <a:prstGeom prst="rect">
            <a:avLst/>
          </a:prstGeom>
          <a:noFill/>
          <a:ln w="12699">
            <a:noFill/>
            <a:miter lim="800000"/>
            <a:headEnd type="none" w="sm" len="sm"/>
            <a:tailEnd type="none" w="sm" len="sm"/>
          </a:ln>
        </p:spPr>
      </p:pic>
      <p:sp>
        <p:nvSpPr>
          <p:cNvPr id="8" name="Retângulo 7"/>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47113" name="Text Box 4"/>
          <p:cNvSpPr txBox="1">
            <a:spLocks noChangeArrowheads="1"/>
          </p:cNvSpPr>
          <p:nvPr/>
        </p:nvSpPr>
        <p:spPr bwMode="auto">
          <a:xfrm>
            <a:off x="1258888" y="1428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a:solidFill>
                  <a:schemeClr val="bg1"/>
                </a:solidFill>
              </a:rPr>
              <a:t>ADMINISTRAÇÃO DA PRODUÇÃO E OPERAÇÕES</a:t>
            </a:r>
            <a:endParaRPr lang="pt-BR" altLang="pt-BR" b="1">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ctrTitle" idx="4294967295"/>
          </p:nvPr>
        </p:nvSpPr>
        <p:spPr>
          <a:xfrm>
            <a:off x="0" y="3094038"/>
            <a:ext cx="8207375" cy="1470025"/>
          </a:xfrm>
        </p:spPr>
        <p:txBody>
          <a:bodyPr/>
          <a:lstStyle/>
          <a:p>
            <a:pPr eaLnBrk="1" hangingPunct="1">
              <a:defRPr/>
            </a:pPr>
            <a:r>
              <a:rPr lang="pt-BR" sz="1800" b="1" dirty="0" smtClean="0">
                <a:effectLst>
                  <a:outerShdw blurRad="38100" dist="38100" dir="2700000" algn="tl">
                    <a:srgbClr val="000000">
                      <a:alpha val="43137"/>
                    </a:srgbClr>
                  </a:outerShdw>
                </a:effectLst>
              </a:rPr>
              <a:t>MODELO DA CONTRIBUIÇÃO ESTRATÉGICA DA FUNÇÃO PRODUÇÃO (</a:t>
            </a:r>
            <a:r>
              <a:rPr lang="pt-BR" sz="1800" b="1" dirty="0" err="1" smtClean="0">
                <a:effectLst>
                  <a:outerShdw blurRad="38100" dist="38100" dir="2700000" algn="tl">
                    <a:srgbClr val="000000">
                      <a:alpha val="43137"/>
                    </a:srgbClr>
                  </a:outerShdw>
                </a:effectLst>
              </a:rPr>
              <a:t>Hayes</a:t>
            </a:r>
            <a:r>
              <a:rPr lang="pt-BR" sz="1800" b="1" dirty="0" smtClean="0">
                <a:effectLst>
                  <a:outerShdw blurRad="38100" dist="38100" dir="2700000" algn="tl">
                    <a:srgbClr val="000000">
                      <a:alpha val="43137"/>
                    </a:srgbClr>
                  </a:outerShdw>
                </a:effectLst>
              </a:rPr>
              <a:t> </a:t>
            </a:r>
            <a:r>
              <a:rPr lang="pt-BR" sz="1800" b="1" dirty="0" err="1" smtClean="0">
                <a:effectLst>
                  <a:outerShdw blurRad="38100" dist="38100" dir="2700000" algn="tl">
                    <a:srgbClr val="000000">
                      <a:alpha val="43137"/>
                    </a:srgbClr>
                  </a:outerShdw>
                </a:effectLst>
              </a:rPr>
              <a:t>Wheelwright</a:t>
            </a:r>
            <a:r>
              <a:rPr lang="pt-BR" sz="1800" b="1" dirty="0" smtClean="0">
                <a:effectLst>
                  <a:outerShdw blurRad="38100" dist="38100" dir="2700000" algn="tl">
                    <a:srgbClr val="000000">
                      <a:alpha val="43137"/>
                    </a:srgbClr>
                  </a:outerShdw>
                </a:effectLst>
              </a:rPr>
              <a:t>)</a:t>
            </a:r>
          </a:p>
        </p:txBody>
      </p:sp>
      <p:sp>
        <p:nvSpPr>
          <p:cNvPr id="6" name="Retângulo 5"/>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48133" name="Text Box 4"/>
          <p:cNvSpPr txBox="1">
            <a:spLocks noChangeArrowheads="1"/>
          </p:cNvSpPr>
          <p:nvPr/>
        </p:nvSpPr>
        <p:spPr bwMode="auto">
          <a:xfrm>
            <a:off x="1258888" y="214290"/>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pic>
        <p:nvPicPr>
          <p:cNvPr id="48134" name="Picture 8"/>
          <p:cNvPicPr>
            <a:picLocks noChangeAspect="1" noChangeArrowheads="1"/>
          </p:cNvPicPr>
          <p:nvPr/>
        </p:nvPicPr>
        <p:blipFill>
          <a:blip r:embed="rId2"/>
          <a:srcRect/>
          <a:stretch>
            <a:fillRect/>
          </a:stretch>
        </p:blipFill>
        <p:spPr bwMode="auto">
          <a:xfrm>
            <a:off x="0" y="1557338"/>
            <a:ext cx="9144000" cy="4967287"/>
          </a:xfrm>
          <a:prstGeom prst="rect">
            <a:avLst/>
          </a:prstGeom>
          <a:noFill/>
          <a:ln w="12699">
            <a:noFill/>
            <a:miter lim="800000"/>
            <a:headEnd/>
            <a:tailEnd/>
          </a:ln>
        </p:spPr>
      </p:pic>
      <p:sp>
        <p:nvSpPr>
          <p:cNvPr id="10" name="Retângulo 9"/>
          <p:cNvSpPr/>
          <p:nvPr/>
        </p:nvSpPr>
        <p:spPr>
          <a:xfrm rot="19984543">
            <a:off x="1997075" y="3060700"/>
            <a:ext cx="3565525" cy="276225"/>
          </a:xfrm>
          <a:prstGeom prst="rect">
            <a:avLst/>
          </a:prstGeom>
        </p:spPr>
        <p:txBody>
          <a:bodyPr wrap="none">
            <a:spAutoFit/>
          </a:bodyPr>
          <a:lstStyle/>
          <a:p>
            <a:pPr algn="r" eaLnBrk="1" hangingPunct="1">
              <a:buClr>
                <a:srgbClr val="AF0196"/>
              </a:buClr>
              <a:buSzPct val="125000"/>
              <a:defRPr/>
            </a:pPr>
            <a:r>
              <a:rPr lang="pt-BR" sz="1200" b="1" dirty="0">
                <a:solidFill>
                  <a:schemeClr val="tx2"/>
                </a:solidFill>
                <a:effectLst>
                  <a:outerShdw blurRad="38100" dist="38100" dir="2700000" algn="tl">
                    <a:srgbClr val="000000">
                      <a:alpha val="43137"/>
                    </a:srgbClr>
                  </a:outerShdw>
                </a:effectLst>
              </a:rPr>
              <a:t>CONTRIBUIÇÃO CRESCENTE DA PRODUÇÃO</a:t>
            </a:r>
            <a:endParaRPr lang="pt-BR" sz="1200" dirty="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6513" y="735013"/>
            <a:ext cx="6011863" cy="461962"/>
          </a:xfrm>
          <a:prstGeom prst="rect">
            <a:avLst/>
          </a:prstGeom>
        </p:spPr>
        <p:txBody>
          <a:bodyPr>
            <a:spAutoFit/>
          </a:bodyPr>
          <a:lstStyle/>
          <a:p>
            <a:pPr eaLnBrk="1" hangingPunct="1">
              <a:spcBef>
                <a:spcPct val="20000"/>
              </a:spcBef>
              <a:buClr>
                <a:srgbClr val="2B4475"/>
              </a:buClr>
              <a:buSzPct val="125000"/>
              <a:defRPr/>
            </a:pPr>
            <a:r>
              <a:rPr lang="pt-BR" b="1" kern="0" dirty="0">
                <a:solidFill>
                  <a:srgbClr val="2B4475"/>
                </a:solidFill>
                <a:effectLst>
                  <a:outerShdw blurRad="38100" dist="38100" dir="2700000" algn="tl">
                    <a:srgbClr val="000000">
                      <a:alpha val="43137"/>
                    </a:srgbClr>
                  </a:outerShdw>
                </a:effectLst>
              </a:rPr>
              <a:t>Prof. Adm. </a:t>
            </a:r>
            <a:r>
              <a:rPr lang="pt-BR" b="1" i="1" kern="0" dirty="0">
                <a:solidFill>
                  <a:srgbClr val="2B4475"/>
                </a:solidFill>
                <a:effectLst>
                  <a:outerShdw blurRad="38100" dist="38100" dir="2700000" algn="tl">
                    <a:srgbClr val="000000">
                      <a:alpha val="43137"/>
                    </a:srgbClr>
                  </a:outerShdw>
                </a:effectLst>
              </a:rPr>
              <a:t>Msc</a:t>
            </a:r>
            <a:r>
              <a:rPr lang="pt-BR" b="1" kern="0" dirty="0">
                <a:solidFill>
                  <a:srgbClr val="2B4475"/>
                </a:solidFill>
                <a:effectLst>
                  <a:outerShdw blurRad="38100" dist="38100" dir="2700000" algn="tl">
                    <a:srgbClr val="000000">
                      <a:alpha val="43137"/>
                    </a:srgbClr>
                  </a:outerShdw>
                </a:effectLst>
              </a:rPr>
              <a:t>. Luiz Cláudio Brites Lobato</a:t>
            </a:r>
          </a:p>
        </p:txBody>
      </p:sp>
      <p:sp>
        <p:nvSpPr>
          <p:cNvPr id="10" name="Retângulo 9"/>
          <p:cNvSpPr/>
          <p:nvPr/>
        </p:nvSpPr>
        <p:spPr>
          <a:xfrm>
            <a:off x="5857875" y="5143512"/>
            <a:ext cx="3286125" cy="1016000"/>
          </a:xfrm>
          <a:prstGeom prst="rect">
            <a:avLst/>
          </a:prstGeom>
        </p:spPr>
        <p:txBody>
          <a:bodyPr wrap="none">
            <a:spAutoFit/>
          </a:bodyPr>
          <a:lstStyle/>
          <a:p>
            <a:pPr algn="r" eaLnBrk="1" hangingPunct="1">
              <a:buClr>
                <a:srgbClr val="AF0196"/>
              </a:buClr>
              <a:buSzPct val="125000"/>
              <a:defRPr/>
            </a:pPr>
            <a:r>
              <a:rPr lang="pt-BR" sz="6000" b="1" dirty="0">
                <a:solidFill>
                  <a:schemeClr val="accent2">
                    <a:lumMod val="50000"/>
                  </a:schemeClr>
                </a:solidFill>
                <a:effectLst>
                  <a:outerShdw blurRad="38100" dist="38100" dir="2700000" algn="tl">
                    <a:srgbClr val="000000">
                      <a:alpha val="43137"/>
                    </a:srgbClr>
                  </a:outerShdw>
                </a:effectLst>
                <a:cs typeface="Arial" charset="0"/>
              </a:rPr>
              <a:t>AULA 04</a:t>
            </a:r>
            <a:endParaRPr lang="pt-BR" sz="6000" dirty="0">
              <a:solidFill>
                <a:schemeClr val="accent2">
                  <a:lumMod val="50000"/>
                </a:schemeClr>
              </a:solidFill>
              <a:cs typeface="Arial" charset="0"/>
            </a:endParaRPr>
          </a:p>
        </p:txBody>
      </p:sp>
      <p:sp>
        <p:nvSpPr>
          <p:cNvPr id="49159" name="Rectangle 3"/>
          <p:cNvSpPr txBox="1">
            <a:spLocks noChangeArrowheads="1"/>
          </p:cNvSpPr>
          <p:nvPr/>
        </p:nvSpPr>
        <p:spPr bwMode="auto">
          <a:xfrm>
            <a:off x="263547" y="3030546"/>
            <a:ext cx="7451725" cy="1684338"/>
          </a:xfrm>
          <a:prstGeom prst="rect">
            <a:avLst/>
          </a:prstGeom>
          <a:noFill/>
          <a:ln w="9525">
            <a:noFill/>
            <a:miter lim="800000"/>
            <a:headEnd/>
            <a:tailEnd/>
          </a:ln>
        </p:spPr>
        <p:txBody>
          <a:bodyPr/>
          <a:lstStyle/>
          <a:p>
            <a:pPr marL="342900" indent="-342900" algn="just" eaLnBrk="1" hangingPunct="1">
              <a:spcBef>
                <a:spcPct val="20000"/>
              </a:spcBef>
              <a:buFont typeface="Arial" charset="0"/>
              <a:buChar char="•"/>
            </a:pPr>
            <a:r>
              <a:rPr lang="pt-BR" altLang="pt-BR" sz="2800" dirty="0">
                <a:latin typeface="Calibri" pitchFamily="34" charset="0"/>
              </a:rPr>
              <a:t>Os objetivos de desempenho - qualidade, rapidez, confiabilidade, flexibilidade e custo; ciclo de vida do produto/ serviço</a:t>
            </a:r>
            <a:endParaRPr lang="en-US" altLang="pt-BR" sz="2800" dirty="0">
              <a:latin typeface="Calibri" pitchFamily="34" charset="0"/>
            </a:endParaRPr>
          </a:p>
        </p:txBody>
      </p:sp>
      <p:pic>
        <p:nvPicPr>
          <p:cNvPr id="49160" name="Picture 7"/>
          <p:cNvPicPr>
            <a:picLocks noChangeAspect="1" noChangeArrowheads="1"/>
          </p:cNvPicPr>
          <p:nvPr/>
        </p:nvPicPr>
        <p:blipFill>
          <a:blip r:embed="rId2"/>
          <a:srcRect/>
          <a:stretch>
            <a:fillRect/>
          </a:stretch>
        </p:blipFill>
        <p:spPr bwMode="auto">
          <a:xfrm>
            <a:off x="3286116" y="5000636"/>
            <a:ext cx="2733675" cy="1724025"/>
          </a:xfrm>
          <a:prstGeom prst="rect">
            <a:avLst/>
          </a:prstGeom>
          <a:noFill/>
          <a:ln w="12699">
            <a:noFill/>
            <a:miter lim="800000"/>
            <a:headEnd/>
            <a:tailEnd/>
          </a:ln>
        </p:spPr>
      </p:pic>
      <p:pic>
        <p:nvPicPr>
          <p:cNvPr id="49161" name="Picture 8"/>
          <p:cNvPicPr>
            <a:picLocks noChangeAspect="1" noChangeArrowheads="1"/>
          </p:cNvPicPr>
          <p:nvPr/>
        </p:nvPicPr>
        <p:blipFill>
          <a:blip r:embed="rId3"/>
          <a:srcRect/>
          <a:stretch>
            <a:fillRect/>
          </a:stretch>
        </p:blipFill>
        <p:spPr bwMode="auto">
          <a:xfrm>
            <a:off x="428596" y="5000636"/>
            <a:ext cx="2500330" cy="1704634"/>
          </a:xfrm>
          <a:prstGeom prst="rect">
            <a:avLst/>
          </a:prstGeom>
          <a:noFill/>
          <a:ln w="12699">
            <a:noFill/>
            <a:miter lim="800000"/>
            <a:headEnd/>
            <a:tailEnd/>
          </a:ln>
        </p:spPr>
      </p:pic>
      <p:pic>
        <p:nvPicPr>
          <p:cNvPr id="49162" name="Picture 10" descr="https://hrmlogistica.files.wordpress.com/2014/03/36f80-delivered-innovation-250.png?w=500"/>
          <p:cNvPicPr>
            <a:picLocks noChangeAspect="1" noChangeArrowheads="1"/>
          </p:cNvPicPr>
          <p:nvPr/>
        </p:nvPicPr>
        <p:blipFill>
          <a:blip r:embed="rId4"/>
          <a:srcRect/>
          <a:stretch>
            <a:fillRect/>
          </a:stretch>
        </p:blipFill>
        <p:spPr bwMode="auto">
          <a:xfrm>
            <a:off x="7847013" y="0"/>
            <a:ext cx="1296987" cy="12969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CaixaDeTexto 2"/>
          <p:cNvSpPr txBox="1"/>
          <p:nvPr/>
        </p:nvSpPr>
        <p:spPr>
          <a:xfrm>
            <a:off x="35496" y="980728"/>
            <a:ext cx="9108504" cy="523220"/>
          </a:xfrm>
          <a:prstGeom prst="rect">
            <a:avLst/>
          </a:prstGeom>
          <a:noFill/>
        </p:spPr>
        <p:txBody>
          <a:bodyPr wrap="square">
            <a:spAutoFit/>
          </a:bodyPr>
          <a:lstStyle/>
          <a:p>
            <a:pPr fontAlgn="auto">
              <a:spcBef>
                <a:spcPts val="0"/>
              </a:spcBef>
              <a:spcAft>
                <a:spcPts val="0"/>
              </a:spcAft>
              <a:defRPr/>
            </a:pPr>
            <a:r>
              <a:rPr lang="pt-BR" sz="28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MEU </a:t>
            </a:r>
            <a:r>
              <a:rPr lang="pt-BR" sz="2400" b="1" u="sng" dirty="0" smtClean="0">
                <a:solidFill>
                  <a:schemeClr val="tx2"/>
                </a:solidFill>
                <a:effectLst>
                  <a:outerShdw blurRad="38100" dist="38100" dir="2700000" algn="tl">
                    <a:srgbClr val="000000">
                      <a:alpha val="43137"/>
                    </a:srgbClr>
                  </a:outerShdw>
                </a:effectLst>
                <a:latin typeface="+mj-lt"/>
                <a:cs typeface="Arial" pitchFamily="34" charset="0"/>
              </a:rPr>
              <a:t>SITE: </a:t>
            </a:r>
            <a:r>
              <a:rPr lang="pt-BR" sz="2400" b="1" dirty="0" smtClean="0">
                <a:solidFill>
                  <a:schemeClr val="tx2"/>
                </a:solidFill>
                <a:latin typeface="+mj-lt"/>
                <a:cs typeface="Arial" pitchFamily="34" charset="0"/>
                <a:hlinkClick r:id="rId2"/>
              </a:rPr>
              <a:t>WWW.LUIZLOBATO0101.WIX.COM/QUASEMILALUNOS</a:t>
            </a:r>
            <a:r>
              <a:rPr lang="pt-BR" sz="2400" b="1" dirty="0" smtClean="0">
                <a:solidFill>
                  <a:schemeClr val="tx2"/>
                </a:solidFill>
                <a:latin typeface="+mj-lt"/>
                <a:cs typeface="Arial" pitchFamily="34" charset="0"/>
              </a:rPr>
              <a:t> </a:t>
            </a:r>
            <a:endParaRPr lang="pt-BR" sz="2400" b="1" dirty="0">
              <a:solidFill>
                <a:schemeClr val="tx2"/>
              </a:solidFill>
              <a:latin typeface="+mj-lt"/>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107504" y="1484784"/>
            <a:ext cx="8928991" cy="4392488"/>
          </a:xfrm>
          <a:prstGeom prst="rect">
            <a:avLst/>
          </a:prstGeom>
          <a:noFill/>
          <a:ln w="31750">
            <a:solidFill>
              <a:srgbClr val="FF0000"/>
            </a:solid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801458" y="4653136"/>
            <a:ext cx="7280151" cy="1944216"/>
          </a:xfrm>
          <a:prstGeom prst="rect">
            <a:avLst/>
          </a:prstGeom>
          <a:noFill/>
          <a:ln w="50800">
            <a:solidFill>
              <a:srgbClr val="00B050"/>
            </a:solidFill>
            <a:miter lim="800000"/>
            <a:headEnd/>
            <a:tailEnd/>
          </a:ln>
        </p:spPr>
      </p:pic>
      <p:sp>
        <p:nvSpPr>
          <p:cNvPr id="6" name="Retângulo 5"/>
          <p:cNvSpPr/>
          <p:nvPr/>
        </p:nvSpPr>
        <p:spPr>
          <a:xfrm>
            <a:off x="2699792" y="6309320"/>
            <a:ext cx="6264696" cy="338554"/>
          </a:xfrm>
          <a:prstGeom prst="rect">
            <a:avLst/>
          </a:prstGeom>
        </p:spPr>
        <p:txBody>
          <a:bodyPr wrap="square">
            <a:spAutoFit/>
          </a:bodyPr>
          <a:lstStyle/>
          <a:p>
            <a:pPr fontAlgn="auto">
              <a:spcBef>
                <a:spcPts val="0"/>
              </a:spcBef>
              <a:spcAft>
                <a:spcPts val="0"/>
              </a:spcAft>
              <a:defRPr/>
            </a:pPr>
            <a:r>
              <a:rPr lang="pt-BR" sz="1600" b="1" dirty="0" smtClean="0">
                <a:solidFill>
                  <a:srgbClr val="C00000"/>
                </a:solidFill>
                <a:effectLst>
                  <a:outerShdw blurRad="38100" dist="38100" dir="2700000" algn="tl">
                    <a:srgbClr val="000000">
                      <a:alpha val="43137"/>
                    </a:srgbClr>
                  </a:outerShdw>
                </a:effectLst>
                <a:cs typeface="Arial" pitchFamily="34" charset="0"/>
              </a:rPr>
              <a:t>ARQUIVOS DE USO EM SALA DE AULA E ATIVIDADES DIVERSAS</a:t>
            </a:r>
            <a:endParaRPr lang="pt-BR" sz="1600" b="1" dirty="0">
              <a:solidFill>
                <a:srgbClr val="C00000"/>
              </a:solidFill>
              <a:effectLst>
                <a:outerShdw blurRad="38100" dist="38100" dir="2700000" algn="tl">
                  <a:srgbClr val="000000">
                    <a:alpha val="43137"/>
                  </a:srgbClr>
                </a:outerShdw>
              </a:effectLst>
              <a:cs typeface="Arial" pitchFamily="34" charset="0"/>
            </a:endParaRPr>
          </a:p>
        </p:txBody>
      </p:sp>
      <p:sp>
        <p:nvSpPr>
          <p:cNvPr id="7" name="Seta para a direita listrada 6"/>
          <p:cNvSpPr/>
          <p:nvPr/>
        </p:nvSpPr>
        <p:spPr>
          <a:xfrm rot="18351972">
            <a:off x="432915" y="4590951"/>
            <a:ext cx="3016861" cy="2920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Seta para a direita listrada 7"/>
          <p:cNvSpPr/>
          <p:nvPr/>
        </p:nvSpPr>
        <p:spPr>
          <a:xfrm rot="18243073">
            <a:off x="6779403"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Seta para a direita listrada 8"/>
          <p:cNvSpPr/>
          <p:nvPr/>
        </p:nvSpPr>
        <p:spPr>
          <a:xfrm rot="18243073">
            <a:off x="7787515"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a direita listrada 9"/>
          <p:cNvSpPr/>
          <p:nvPr/>
        </p:nvSpPr>
        <p:spPr>
          <a:xfrm rot="18243073">
            <a:off x="5771290"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1" name="Seta para a direita listrada 10"/>
          <p:cNvSpPr/>
          <p:nvPr/>
        </p:nvSpPr>
        <p:spPr>
          <a:xfrm rot="13474748">
            <a:off x="4853610" y="612430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2" name="Seta para a direita listrada 11"/>
          <p:cNvSpPr/>
          <p:nvPr/>
        </p:nvSpPr>
        <p:spPr>
          <a:xfrm rot="13474748">
            <a:off x="3701482" y="6196313"/>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3" name="Seta para a direita listrada 12"/>
          <p:cNvSpPr/>
          <p:nvPr/>
        </p:nvSpPr>
        <p:spPr>
          <a:xfrm rot="13474748">
            <a:off x="2693370" y="6124305"/>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4" name="Retângulo 13"/>
          <p:cNvSpPr/>
          <p:nvPr/>
        </p:nvSpPr>
        <p:spPr>
          <a:xfrm>
            <a:off x="-36512" y="5949280"/>
            <a:ext cx="1763688" cy="646331"/>
          </a:xfrm>
          <a:prstGeom prst="rect">
            <a:avLst/>
          </a:prstGeom>
        </p:spPr>
        <p:txBody>
          <a:bodyPr wrap="square">
            <a:spAutoFit/>
          </a:bodyPr>
          <a:lstStyle/>
          <a:p>
            <a:pPr algn="ctr"/>
            <a:r>
              <a:rPr lang="pt-BR" b="1" dirty="0" smtClean="0">
                <a:solidFill>
                  <a:srgbClr val="C00000"/>
                </a:solidFill>
                <a:effectLst>
                  <a:outerShdw blurRad="38100" dist="38100" dir="2700000" algn="tl">
                    <a:srgbClr val="000000">
                      <a:alpha val="43137"/>
                    </a:srgbClr>
                  </a:outerShdw>
                </a:effectLst>
                <a:cs typeface="Arial" pitchFamily="34" charset="0"/>
              </a:rPr>
              <a:t>ABA MATERIAIS DE GRADUAÇÃO </a:t>
            </a:r>
            <a:endParaRPr lang="pt-BR" dirty="0"/>
          </a:p>
        </p:txBody>
      </p:sp>
      <p:sp>
        <p:nvSpPr>
          <p:cNvPr id="15" name="CaixaDeTexto 14"/>
          <p:cNvSpPr txBox="1"/>
          <p:nvPr/>
        </p:nvSpPr>
        <p:spPr>
          <a:xfrm>
            <a:off x="35496" y="662782"/>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t>
            </a:r>
            <a:r>
              <a:rPr lang="pt-BR" sz="2000" b="1" dirty="0">
                <a:solidFill>
                  <a:schemeClr val="tx2"/>
                </a:solidFill>
                <a:latin typeface="+mj-lt"/>
                <a:cs typeface="Arial" pitchFamily="34" charset="0"/>
              </a:rPr>
              <a:t>ACESSO AO MATERIAL DE APOIO À DISCIPLINA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idx="4294967295"/>
          </p:nvPr>
        </p:nvSpPr>
        <p:spPr>
          <a:xfrm>
            <a:off x="0" y="3094038"/>
            <a:ext cx="8207375" cy="1470025"/>
          </a:xfrm>
        </p:spPr>
        <p:txBody>
          <a:bodyPr/>
          <a:lstStyle/>
          <a:p>
            <a:pPr eaLnBrk="1" hangingPunct="1"/>
            <a:r>
              <a:rPr lang="pt-BR" altLang="pt-BR" sz="3200" b="1" smtClean="0"/>
              <a:t>OBJETIVOS DE DESEMPENHO</a:t>
            </a:r>
          </a:p>
        </p:txBody>
      </p:sp>
      <p:graphicFrame>
        <p:nvGraphicFramePr>
          <p:cNvPr id="2050" name="Object 0"/>
          <p:cNvGraphicFramePr>
            <a:graphicFrameLocks noChangeAspect="1"/>
          </p:cNvGraphicFramePr>
          <p:nvPr/>
        </p:nvGraphicFramePr>
        <p:xfrm>
          <a:off x="5003800" y="1773238"/>
          <a:ext cx="3875088" cy="2774950"/>
        </p:xfrm>
        <a:graphic>
          <a:graphicData uri="http://schemas.openxmlformats.org/presentationml/2006/ole">
            <mc:AlternateContent xmlns:mc="http://schemas.openxmlformats.org/markup-compatibility/2006">
              <mc:Choice xmlns:v="urn:schemas-microsoft-com:vml" Requires="v">
                <p:oleObj spid="_x0000_s33795" name="Clip" r:id="rId3" imgW="7748270" imgH="5547995" progId="MS_ClipArt_Gallery.2">
                  <p:embed/>
                </p:oleObj>
              </mc:Choice>
              <mc:Fallback>
                <p:oleObj name="Clip" r:id="rId3" imgW="7748270" imgH="5547995" progId="MS_ClipArt_Gallery.2">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773238"/>
                        <a:ext cx="3875088" cy="277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ângulo 5"/>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2054" name="Text Box 4"/>
          <p:cNvSpPr txBox="1">
            <a:spLocks noChangeArrowheads="1"/>
          </p:cNvSpPr>
          <p:nvPr/>
        </p:nvSpPr>
        <p:spPr bwMode="auto">
          <a:xfrm>
            <a:off x="1258888" y="214290"/>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pic>
        <p:nvPicPr>
          <p:cNvPr id="2055" name="Picture 10" descr="https://hrmlogistica.files.wordpress.com/2014/03/36f80-delivered-innovation-250.png?w=500"/>
          <p:cNvPicPr>
            <a:picLocks noChangeAspect="1" noChangeArrowheads="1"/>
          </p:cNvPicPr>
          <p:nvPr/>
        </p:nvPicPr>
        <p:blipFill>
          <a:blip r:embed="rId5"/>
          <a:srcRect/>
          <a:stretch>
            <a:fillRect/>
          </a:stretch>
        </p:blipFill>
        <p:spPr bwMode="auto">
          <a:xfrm>
            <a:off x="5003800" y="4868863"/>
            <a:ext cx="1296988" cy="1296987"/>
          </a:xfrm>
          <a:prstGeom prst="rect">
            <a:avLst/>
          </a:prstGeom>
          <a:noFill/>
          <a:ln w="9525">
            <a:noFill/>
            <a:miter lim="800000"/>
            <a:headEnd/>
            <a:tailEnd/>
          </a:ln>
        </p:spPr>
      </p:pic>
      <p:graphicFrame>
        <p:nvGraphicFramePr>
          <p:cNvPr id="9" name="Diagrama 8"/>
          <p:cNvGraphicFramePr/>
          <p:nvPr/>
        </p:nvGraphicFramePr>
        <p:xfrm>
          <a:off x="-612576" y="2029296"/>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ctrTitle" idx="4294967295"/>
          </p:nvPr>
        </p:nvSpPr>
        <p:spPr>
          <a:xfrm>
            <a:off x="0" y="3094038"/>
            <a:ext cx="8207375" cy="1470025"/>
          </a:xfrm>
        </p:spPr>
        <p:txBody>
          <a:bodyPr/>
          <a:lstStyle/>
          <a:p>
            <a:pPr eaLnBrk="1" hangingPunct="1"/>
            <a:r>
              <a:rPr lang="pt-BR" altLang="pt-BR" sz="2400" b="1" smtClean="0"/>
              <a:t>A QUALIDADE EM DIFERENTES OPERAÇÕES</a:t>
            </a:r>
          </a:p>
        </p:txBody>
      </p:sp>
      <p:sp>
        <p:nvSpPr>
          <p:cNvPr id="5" name="Retângulo 4"/>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50181" name="Text Box 4"/>
          <p:cNvSpPr txBox="1">
            <a:spLocks noChangeArrowheads="1"/>
          </p:cNvSpPr>
          <p:nvPr/>
        </p:nvSpPr>
        <p:spPr bwMode="auto">
          <a:xfrm>
            <a:off x="1258888" y="214290"/>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pic>
        <p:nvPicPr>
          <p:cNvPr id="50182" name="Picture 7"/>
          <p:cNvPicPr>
            <a:picLocks noChangeAspect="1" noChangeArrowheads="1"/>
          </p:cNvPicPr>
          <p:nvPr/>
        </p:nvPicPr>
        <p:blipFill>
          <a:blip r:embed="rId2"/>
          <a:srcRect/>
          <a:stretch>
            <a:fillRect/>
          </a:stretch>
        </p:blipFill>
        <p:spPr bwMode="auto">
          <a:xfrm>
            <a:off x="107950" y="1628775"/>
            <a:ext cx="1584325" cy="1079500"/>
          </a:xfrm>
          <a:prstGeom prst="rect">
            <a:avLst/>
          </a:prstGeom>
          <a:noFill/>
          <a:ln w="12699">
            <a:noFill/>
            <a:miter lim="800000"/>
            <a:headEnd/>
            <a:tailEnd/>
          </a:ln>
        </p:spPr>
      </p:pic>
      <p:pic>
        <p:nvPicPr>
          <p:cNvPr id="50183" name="Picture 8"/>
          <p:cNvPicPr>
            <a:picLocks noChangeAspect="1" noChangeArrowheads="1"/>
          </p:cNvPicPr>
          <p:nvPr/>
        </p:nvPicPr>
        <p:blipFill>
          <a:blip r:embed="rId3"/>
          <a:srcRect/>
          <a:stretch>
            <a:fillRect/>
          </a:stretch>
        </p:blipFill>
        <p:spPr bwMode="auto">
          <a:xfrm>
            <a:off x="4284663" y="4005263"/>
            <a:ext cx="1582737" cy="1079500"/>
          </a:xfrm>
          <a:prstGeom prst="rect">
            <a:avLst/>
          </a:prstGeom>
          <a:noFill/>
          <a:ln w="12699">
            <a:noFill/>
            <a:miter lim="800000"/>
            <a:headEnd/>
            <a:tailEnd/>
          </a:ln>
        </p:spPr>
      </p:pic>
      <p:pic>
        <p:nvPicPr>
          <p:cNvPr id="50184" name="Picture 9"/>
          <p:cNvPicPr>
            <a:picLocks noChangeAspect="1" noChangeArrowheads="1"/>
          </p:cNvPicPr>
          <p:nvPr/>
        </p:nvPicPr>
        <p:blipFill>
          <a:blip r:embed="rId4"/>
          <a:srcRect/>
          <a:stretch>
            <a:fillRect/>
          </a:stretch>
        </p:blipFill>
        <p:spPr bwMode="auto">
          <a:xfrm>
            <a:off x="4359275" y="1557338"/>
            <a:ext cx="1581150" cy="1079500"/>
          </a:xfrm>
          <a:prstGeom prst="rect">
            <a:avLst/>
          </a:prstGeom>
          <a:noFill/>
          <a:ln w="12699">
            <a:noFill/>
            <a:miter lim="800000"/>
            <a:headEnd/>
            <a:tailEnd/>
          </a:ln>
        </p:spPr>
      </p:pic>
      <p:pic>
        <p:nvPicPr>
          <p:cNvPr id="50185" name="Picture 10"/>
          <p:cNvPicPr>
            <a:picLocks noChangeAspect="1" noChangeArrowheads="1"/>
          </p:cNvPicPr>
          <p:nvPr/>
        </p:nvPicPr>
        <p:blipFill>
          <a:blip r:embed="rId5"/>
          <a:srcRect/>
          <a:stretch>
            <a:fillRect/>
          </a:stretch>
        </p:blipFill>
        <p:spPr bwMode="auto">
          <a:xfrm>
            <a:off x="179388" y="4005263"/>
            <a:ext cx="1600200" cy="1079500"/>
          </a:xfrm>
          <a:prstGeom prst="rect">
            <a:avLst/>
          </a:prstGeom>
          <a:noFill/>
          <a:ln w="12699">
            <a:noFill/>
            <a:miter lim="800000"/>
            <a:headEnd/>
            <a:tailEnd/>
          </a:ln>
        </p:spPr>
      </p:pic>
      <p:pic>
        <p:nvPicPr>
          <p:cNvPr id="50186" name="Picture 11"/>
          <p:cNvPicPr>
            <a:picLocks noChangeAspect="1" noChangeArrowheads="1"/>
          </p:cNvPicPr>
          <p:nvPr/>
        </p:nvPicPr>
        <p:blipFill>
          <a:blip r:embed="rId6"/>
          <a:srcRect/>
          <a:stretch>
            <a:fillRect/>
          </a:stretch>
        </p:blipFill>
        <p:spPr bwMode="auto">
          <a:xfrm>
            <a:off x="107950" y="2817813"/>
            <a:ext cx="4248150" cy="971550"/>
          </a:xfrm>
          <a:prstGeom prst="rect">
            <a:avLst/>
          </a:prstGeom>
          <a:noFill/>
          <a:ln w="12699">
            <a:noFill/>
            <a:miter lim="800000"/>
            <a:headEnd/>
            <a:tailEnd/>
          </a:ln>
        </p:spPr>
      </p:pic>
      <p:pic>
        <p:nvPicPr>
          <p:cNvPr id="50187" name="Picture 12"/>
          <p:cNvPicPr>
            <a:picLocks noChangeAspect="1" noChangeArrowheads="1"/>
          </p:cNvPicPr>
          <p:nvPr/>
        </p:nvPicPr>
        <p:blipFill>
          <a:blip r:embed="rId7"/>
          <a:srcRect/>
          <a:stretch>
            <a:fillRect/>
          </a:stretch>
        </p:blipFill>
        <p:spPr bwMode="auto">
          <a:xfrm>
            <a:off x="4427538" y="2708275"/>
            <a:ext cx="4057650" cy="1143000"/>
          </a:xfrm>
          <a:prstGeom prst="rect">
            <a:avLst/>
          </a:prstGeom>
          <a:noFill/>
          <a:ln w="12699">
            <a:noFill/>
            <a:miter lim="800000"/>
            <a:headEnd/>
            <a:tailEnd/>
          </a:ln>
        </p:spPr>
      </p:pic>
      <p:pic>
        <p:nvPicPr>
          <p:cNvPr id="50188" name="Picture 13"/>
          <p:cNvPicPr>
            <a:picLocks noChangeAspect="1" noChangeArrowheads="1"/>
          </p:cNvPicPr>
          <p:nvPr/>
        </p:nvPicPr>
        <p:blipFill>
          <a:blip r:embed="rId8"/>
          <a:srcRect/>
          <a:stretch>
            <a:fillRect/>
          </a:stretch>
        </p:blipFill>
        <p:spPr bwMode="auto">
          <a:xfrm>
            <a:off x="4356100" y="5229225"/>
            <a:ext cx="4381500" cy="1152525"/>
          </a:xfrm>
          <a:prstGeom prst="rect">
            <a:avLst/>
          </a:prstGeom>
          <a:noFill/>
          <a:ln w="12699">
            <a:noFill/>
            <a:miter lim="800000"/>
            <a:headEnd/>
            <a:tailEnd/>
          </a:ln>
        </p:spPr>
      </p:pic>
      <p:pic>
        <p:nvPicPr>
          <p:cNvPr id="50189" name="Picture 14"/>
          <p:cNvPicPr>
            <a:picLocks noChangeAspect="1" noChangeArrowheads="1"/>
          </p:cNvPicPr>
          <p:nvPr/>
        </p:nvPicPr>
        <p:blipFill>
          <a:blip r:embed="rId9"/>
          <a:srcRect/>
          <a:stretch>
            <a:fillRect/>
          </a:stretch>
        </p:blipFill>
        <p:spPr bwMode="auto">
          <a:xfrm>
            <a:off x="179388" y="5300663"/>
            <a:ext cx="3962400" cy="904875"/>
          </a:xfrm>
          <a:prstGeom prst="rect">
            <a:avLst/>
          </a:prstGeom>
          <a:noFill/>
          <a:ln w="12699">
            <a:noFill/>
            <a:miter lim="800000"/>
            <a:headEnd/>
            <a:tailEnd/>
          </a:ln>
        </p:spPr>
      </p:pic>
      <p:pic>
        <p:nvPicPr>
          <p:cNvPr id="50190" name="Picture 15"/>
          <p:cNvPicPr>
            <a:picLocks noChangeAspect="1" noChangeArrowheads="1"/>
          </p:cNvPicPr>
          <p:nvPr/>
        </p:nvPicPr>
        <p:blipFill>
          <a:blip r:embed="rId10"/>
          <a:srcRect/>
          <a:stretch>
            <a:fillRect/>
          </a:stretch>
        </p:blipFill>
        <p:spPr bwMode="auto">
          <a:xfrm>
            <a:off x="7596188" y="1268413"/>
            <a:ext cx="1362075" cy="865187"/>
          </a:xfrm>
          <a:prstGeom prst="rect">
            <a:avLst/>
          </a:prstGeom>
          <a:noFill/>
          <a:ln w="12699">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ctrTitle" idx="4294967295"/>
          </p:nvPr>
        </p:nvSpPr>
        <p:spPr>
          <a:xfrm>
            <a:off x="0" y="3094038"/>
            <a:ext cx="8207375" cy="1470025"/>
          </a:xfrm>
        </p:spPr>
        <p:txBody>
          <a:bodyPr/>
          <a:lstStyle/>
          <a:p>
            <a:pPr eaLnBrk="1" hangingPunct="1"/>
            <a:r>
              <a:rPr lang="pt-BR" altLang="pt-BR" sz="2400" b="1" smtClean="0"/>
              <a:t>A RAPIDEZ EM DIFERENTES OPERAÇÕES</a:t>
            </a:r>
          </a:p>
        </p:txBody>
      </p:sp>
      <p:sp>
        <p:nvSpPr>
          <p:cNvPr id="5" name="Retângulo 4"/>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51205" name="Text Box 4"/>
          <p:cNvSpPr txBox="1">
            <a:spLocks noChangeArrowheads="1"/>
          </p:cNvSpPr>
          <p:nvPr/>
        </p:nvSpPr>
        <p:spPr bwMode="auto">
          <a:xfrm>
            <a:off x="1258888" y="142852"/>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pic>
        <p:nvPicPr>
          <p:cNvPr id="51206" name="Picture 7"/>
          <p:cNvPicPr>
            <a:picLocks noChangeAspect="1" noChangeArrowheads="1"/>
          </p:cNvPicPr>
          <p:nvPr/>
        </p:nvPicPr>
        <p:blipFill>
          <a:blip r:embed="rId2"/>
          <a:srcRect/>
          <a:stretch>
            <a:fillRect/>
          </a:stretch>
        </p:blipFill>
        <p:spPr bwMode="auto">
          <a:xfrm>
            <a:off x="107950" y="1628775"/>
            <a:ext cx="1584325" cy="1079500"/>
          </a:xfrm>
          <a:prstGeom prst="rect">
            <a:avLst/>
          </a:prstGeom>
          <a:noFill/>
          <a:ln w="12699">
            <a:noFill/>
            <a:miter lim="800000"/>
            <a:headEnd/>
            <a:tailEnd/>
          </a:ln>
        </p:spPr>
      </p:pic>
      <p:pic>
        <p:nvPicPr>
          <p:cNvPr id="51207" name="Picture 8"/>
          <p:cNvPicPr>
            <a:picLocks noChangeAspect="1" noChangeArrowheads="1"/>
          </p:cNvPicPr>
          <p:nvPr/>
        </p:nvPicPr>
        <p:blipFill>
          <a:blip r:embed="rId3"/>
          <a:srcRect/>
          <a:stretch>
            <a:fillRect/>
          </a:stretch>
        </p:blipFill>
        <p:spPr bwMode="auto">
          <a:xfrm>
            <a:off x="4284663" y="4005263"/>
            <a:ext cx="1582737" cy="1079500"/>
          </a:xfrm>
          <a:prstGeom prst="rect">
            <a:avLst/>
          </a:prstGeom>
          <a:noFill/>
          <a:ln w="12699">
            <a:noFill/>
            <a:miter lim="800000"/>
            <a:headEnd/>
            <a:tailEnd/>
          </a:ln>
        </p:spPr>
      </p:pic>
      <p:pic>
        <p:nvPicPr>
          <p:cNvPr id="51208" name="Picture 9"/>
          <p:cNvPicPr>
            <a:picLocks noChangeAspect="1" noChangeArrowheads="1"/>
          </p:cNvPicPr>
          <p:nvPr/>
        </p:nvPicPr>
        <p:blipFill>
          <a:blip r:embed="rId4"/>
          <a:srcRect/>
          <a:stretch>
            <a:fillRect/>
          </a:stretch>
        </p:blipFill>
        <p:spPr bwMode="auto">
          <a:xfrm>
            <a:off x="4359275" y="1557338"/>
            <a:ext cx="1581150" cy="1079500"/>
          </a:xfrm>
          <a:prstGeom prst="rect">
            <a:avLst/>
          </a:prstGeom>
          <a:noFill/>
          <a:ln w="12699">
            <a:noFill/>
            <a:miter lim="800000"/>
            <a:headEnd/>
            <a:tailEnd/>
          </a:ln>
        </p:spPr>
      </p:pic>
      <p:pic>
        <p:nvPicPr>
          <p:cNvPr id="51209" name="Picture 10"/>
          <p:cNvPicPr>
            <a:picLocks noChangeAspect="1" noChangeArrowheads="1"/>
          </p:cNvPicPr>
          <p:nvPr/>
        </p:nvPicPr>
        <p:blipFill>
          <a:blip r:embed="rId5"/>
          <a:srcRect/>
          <a:stretch>
            <a:fillRect/>
          </a:stretch>
        </p:blipFill>
        <p:spPr bwMode="auto">
          <a:xfrm>
            <a:off x="179388" y="4005263"/>
            <a:ext cx="1600200" cy="1079500"/>
          </a:xfrm>
          <a:prstGeom prst="rect">
            <a:avLst/>
          </a:prstGeom>
          <a:noFill/>
          <a:ln w="12699">
            <a:noFill/>
            <a:miter lim="800000"/>
            <a:headEnd/>
            <a:tailEnd/>
          </a:ln>
        </p:spPr>
      </p:pic>
      <p:pic>
        <p:nvPicPr>
          <p:cNvPr id="51210" name="Picture 7"/>
          <p:cNvPicPr>
            <a:picLocks noChangeAspect="1" noChangeArrowheads="1"/>
          </p:cNvPicPr>
          <p:nvPr/>
        </p:nvPicPr>
        <p:blipFill>
          <a:blip r:embed="rId6"/>
          <a:srcRect/>
          <a:stretch>
            <a:fillRect/>
          </a:stretch>
        </p:blipFill>
        <p:spPr bwMode="auto">
          <a:xfrm>
            <a:off x="179388" y="2781300"/>
            <a:ext cx="3981450" cy="1038225"/>
          </a:xfrm>
          <a:prstGeom prst="rect">
            <a:avLst/>
          </a:prstGeom>
          <a:noFill/>
          <a:ln w="12699">
            <a:noFill/>
            <a:miter lim="800000"/>
            <a:headEnd/>
            <a:tailEnd/>
          </a:ln>
        </p:spPr>
      </p:pic>
      <p:pic>
        <p:nvPicPr>
          <p:cNvPr id="51211" name="Picture 8"/>
          <p:cNvPicPr>
            <a:picLocks noChangeAspect="1" noChangeArrowheads="1"/>
          </p:cNvPicPr>
          <p:nvPr/>
        </p:nvPicPr>
        <p:blipFill>
          <a:blip r:embed="rId7"/>
          <a:srcRect/>
          <a:stretch>
            <a:fillRect/>
          </a:stretch>
        </p:blipFill>
        <p:spPr bwMode="auto">
          <a:xfrm>
            <a:off x="4427538" y="5373688"/>
            <a:ext cx="3924300" cy="695325"/>
          </a:xfrm>
          <a:prstGeom prst="rect">
            <a:avLst/>
          </a:prstGeom>
          <a:noFill/>
          <a:ln w="12699">
            <a:noFill/>
            <a:miter lim="800000"/>
            <a:headEnd/>
            <a:tailEnd/>
          </a:ln>
        </p:spPr>
      </p:pic>
      <p:pic>
        <p:nvPicPr>
          <p:cNvPr id="51212" name="Picture 9"/>
          <p:cNvPicPr>
            <a:picLocks noChangeAspect="1" noChangeArrowheads="1"/>
          </p:cNvPicPr>
          <p:nvPr/>
        </p:nvPicPr>
        <p:blipFill>
          <a:blip r:embed="rId8"/>
          <a:srcRect/>
          <a:stretch>
            <a:fillRect/>
          </a:stretch>
        </p:blipFill>
        <p:spPr bwMode="auto">
          <a:xfrm>
            <a:off x="179388" y="5229225"/>
            <a:ext cx="4095750" cy="1076325"/>
          </a:xfrm>
          <a:prstGeom prst="rect">
            <a:avLst/>
          </a:prstGeom>
          <a:noFill/>
          <a:ln w="12699">
            <a:noFill/>
            <a:miter lim="800000"/>
            <a:headEnd/>
            <a:tailEnd/>
          </a:ln>
        </p:spPr>
      </p:pic>
      <p:pic>
        <p:nvPicPr>
          <p:cNvPr id="51213" name="Picture 10"/>
          <p:cNvPicPr>
            <a:picLocks noChangeAspect="1" noChangeArrowheads="1"/>
          </p:cNvPicPr>
          <p:nvPr/>
        </p:nvPicPr>
        <p:blipFill>
          <a:blip r:embed="rId9"/>
          <a:srcRect/>
          <a:stretch>
            <a:fillRect/>
          </a:stretch>
        </p:blipFill>
        <p:spPr bwMode="auto">
          <a:xfrm>
            <a:off x="4427538" y="2708275"/>
            <a:ext cx="3952875" cy="1038225"/>
          </a:xfrm>
          <a:prstGeom prst="rect">
            <a:avLst/>
          </a:prstGeom>
          <a:noFill/>
          <a:ln w="12699">
            <a:noFill/>
            <a:miter lim="800000"/>
            <a:headEnd/>
            <a:tailEnd/>
          </a:ln>
        </p:spPr>
      </p:pic>
      <p:pic>
        <p:nvPicPr>
          <p:cNvPr id="51214" name="Picture 15"/>
          <p:cNvPicPr>
            <a:picLocks noChangeAspect="1" noChangeArrowheads="1"/>
          </p:cNvPicPr>
          <p:nvPr/>
        </p:nvPicPr>
        <p:blipFill>
          <a:blip r:embed="rId10"/>
          <a:srcRect/>
          <a:stretch>
            <a:fillRect/>
          </a:stretch>
        </p:blipFill>
        <p:spPr bwMode="auto">
          <a:xfrm>
            <a:off x="7596188" y="1268413"/>
            <a:ext cx="1362075" cy="865187"/>
          </a:xfrm>
          <a:prstGeom prst="rect">
            <a:avLst/>
          </a:prstGeom>
          <a:noFill/>
          <a:ln w="12699">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ctrTitle" idx="4294967295"/>
          </p:nvPr>
        </p:nvSpPr>
        <p:spPr>
          <a:xfrm>
            <a:off x="0" y="3094038"/>
            <a:ext cx="8207375" cy="1470025"/>
          </a:xfrm>
        </p:spPr>
        <p:txBody>
          <a:bodyPr/>
          <a:lstStyle/>
          <a:p>
            <a:pPr eaLnBrk="1" hangingPunct="1"/>
            <a:r>
              <a:rPr lang="pt-BR" altLang="pt-BR" sz="2400" b="1" smtClean="0"/>
              <a:t>A CONFIABILIDADE EM DIFERENTES OPERAÇÕES</a:t>
            </a:r>
          </a:p>
        </p:txBody>
      </p:sp>
      <p:sp>
        <p:nvSpPr>
          <p:cNvPr id="5" name="Retângulo 4"/>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52229" name="Text Box 4"/>
          <p:cNvSpPr txBox="1">
            <a:spLocks noChangeArrowheads="1"/>
          </p:cNvSpPr>
          <p:nvPr/>
        </p:nvSpPr>
        <p:spPr bwMode="auto">
          <a:xfrm>
            <a:off x="1258888" y="214290"/>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pic>
        <p:nvPicPr>
          <p:cNvPr id="52230" name="Picture 7"/>
          <p:cNvPicPr>
            <a:picLocks noChangeAspect="1" noChangeArrowheads="1"/>
          </p:cNvPicPr>
          <p:nvPr/>
        </p:nvPicPr>
        <p:blipFill>
          <a:blip r:embed="rId2"/>
          <a:srcRect/>
          <a:stretch>
            <a:fillRect/>
          </a:stretch>
        </p:blipFill>
        <p:spPr bwMode="auto">
          <a:xfrm>
            <a:off x="107950" y="1628775"/>
            <a:ext cx="1584325" cy="1079500"/>
          </a:xfrm>
          <a:prstGeom prst="rect">
            <a:avLst/>
          </a:prstGeom>
          <a:noFill/>
          <a:ln w="12699">
            <a:noFill/>
            <a:miter lim="800000"/>
            <a:headEnd/>
            <a:tailEnd/>
          </a:ln>
        </p:spPr>
      </p:pic>
      <p:pic>
        <p:nvPicPr>
          <p:cNvPr id="52231" name="Picture 8"/>
          <p:cNvPicPr>
            <a:picLocks noChangeAspect="1" noChangeArrowheads="1"/>
          </p:cNvPicPr>
          <p:nvPr/>
        </p:nvPicPr>
        <p:blipFill>
          <a:blip r:embed="rId3"/>
          <a:srcRect/>
          <a:stretch>
            <a:fillRect/>
          </a:stretch>
        </p:blipFill>
        <p:spPr bwMode="auto">
          <a:xfrm>
            <a:off x="4284663" y="4005263"/>
            <a:ext cx="1582737" cy="1079500"/>
          </a:xfrm>
          <a:prstGeom prst="rect">
            <a:avLst/>
          </a:prstGeom>
          <a:noFill/>
          <a:ln w="12699">
            <a:noFill/>
            <a:miter lim="800000"/>
            <a:headEnd/>
            <a:tailEnd/>
          </a:ln>
        </p:spPr>
      </p:pic>
      <p:pic>
        <p:nvPicPr>
          <p:cNvPr id="52232" name="Picture 9"/>
          <p:cNvPicPr>
            <a:picLocks noChangeAspect="1" noChangeArrowheads="1"/>
          </p:cNvPicPr>
          <p:nvPr/>
        </p:nvPicPr>
        <p:blipFill>
          <a:blip r:embed="rId4"/>
          <a:srcRect/>
          <a:stretch>
            <a:fillRect/>
          </a:stretch>
        </p:blipFill>
        <p:spPr bwMode="auto">
          <a:xfrm>
            <a:off x="4359275" y="1557338"/>
            <a:ext cx="1581150" cy="1079500"/>
          </a:xfrm>
          <a:prstGeom prst="rect">
            <a:avLst/>
          </a:prstGeom>
          <a:noFill/>
          <a:ln w="12699">
            <a:noFill/>
            <a:miter lim="800000"/>
            <a:headEnd/>
            <a:tailEnd/>
          </a:ln>
        </p:spPr>
      </p:pic>
      <p:pic>
        <p:nvPicPr>
          <p:cNvPr id="52233" name="Picture 10"/>
          <p:cNvPicPr>
            <a:picLocks noChangeAspect="1" noChangeArrowheads="1"/>
          </p:cNvPicPr>
          <p:nvPr/>
        </p:nvPicPr>
        <p:blipFill>
          <a:blip r:embed="rId5"/>
          <a:srcRect/>
          <a:stretch>
            <a:fillRect/>
          </a:stretch>
        </p:blipFill>
        <p:spPr bwMode="auto">
          <a:xfrm>
            <a:off x="179388" y="4005263"/>
            <a:ext cx="1600200" cy="1079500"/>
          </a:xfrm>
          <a:prstGeom prst="rect">
            <a:avLst/>
          </a:prstGeom>
          <a:noFill/>
          <a:ln w="12699">
            <a:noFill/>
            <a:miter lim="800000"/>
            <a:headEnd/>
            <a:tailEnd/>
          </a:ln>
        </p:spPr>
      </p:pic>
      <p:pic>
        <p:nvPicPr>
          <p:cNvPr id="52234" name="Picture 7"/>
          <p:cNvPicPr>
            <a:picLocks noChangeAspect="1" noChangeArrowheads="1"/>
          </p:cNvPicPr>
          <p:nvPr/>
        </p:nvPicPr>
        <p:blipFill>
          <a:blip r:embed="rId6"/>
          <a:srcRect/>
          <a:stretch>
            <a:fillRect/>
          </a:stretch>
        </p:blipFill>
        <p:spPr bwMode="auto">
          <a:xfrm>
            <a:off x="179388" y="2781300"/>
            <a:ext cx="4086225" cy="981075"/>
          </a:xfrm>
          <a:prstGeom prst="rect">
            <a:avLst/>
          </a:prstGeom>
          <a:noFill/>
          <a:ln w="12699">
            <a:noFill/>
            <a:miter lim="800000"/>
            <a:headEnd/>
            <a:tailEnd/>
          </a:ln>
        </p:spPr>
      </p:pic>
      <p:pic>
        <p:nvPicPr>
          <p:cNvPr id="52235" name="Picture 8"/>
          <p:cNvPicPr>
            <a:picLocks noChangeAspect="1" noChangeArrowheads="1"/>
          </p:cNvPicPr>
          <p:nvPr/>
        </p:nvPicPr>
        <p:blipFill>
          <a:blip r:embed="rId7"/>
          <a:srcRect/>
          <a:stretch>
            <a:fillRect/>
          </a:stretch>
        </p:blipFill>
        <p:spPr bwMode="auto">
          <a:xfrm>
            <a:off x="4284663" y="5300663"/>
            <a:ext cx="3867150" cy="504825"/>
          </a:xfrm>
          <a:prstGeom prst="rect">
            <a:avLst/>
          </a:prstGeom>
          <a:noFill/>
          <a:ln w="12699">
            <a:noFill/>
            <a:miter lim="800000"/>
            <a:headEnd/>
            <a:tailEnd/>
          </a:ln>
        </p:spPr>
      </p:pic>
      <p:pic>
        <p:nvPicPr>
          <p:cNvPr id="52236" name="Picture 9"/>
          <p:cNvPicPr>
            <a:picLocks noChangeAspect="1" noChangeArrowheads="1"/>
          </p:cNvPicPr>
          <p:nvPr/>
        </p:nvPicPr>
        <p:blipFill>
          <a:blip r:embed="rId8"/>
          <a:srcRect/>
          <a:stretch>
            <a:fillRect/>
          </a:stretch>
        </p:blipFill>
        <p:spPr bwMode="auto">
          <a:xfrm>
            <a:off x="4427538" y="2781300"/>
            <a:ext cx="4191000" cy="742950"/>
          </a:xfrm>
          <a:prstGeom prst="rect">
            <a:avLst/>
          </a:prstGeom>
          <a:noFill/>
          <a:ln w="12699">
            <a:noFill/>
            <a:miter lim="800000"/>
            <a:headEnd/>
            <a:tailEnd/>
          </a:ln>
        </p:spPr>
      </p:pic>
      <p:pic>
        <p:nvPicPr>
          <p:cNvPr id="52237" name="Picture 10"/>
          <p:cNvPicPr>
            <a:picLocks noChangeAspect="1" noChangeArrowheads="1"/>
          </p:cNvPicPr>
          <p:nvPr/>
        </p:nvPicPr>
        <p:blipFill>
          <a:blip r:embed="rId9"/>
          <a:srcRect/>
          <a:stretch>
            <a:fillRect/>
          </a:stretch>
        </p:blipFill>
        <p:spPr bwMode="auto">
          <a:xfrm>
            <a:off x="179388" y="5229225"/>
            <a:ext cx="3752850" cy="981075"/>
          </a:xfrm>
          <a:prstGeom prst="rect">
            <a:avLst/>
          </a:prstGeom>
          <a:noFill/>
          <a:ln w="12699">
            <a:noFill/>
            <a:miter lim="800000"/>
            <a:headEnd/>
            <a:tailEnd/>
          </a:ln>
        </p:spPr>
      </p:pic>
      <p:pic>
        <p:nvPicPr>
          <p:cNvPr id="52238" name="Picture 15"/>
          <p:cNvPicPr>
            <a:picLocks noChangeAspect="1" noChangeArrowheads="1"/>
          </p:cNvPicPr>
          <p:nvPr/>
        </p:nvPicPr>
        <p:blipFill>
          <a:blip r:embed="rId10"/>
          <a:srcRect/>
          <a:stretch>
            <a:fillRect/>
          </a:stretch>
        </p:blipFill>
        <p:spPr bwMode="auto">
          <a:xfrm>
            <a:off x="7596188" y="1268413"/>
            <a:ext cx="1362075" cy="865187"/>
          </a:xfrm>
          <a:prstGeom prst="rect">
            <a:avLst/>
          </a:prstGeom>
          <a:noFill/>
          <a:ln w="12699">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ctrTitle" idx="4294967295"/>
          </p:nvPr>
        </p:nvSpPr>
        <p:spPr>
          <a:xfrm>
            <a:off x="0" y="3094038"/>
            <a:ext cx="8207375" cy="1470025"/>
          </a:xfrm>
          <a:noFill/>
        </p:spPr>
        <p:txBody>
          <a:bodyPr lIns="92075" tIns="46038" rIns="92075" bIns="46038" anchor="b"/>
          <a:lstStyle/>
          <a:p>
            <a:pPr eaLnBrk="1" hangingPunct="1"/>
            <a:r>
              <a:rPr lang="pt-BR" altLang="pt-BR" sz="2400" b="1" smtClean="0"/>
              <a:t>A FLEXIBILIDADE EM DIFERENTES OPERAÇÕES</a:t>
            </a:r>
          </a:p>
        </p:txBody>
      </p:sp>
      <p:sp>
        <p:nvSpPr>
          <p:cNvPr id="5" name="Retângulo 4"/>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53253" name="Text Box 4"/>
          <p:cNvSpPr txBox="1">
            <a:spLocks noChangeArrowheads="1"/>
          </p:cNvSpPr>
          <p:nvPr/>
        </p:nvSpPr>
        <p:spPr bwMode="auto">
          <a:xfrm>
            <a:off x="1258888" y="142852"/>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pic>
        <p:nvPicPr>
          <p:cNvPr id="53254" name="Picture 7"/>
          <p:cNvPicPr>
            <a:picLocks noChangeAspect="1" noChangeArrowheads="1"/>
          </p:cNvPicPr>
          <p:nvPr/>
        </p:nvPicPr>
        <p:blipFill>
          <a:blip r:embed="rId2"/>
          <a:srcRect/>
          <a:stretch>
            <a:fillRect/>
          </a:stretch>
        </p:blipFill>
        <p:spPr bwMode="auto">
          <a:xfrm>
            <a:off x="107950" y="2349500"/>
            <a:ext cx="4200525" cy="1590675"/>
          </a:xfrm>
          <a:prstGeom prst="rect">
            <a:avLst/>
          </a:prstGeom>
          <a:noFill/>
          <a:ln w="12699">
            <a:noFill/>
            <a:miter lim="800000"/>
            <a:headEnd/>
            <a:tailEnd/>
          </a:ln>
        </p:spPr>
      </p:pic>
      <p:pic>
        <p:nvPicPr>
          <p:cNvPr id="53255" name="Picture 7"/>
          <p:cNvPicPr>
            <a:picLocks noChangeAspect="1" noChangeArrowheads="1"/>
          </p:cNvPicPr>
          <p:nvPr/>
        </p:nvPicPr>
        <p:blipFill>
          <a:blip r:embed="rId3"/>
          <a:srcRect/>
          <a:stretch>
            <a:fillRect/>
          </a:stretch>
        </p:blipFill>
        <p:spPr bwMode="auto">
          <a:xfrm>
            <a:off x="107950" y="1484313"/>
            <a:ext cx="1295400" cy="884237"/>
          </a:xfrm>
          <a:prstGeom prst="rect">
            <a:avLst/>
          </a:prstGeom>
          <a:noFill/>
          <a:ln w="12699">
            <a:noFill/>
            <a:miter lim="800000"/>
            <a:headEnd/>
            <a:tailEnd/>
          </a:ln>
        </p:spPr>
      </p:pic>
      <p:pic>
        <p:nvPicPr>
          <p:cNvPr id="53256" name="Picture 8"/>
          <p:cNvPicPr>
            <a:picLocks noChangeAspect="1" noChangeArrowheads="1"/>
          </p:cNvPicPr>
          <p:nvPr/>
        </p:nvPicPr>
        <p:blipFill>
          <a:blip r:embed="rId4"/>
          <a:srcRect/>
          <a:stretch>
            <a:fillRect/>
          </a:stretch>
        </p:blipFill>
        <p:spPr bwMode="auto">
          <a:xfrm>
            <a:off x="4356100" y="4005263"/>
            <a:ext cx="1295400" cy="863600"/>
          </a:xfrm>
          <a:prstGeom prst="rect">
            <a:avLst/>
          </a:prstGeom>
          <a:noFill/>
          <a:ln w="12699">
            <a:noFill/>
            <a:miter lim="800000"/>
            <a:headEnd/>
            <a:tailEnd/>
          </a:ln>
        </p:spPr>
      </p:pic>
      <p:pic>
        <p:nvPicPr>
          <p:cNvPr id="53257" name="Picture 9"/>
          <p:cNvPicPr>
            <a:picLocks noChangeAspect="1" noChangeArrowheads="1"/>
          </p:cNvPicPr>
          <p:nvPr/>
        </p:nvPicPr>
        <p:blipFill>
          <a:blip r:embed="rId5"/>
          <a:srcRect/>
          <a:stretch>
            <a:fillRect/>
          </a:stretch>
        </p:blipFill>
        <p:spPr bwMode="auto">
          <a:xfrm>
            <a:off x="4356100" y="1557338"/>
            <a:ext cx="1292225" cy="882650"/>
          </a:xfrm>
          <a:prstGeom prst="rect">
            <a:avLst/>
          </a:prstGeom>
          <a:noFill/>
          <a:ln w="12699">
            <a:noFill/>
            <a:miter lim="800000"/>
            <a:headEnd/>
            <a:tailEnd/>
          </a:ln>
        </p:spPr>
      </p:pic>
      <p:pic>
        <p:nvPicPr>
          <p:cNvPr id="53258" name="Picture 10"/>
          <p:cNvPicPr>
            <a:picLocks noChangeAspect="1" noChangeArrowheads="1"/>
          </p:cNvPicPr>
          <p:nvPr/>
        </p:nvPicPr>
        <p:blipFill>
          <a:blip r:embed="rId6"/>
          <a:srcRect/>
          <a:stretch>
            <a:fillRect/>
          </a:stretch>
        </p:blipFill>
        <p:spPr bwMode="auto">
          <a:xfrm>
            <a:off x="107950" y="4005263"/>
            <a:ext cx="1295400" cy="863600"/>
          </a:xfrm>
          <a:prstGeom prst="rect">
            <a:avLst/>
          </a:prstGeom>
          <a:noFill/>
          <a:ln w="12699">
            <a:noFill/>
            <a:miter lim="800000"/>
            <a:headEnd/>
            <a:tailEnd/>
          </a:ln>
        </p:spPr>
      </p:pic>
      <p:pic>
        <p:nvPicPr>
          <p:cNvPr id="53259" name="Picture 8"/>
          <p:cNvPicPr>
            <a:picLocks noChangeAspect="1" noChangeArrowheads="1"/>
          </p:cNvPicPr>
          <p:nvPr/>
        </p:nvPicPr>
        <p:blipFill>
          <a:blip r:embed="rId7"/>
          <a:srcRect/>
          <a:stretch>
            <a:fillRect/>
          </a:stretch>
        </p:blipFill>
        <p:spPr bwMode="auto">
          <a:xfrm>
            <a:off x="4356100" y="2420938"/>
            <a:ext cx="4143375" cy="1581150"/>
          </a:xfrm>
          <a:prstGeom prst="rect">
            <a:avLst/>
          </a:prstGeom>
          <a:noFill/>
          <a:ln w="12699">
            <a:noFill/>
            <a:miter lim="800000"/>
            <a:headEnd/>
            <a:tailEnd/>
          </a:ln>
        </p:spPr>
      </p:pic>
      <p:pic>
        <p:nvPicPr>
          <p:cNvPr id="53260" name="Picture 9"/>
          <p:cNvPicPr>
            <a:picLocks noChangeAspect="1" noChangeArrowheads="1"/>
          </p:cNvPicPr>
          <p:nvPr/>
        </p:nvPicPr>
        <p:blipFill>
          <a:blip r:embed="rId8"/>
          <a:srcRect/>
          <a:stretch>
            <a:fillRect/>
          </a:stretch>
        </p:blipFill>
        <p:spPr bwMode="auto">
          <a:xfrm>
            <a:off x="4356100" y="4868863"/>
            <a:ext cx="4152900" cy="1571625"/>
          </a:xfrm>
          <a:prstGeom prst="rect">
            <a:avLst/>
          </a:prstGeom>
          <a:noFill/>
          <a:ln w="12699">
            <a:noFill/>
            <a:miter lim="800000"/>
            <a:headEnd/>
            <a:tailEnd/>
          </a:ln>
        </p:spPr>
      </p:pic>
      <p:pic>
        <p:nvPicPr>
          <p:cNvPr id="53261" name="Picture 10"/>
          <p:cNvPicPr>
            <a:picLocks noChangeAspect="1" noChangeArrowheads="1"/>
          </p:cNvPicPr>
          <p:nvPr/>
        </p:nvPicPr>
        <p:blipFill>
          <a:blip r:embed="rId9"/>
          <a:srcRect/>
          <a:stretch>
            <a:fillRect/>
          </a:stretch>
        </p:blipFill>
        <p:spPr bwMode="auto">
          <a:xfrm>
            <a:off x="107950" y="4868863"/>
            <a:ext cx="4143375" cy="1543050"/>
          </a:xfrm>
          <a:prstGeom prst="rect">
            <a:avLst/>
          </a:prstGeom>
          <a:noFill/>
          <a:ln w="12699">
            <a:noFill/>
            <a:miter lim="800000"/>
            <a:headEnd/>
            <a:tailEnd/>
          </a:ln>
        </p:spPr>
      </p:pic>
      <p:pic>
        <p:nvPicPr>
          <p:cNvPr id="53262" name="Picture 15"/>
          <p:cNvPicPr>
            <a:picLocks noChangeAspect="1" noChangeArrowheads="1"/>
          </p:cNvPicPr>
          <p:nvPr/>
        </p:nvPicPr>
        <p:blipFill>
          <a:blip r:embed="rId10"/>
          <a:srcRect/>
          <a:stretch>
            <a:fillRect/>
          </a:stretch>
        </p:blipFill>
        <p:spPr bwMode="auto">
          <a:xfrm>
            <a:off x="7596188" y="1268413"/>
            <a:ext cx="1362075" cy="865187"/>
          </a:xfrm>
          <a:prstGeom prst="rect">
            <a:avLst/>
          </a:prstGeom>
          <a:noFill/>
          <a:ln w="12699">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ctrTitle" idx="4294967295"/>
          </p:nvPr>
        </p:nvSpPr>
        <p:spPr>
          <a:xfrm>
            <a:off x="0" y="3094038"/>
            <a:ext cx="8207375" cy="1470025"/>
          </a:xfrm>
          <a:noFill/>
        </p:spPr>
        <p:txBody>
          <a:bodyPr lIns="92075" tIns="46038" rIns="92075" bIns="46038" anchor="b"/>
          <a:lstStyle/>
          <a:p>
            <a:pPr eaLnBrk="1" hangingPunct="1"/>
            <a:r>
              <a:rPr lang="pt-BR" altLang="pt-BR" sz="2400" b="1" smtClean="0"/>
              <a:t>O CUSTO EM DIFERENTES OPERAÇÕES</a:t>
            </a:r>
          </a:p>
        </p:txBody>
      </p:sp>
      <p:sp>
        <p:nvSpPr>
          <p:cNvPr id="5" name="Retângulo 4"/>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54277" name="Text Box 4"/>
          <p:cNvSpPr txBox="1">
            <a:spLocks noChangeArrowheads="1"/>
          </p:cNvSpPr>
          <p:nvPr/>
        </p:nvSpPr>
        <p:spPr bwMode="auto">
          <a:xfrm>
            <a:off x="1258888" y="142852"/>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pic>
        <p:nvPicPr>
          <p:cNvPr id="54278" name="Picture 7"/>
          <p:cNvPicPr>
            <a:picLocks noChangeAspect="1" noChangeArrowheads="1"/>
          </p:cNvPicPr>
          <p:nvPr/>
        </p:nvPicPr>
        <p:blipFill>
          <a:blip r:embed="rId2"/>
          <a:srcRect/>
          <a:stretch>
            <a:fillRect/>
          </a:stretch>
        </p:blipFill>
        <p:spPr bwMode="auto">
          <a:xfrm>
            <a:off x="107950" y="1484313"/>
            <a:ext cx="1295400" cy="884237"/>
          </a:xfrm>
          <a:prstGeom prst="rect">
            <a:avLst/>
          </a:prstGeom>
          <a:noFill/>
          <a:ln w="12699">
            <a:noFill/>
            <a:miter lim="800000"/>
            <a:headEnd/>
            <a:tailEnd/>
          </a:ln>
        </p:spPr>
      </p:pic>
      <p:pic>
        <p:nvPicPr>
          <p:cNvPr id="54279" name="Picture 8"/>
          <p:cNvPicPr>
            <a:picLocks noChangeAspect="1" noChangeArrowheads="1"/>
          </p:cNvPicPr>
          <p:nvPr/>
        </p:nvPicPr>
        <p:blipFill>
          <a:blip r:embed="rId3"/>
          <a:srcRect/>
          <a:stretch>
            <a:fillRect/>
          </a:stretch>
        </p:blipFill>
        <p:spPr bwMode="auto">
          <a:xfrm>
            <a:off x="4356100" y="4005263"/>
            <a:ext cx="1295400" cy="863600"/>
          </a:xfrm>
          <a:prstGeom prst="rect">
            <a:avLst/>
          </a:prstGeom>
          <a:noFill/>
          <a:ln w="12699">
            <a:noFill/>
            <a:miter lim="800000"/>
            <a:headEnd/>
            <a:tailEnd/>
          </a:ln>
        </p:spPr>
      </p:pic>
      <p:pic>
        <p:nvPicPr>
          <p:cNvPr id="54280" name="Picture 9"/>
          <p:cNvPicPr>
            <a:picLocks noChangeAspect="1" noChangeArrowheads="1"/>
          </p:cNvPicPr>
          <p:nvPr/>
        </p:nvPicPr>
        <p:blipFill>
          <a:blip r:embed="rId4"/>
          <a:srcRect/>
          <a:stretch>
            <a:fillRect/>
          </a:stretch>
        </p:blipFill>
        <p:spPr bwMode="auto">
          <a:xfrm>
            <a:off x="4356100" y="1484313"/>
            <a:ext cx="1292225" cy="884237"/>
          </a:xfrm>
          <a:prstGeom prst="rect">
            <a:avLst/>
          </a:prstGeom>
          <a:noFill/>
          <a:ln w="12699">
            <a:noFill/>
            <a:miter lim="800000"/>
            <a:headEnd/>
            <a:tailEnd/>
          </a:ln>
        </p:spPr>
      </p:pic>
      <p:pic>
        <p:nvPicPr>
          <p:cNvPr id="54281" name="Picture 10"/>
          <p:cNvPicPr>
            <a:picLocks noChangeAspect="1" noChangeArrowheads="1"/>
          </p:cNvPicPr>
          <p:nvPr/>
        </p:nvPicPr>
        <p:blipFill>
          <a:blip r:embed="rId5"/>
          <a:srcRect/>
          <a:stretch>
            <a:fillRect/>
          </a:stretch>
        </p:blipFill>
        <p:spPr bwMode="auto">
          <a:xfrm>
            <a:off x="107950" y="4005263"/>
            <a:ext cx="1295400" cy="863600"/>
          </a:xfrm>
          <a:prstGeom prst="rect">
            <a:avLst/>
          </a:prstGeom>
          <a:noFill/>
          <a:ln w="12699">
            <a:noFill/>
            <a:miter lim="800000"/>
            <a:headEnd/>
            <a:tailEnd/>
          </a:ln>
        </p:spPr>
      </p:pic>
      <p:pic>
        <p:nvPicPr>
          <p:cNvPr id="54282" name="Picture 7"/>
          <p:cNvPicPr>
            <a:picLocks noChangeAspect="1" noChangeArrowheads="1"/>
          </p:cNvPicPr>
          <p:nvPr/>
        </p:nvPicPr>
        <p:blipFill>
          <a:blip r:embed="rId6"/>
          <a:srcRect/>
          <a:stretch>
            <a:fillRect/>
          </a:stretch>
        </p:blipFill>
        <p:spPr bwMode="auto">
          <a:xfrm>
            <a:off x="179388" y="2420938"/>
            <a:ext cx="3990975" cy="1476375"/>
          </a:xfrm>
          <a:prstGeom prst="rect">
            <a:avLst/>
          </a:prstGeom>
          <a:noFill/>
          <a:ln w="12699">
            <a:noFill/>
            <a:miter lim="800000"/>
            <a:headEnd/>
            <a:tailEnd/>
          </a:ln>
        </p:spPr>
      </p:pic>
      <p:pic>
        <p:nvPicPr>
          <p:cNvPr id="54283" name="Picture 8"/>
          <p:cNvPicPr>
            <a:picLocks noChangeAspect="1" noChangeArrowheads="1"/>
          </p:cNvPicPr>
          <p:nvPr/>
        </p:nvPicPr>
        <p:blipFill>
          <a:blip r:embed="rId7"/>
          <a:srcRect/>
          <a:stretch>
            <a:fillRect/>
          </a:stretch>
        </p:blipFill>
        <p:spPr bwMode="auto">
          <a:xfrm>
            <a:off x="4356100" y="4868863"/>
            <a:ext cx="3952875" cy="1584325"/>
          </a:xfrm>
          <a:prstGeom prst="rect">
            <a:avLst/>
          </a:prstGeom>
          <a:noFill/>
          <a:ln w="12699">
            <a:noFill/>
            <a:miter lim="800000"/>
            <a:headEnd/>
            <a:tailEnd/>
          </a:ln>
        </p:spPr>
      </p:pic>
      <p:pic>
        <p:nvPicPr>
          <p:cNvPr id="54284" name="Picture 9"/>
          <p:cNvPicPr>
            <a:picLocks noChangeAspect="1" noChangeArrowheads="1"/>
          </p:cNvPicPr>
          <p:nvPr/>
        </p:nvPicPr>
        <p:blipFill>
          <a:blip r:embed="rId8"/>
          <a:srcRect/>
          <a:stretch>
            <a:fillRect/>
          </a:stretch>
        </p:blipFill>
        <p:spPr bwMode="auto">
          <a:xfrm>
            <a:off x="4427538" y="2420938"/>
            <a:ext cx="4019550" cy="1512887"/>
          </a:xfrm>
          <a:prstGeom prst="rect">
            <a:avLst/>
          </a:prstGeom>
          <a:noFill/>
          <a:ln w="12699">
            <a:noFill/>
            <a:miter lim="800000"/>
            <a:headEnd/>
            <a:tailEnd/>
          </a:ln>
        </p:spPr>
      </p:pic>
      <p:pic>
        <p:nvPicPr>
          <p:cNvPr id="54285" name="Picture 10"/>
          <p:cNvPicPr>
            <a:picLocks noChangeAspect="1" noChangeArrowheads="1"/>
          </p:cNvPicPr>
          <p:nvPr/>
        </p:nvPicPr>
        <p:blipFill>
          <a:blip r:embed="rId9"/>
          <a:srcRect/>
          <a:stretch>
            <a:fillRect/>
          </a:stretch>
        </p:blipFill>
        <p:spPr bwMode="auto">
          <a:xfrm>
            <a:off x="179388" y="4887913"/>
            <a:ext cx="3933825" cy="1584325"/>
          </a:xfrm>
          <a:prstGeom prst="rect">
            <a:avLst/>
          </a:prstGeom>
          <a:noFill/>
          <a:ln w="12699">
            <a:noFill/>
            <a:miter lim="800000"/>
            <a:headEnd/>
            <a:tailEnd/>
          </a:ln>
        </p:spPr>
      </p:pic>
      <p:pic>
        <p:nvPicPr>
          <p:cNvPr id="54286" name="Picture 15"/>
          <p:cNvPicPr>
            <a:picLocks noChangeAspect="1" noChangeArrowheads="1"/>
          </p:cNvPicPr>
          <p:nvPr/>
        </p:nvPicPr>
        <p:blipFill>
          <a:blip r:embed="rId10"/>
          <a:srcRect/>
          <a:stretch>
            <a:fillRect/>
          </a:stretch>
        </p:blipFill>
        <p:spPr bwMode="auto">
          <a:xfrm>
            <a:off x="7596188" y="1268413"/>
            <a:ext cx="1362075" cy="865187"/>
          </a:xfrm>
          <a:prstGeom prst="rect">
            <a:avLst/>
          </a:prstGeom>
          <a:noFill/>
          <a:ln w="12699">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ctrTitle" idx="4294967295"/>
          </p:nvPr>
        </p:nvSpPr>
        <p:spPr>
          <a:xfrm>
            <a:off x="0" y="3094038"/>
            <a:ext cx="8207375" cy="1470025"/>
          </a:xfrm>
        </p:spPr>
        <p:txBody>
          <a:bodyPr/>
          <a:lstStyle/>
          <a:p>
            <a:pPr eaLnBrk="1" hangingPunct="1"/>
            <a:r>
              <a:rPr lang="pt-BR" altLang="pt-BR" sz="3200" b="1" smtClean="0"/>
              <a:t>OBJETIVOS DE DESEMPENHO</a:t>
            </a:r>
          </a:p>
        </p:txBody>
      </p:sp>
      <p:sp>
        <p:nvSpPr>
          <p:cNvPr id="55300" name="Text Box 3"/>
          <p:cNvSpPr txBox="1">
            <a:spLocks noChangeArrowheads="1"/>
          </p:cNvSpPr>
          <p:nvPr/>
        </p:nvSpPr>
        <p:spPr bwMode="auto">
          <a:xfrm>
            <a:off x="3505200" y="3581400"/>
            <a:ext cx="2362200" cy="915988"/>
          </a:xfrm>
          <a:prstGeom prst="rect">
            <a:avLst/>
          </a:prstGeom>
          <a:noFill/>
          <a:ln w="12699">
            <a:noFill/>
            <a:miter lim="800000"/>
            <a:headEnd type="none" w="sm" len="sm"/>
            <a:tailEnd type="none" w="sm" len="sm"/>
          </a:ln>
        </p:spPr>
        <p:txBody>
          <a:bodyPr>
            <a:spAutoFit/>
          </a:bodyPr>
          <a:lstStyle/>
          <a:p>
            <a:pPr algn="ctr">
              <a:lnSpc>
                <a:spcPct val="90000"/>
              </a:lnSpc>
            </a:pPr>
            <a:r>
              <a:rPr lang="pt-BR" altLang="pt-BR" sz="2000">
                <a:latin typeface="Arial" charset="0"/>
              </a:rPr>
              <a:t>Efeitos internos dos cinco objetivos de desempenho</a:t>
            </a:r>
          </a:p>
        </p:txBody>
      </p:sp>
      <p:sp>
        <p:nvSpPr>
          <p:cNvPr id="55301" name="Text Box 4"/>
          <p:cNvSpPr txBox="1">
            <a:spLocks noChangeArrowheads="1"/>
          </p:cNvSpPr>
          <p:nvPr/>
        </p:nvSpPr>
        <p:spPr bwMode="auto">
          <a:xfrm>
            <a:off x="990600" y="4038600"/>
            <a:ext cx="2286000" cy="641350"/>
          </a:xfrm>
          <a:prstGeom prst="rect">
            <a:avLst/>
          </a:prstGeom>
          <a:noFill/>
          <a:ln w="12699">
            <a:noFill/>
            <a:miter lim="800000"/>
            <a:headEnd type="none" w="sm" len="sm"/>
            <a:tailEnd type="none" w="sm" len="sm"/>
          </a:ln>
        </p:spPr>
        <p:txBody>
          <a:bodyPr>
            <a:spAutoFit/>
          </a:bodyPr>
          <a:lstStyle/>
          <a:p>
            <a:pPr algn="ctr">
              <a:lnSpc>
                <a:spcPct val="90000"/>
              </a:lnSpc>
            </a:pPr>
            <a:r>
              <a:rPr lang="pt-BR" altLang="pt-BR" sz="2000">
                <a:latin typeface="Arial" charset="0"/>
              </a:rPr>
              <a:t>Processos isentos de erro</a:t>
            </a:r>
          </a:p>
        </p:txBody>
      </p:sp>
      <p:sp>
        <p:nvSpPr>
          <p:cNvPr id="55302" name="Text Box 5"/>
          <p:cNvSpPr txBox="1">
            <a:spLocks noChangeArrowheads="1"/>
          </p:cNvSpPr>
          <p:nvPr/>
        </p:nvSpPr>
        <p:spPr bwMode="auto">
          <a:xfrm>
            <a:off x="6096000" y="3886200"/>
            <a:ext cx="1524000" cy="641350"/>
          </a:xfrm>
          <a:prstGeom prst="rect">
            <a:avLst/>
          </a:prstGeom>
          <a:noFill/>
          <a:ln w="12699">
            <a:noFill/>
            <a:miter lim="800000"/>
            <a:headEnd type="none" w="sm" len="sm"/>
            <a:tailEnd type="none" w="sm" len="sm"/>
          </a:ln>
        </p:spPr>
        <p:txBody>
          <a:bodyPr>
            <a:spAutoFit/>
          </a:bodyPr>
          <a:lstStyle/>
          <a:p>
            <a:pPr algn="ctr">
              <a:lnSpc>
                <a:spcPct val="90000"/>
              </a:lnSpc>
            </a:pPr>
            <a:r>
              <a:rPr lang="pt-BR" altLang="pt-BR" sz="2000">
                <a:latin typeface="Arial" charset="0"/>
              </a:rPr>
              <a:t>Habilidade para mudar</a:t>
            </a:r>
          </a:p>
        </p:txBody>
      </p:sp>
      <p:sp>
        <p:nvSpPr>
          <p:cNvPr id="55303" name="Text Box 6"/>
          <p:cNvSpPr txBox="1">
            <a:spLocks noChangeArrowheads="1"/>
          </p:cNvSpPr>
          <p:nvPr/>
        </p:nvSpPr>
        <p:spPr bwMode="auto">
          <a:xfrm>
            <a:off x="1981200" y="3200400"/>
            <a:ext cx="1295400" cy="641350"/>
          </a:xfrm>
          <a:prstGeom prst="rect">
            <a:avLst/>
          </a:prstGeom>
          <a:noFill/>
          <a:ln w="12699">
            <a:noFill/>
            <a:miter lim="800000"/>
            <a:headEnd type="none" w="sm" len="sm"/>
            <a:tailEnd type="none" w="sm" len="sm"/>
          </a:ln>
        </p:spPr>
        <p:txBody>
          <a:bodyPr>
            <a:spAutoFit/>
          </a:bodyPr>
          <a:lstStyle/>
          <a:p>
            <a:pPr algn="ctr">
              <a:lnSpc>
                <a:spcPct val="90000"/>
              </a:lnSpc>
            </a:pPr>
            <a:r>
              <a:rPr lang="pt-BR" altLang="pt-BR" sz="2000">
                <a:latin typeface="Arial" charset="0"/>
              </a:rPr>
              <a:t>Produção rápida</a:t>
            </a:r>
          </a:p>
        </p:txBody>
      </p:sp>
      <p:sp>
        <p:nvSpPr>
          <p:cNvPr id="55304" name="Text Box 7"/>
          <p:cNvSpPr txBox="1">
            <a:spLocks noChangeArrowheads="1"/>
          </p:cNvSpPr>
          <p:nvPr/>
        </p:nvSpPr>
        <p:spPr bwMode="auto">
          <a:xfrm>
            <a:off x="3429000" y="2667000"/>
            <a:ext cx="2362200" cy="641350"/>
          </a:xfrm>
          <a:prstGeom prst="rect">
            <a:avLst/>
          </a:prstGeom>
          <a:noFill/>
          <a:ln w="12699">
            <a:noFill/>
            <a:miter lim="800000"/>
            <a:headEnd type="none" w="sm" len="sm"/>
            <a:tailEnd type="none" w="sm" len="sm"/>
          </a:ln>
        </p:spPr>
        <p:txBody>
          <a:bodyPr>
            <a:spAutoFit/>
          </a:bodyPr>
          <a:lstStyle/>
          <a:p>
            <a:pPr algn="ctr">
              <a:lnSpc>
                <a:spcPct val="90000"/>
              </a:lnSpc>
            </a:pPr>
            <a:r>
              <a:rPr lang="pt-BR" altLang="pt-BR" sz="2000">
                <a:latin typeface="Arial" charset="0"/>
              </a:rPr>
              <a:t>Alta produtividade total</a:t>
            </a:r>
          </a:p>
        </p:txBody>
      </p:sp>
      <p:sp>
        <p:nvSpPr>
          <p:cNvPr id="55305" name="Text Box 8"/>
          <p:cNvSpPr txBox="1">
            <a:spLocks noChangeArrowheads="1"/>
          </p:cNvSpPr>
          <p:nvPr/>
        </p:nvSpPr>
        <p:spPr bwMode="auto">
          <a:xfrm>
            <a:off x="5486400" y="3124200"/>
            <a:ext cx="1524000" cy="641350"/>
          </a:xfrm>
          <a:prstGeom prst="rect">
            <a:avLst/>
          </a:prstGeom>
          <a:noFill/>
          <a:ln w="12699">
            <a:noFill/>
            <a:miter lim="800000"/>
            <a:headEnd type="none" w="sm" len="sm"/>
            <a:tailEnd type="none" w="sm" len="sm"/>
          </a:ln>
        </p:spPr>
        <p:txBody>
          <a:bodyPr>
            <a:spAutoFit/>
          </a:bodyPr>
          <a:lstStyle/>
          <a:p>
            <a:pPr algn="ctr">
              <a:lnSpc>
                <a:spcPct val="90000"/>
              </a:lnSpc>
            </a:pPr>
            <a:r>
              <a:rPr lang="pt-BR" altLang="pt-BR" sz="2000">
                <a:latin typeface="Arial" charset="0"/>
              </a:rPr>
              <a:t>Operação confiável</a:t>
            </a:r>
          </a:p>
        </p:txBody>
      </p:sp>
      <p:sp>
        <p:nvSpPr>
          <p:cNvPr id="55306" name="Text Box 9"/>
          <p:cNvSpPr txBox="1">
            <a:spLocks noChangeArrowheads="1"/>
          </p:cNvSpPr>
          <p:nvPr/>
        </p:nvSpPr>
        <p:spPr bwMode="auto">
          <a:xfrm>
            <a:off x="2895600" y="1676400"/>
            <a:ext cx="4343400" cy="366713"/>
          </a:xfrm>
          <a:prstGeom prst="rect">
            <a:avLst/>
          </a:prstGeom>
          <a:noFill/>
          <a:ln w="12699">
            <a:noFill/>
            <a:miter lim="800000"/>
            <a:headEnd type="none" w="sm" len="sm"/>
            <a:tailEnd type="none" w="sm" len="sm"/>
          </a:ln>
        </p:spPr>
        <p:txBody>
          <a:bodyPr>
            <a:spAutoFit/>
          </a:bodyPr>
          <a:lstStyle/>
          <a:p>
            <a:pPr algn="ctr">
              <a:lnSpc>
                <a:spcPct val="90000"/>
              </a:lnSpc>
            </a:pPr>
            <a:r>
              <a:rPr lang="pt-BR" altLang="pt-BR" sz="2000">
                <a:latin typeface="Arial" charset="0"/>
              </a:rPr>
              <a:t>Preço baixo, margem alta ou  ambos</a:t>
            </a:r>
          </a:p>
        </p:txBody>
      </p:sp>
      <p:sp>
        <p:nvSpPr>
          <p:cNvPr id="55307" name="Text Box 10"/>
          <p:cNvSpPr txBox="1">
            <a:spLocks noChangeArrowheads="1"/>
          </p:cNvSpPr>
          <p:nvPr/>
        </p:nvSpPr>
        <p:spPr bwMode="auto">
          <a:xfrm>
            <a:off x="7696200" y="1905000"/>
            <a:ext cx="1219200" cy="641350"/>
          </a:xfrm>
          <a:prstGeom prst="rect">
            <a:avLst/>
          </a:prstGeom>
          <a:noFill/>
          <a:ln w="12699">
            <a:noFill/>
            <a:miter lim="800000"/>
            <a:headEnd type="none" w="sm" len="sm"/>
            <a:tailEnd type="none" w="sm" len="sm"/>
          </a:ln>
        </p:spPr>
        <p:txBody>
          <a:bodyPr>
            <a:spAutoFit/>
          </a:bodyPr>
          <a:lstStyle/>
          <a:p>
            <a:pPr algn="ctr">
              <a:lnSpc>
                <a:spcPct val="90000"/>
              </a:lnSpc>
            </a:pPr>
            <a:r>
              <a:rPr lang="pt-BR" altLang="pt-BR" sz="2000">
                <a:latin typeface="Arial" charset="0"/>
              </a:rPr>
              <a:t>Entrega confiável</a:t>
            </a:r>
          </a:p>
        </p:txBody>
      </p:sp>
      <p:sp>
        <p:nvSpPr>
          <p:cNvPr id="55308" name="Text Box 11"/>
          <p:cNvSpPr txBox="1">
            <a:spLocks noChangeArrowheads="1"/>
          </p:cNvSpPr>
          <p:nvPr/>
        </p:nvSpPr>
        <p:spPr bwMode="auto">
          <a:xfrm>
            <a:off x="3352800" y="5334000"/>
            <a:ext cx="5410200" cy="915988"/>
          </a:xfrm>
          <a:prstGeom prst="rect">
            <a:avLst/>
          </a:prstGeom>
          <a:noFill/>
          <a:ln w="12699">
            <a:noFill/>
            <a:miter lim="800000"/>
            <a:headEnd type="none" w="sm" len="sm"/>
            <a:tailEnd type="none" w="sm" len="sm"/>
          </a:ln>
        </p:spPr>
        <p:txBody>
          <a:bodyPr>
            <a:spAutoFit/>
          </a:bodyPr>
          <a:lstStyle/>
          <a:p>
            <a:pPr algn="ctr">
              <a:lnSpc>
                <a:spcPct val="90000"/>
              </a:lnSpc>
            </a:pPr>
            <a:r>
              <a:rPr lang="pt-BR" altLang="pt-BR" sz="2000">
                <a:latin typeface="Arial" charset="0"/>
              </a:rPr>
              <a:t>Freqüência de novos produtos ou serviços</a:t>
            </a:r>
          </a:p>
          <a:p>
            <a:pPr algn="ctr">
              <a:lnSpc>
                <a:spcPct val="90000"/>
              </a:lnSpc>
            </a:pPr>
            <a:r>
              <a:rPr lang="pt-BR" altLang="pt-BR" sz="2000">
                <a:latin typeface="Arial" charset="0"/>
              </a:rPr>
              <a:t>Ampla variação de produto / serviço</a:t>
            </a:r>
          </a:p>
          <a:p>
            <a:pPr algn="ctr">
              <a:lnSpc>
                <a:spcPct val="90000"/>
              </a:lnSpc>
            </a:pPr>
            <a:r>
              <a:rPr lang="pt-BR" altLang="pt-BR" sz="2000">
                <a:latin typeface="Arial" charset="0"/>
              </a:rPr>
              <a:t>Ajustamento de volume e entrega</a:t>
            </a:r>
          </a:p>
        </p:txBody>
      </p:sp>
      <p:sp>
        <p:nvSpPr>
          <p:cNvPr id="55309" name="Text Box 12"/>
          <p:cNvSpPr txBox="1">
            <a:spLocks noChangeArrowheads="1"/>
          </p:cNvSpPr>
          <p:nvPr/>
        </p:nvSpPr>
        <p:spPr bwMode="auto">
          <a:xfrm>
            <a:off x="152400" y="5562600"/>
            <a:ext cx="2362200" cy="641350"/>
          </a:xfrm>
          <a:prstGeom prst="rect">
            <a:avLst/>
          </a:prstGeom>
          <a:noFill/>
          <a:ln w="12699">
            <a:noFill/>
            <a:miter lim="800000"/>
            <a:headEnd type="none" w="sm" len="sm"/>
            <a:tailEnd type="none" w="sm" len="sm"/>
          </a:ln>
        </p:spPr>
        <p:txBody>
          <a:bodyPr>
            <a:spAutoFit/>
          </a:bodyPr>
          <a:lstStyle/>
          <a:p>
            <a:pPr algn="ctr">
              <a:lnSpc>
                <a:spcPct val="90000"/>
              </a:lnSpc>
            </a:pPr>
            <a:r>
              <a:rPr lang="pt-BR" altLang="pt-BR" sz="2000">
                <a:latin typeface="Arial" charset="0"/>
              </a:rPr>
              <a:t>Produtos / serviços sob especificação</a:t>
            </a:r>
          </a:p>
        </p:txBody>
      </p:sp>
      <p:sp>
        <p:nvSpPr>
          <p:cNvPr id="55310" name="Text Box 13"/>
          <p:cNvSpPr txBox="1">
            <a:spLocks noChangeArrowheads="1"/>
          </p:cNvSpPr>
          <p:nvPr/>
        </p:nvSpPr>
        <p:spPr bwMode="auto">
          <a:xfrm>
            <a:off x="152400" y="1752600"/>
            <a:ext cx="2286000" cy="641350"/>
          </a:xfrm>
          <a:prstGeom prst="rect">
            <a:avLst/>
          </a:prstGeom>
          <a:noFill/>
          <a:ln w="12699">
            <a:noFill/>
            <a:miter lim="800000"/>
            <a:headEnd type="none" w="sm" len="sm"/>
            <a:tailEnd type="none" w="sm" len="sm"/>
          </a:ln>
        </p:spPr>
        <p:txBody>
          <a:bodyPr>
            <a:spAutoFit/>
          </a:bodyPr>
          <a:lstStyle/>
          <a:p>
            <a:pPr algn="ctr">
              <a:lnSpc>
                <a:spcPct val="90000"/>
              </a:lnSpc>
            </a:pPr>
            <a:r>
              <a:rPr lang="pt-BR" altLang="pt-BR" sz="2000">
                <a:latin typeface="Arial" charset="0"/>
              </a:rPr>
              <a:t>Tempo de entrega reduzido</a:t>
            </a:r>
          </a:p>
        </p:txBody>
      </p:sp>
      <p:sp>
        <p:nvSpPr>
          <p:cNvPr id="45071" name="Text Box 14"/>
          <p:cNvSpPr txBox="1">
            <a:spLocks noChangeArrowheads="1"/>
          </p:cNvSpPr>
          <p:nvPr/>
        </p:nvSpPr>
        <p:spPr bwMode="auto">
          <a:xfrm>
            <a:off x="620713" y="2611438"/>
            <a:ext cx="1676400" cy="366712"/>
          </a:xfrm>
          <a:prstGeom prst="rect">
            <a:avLst/>
          </a:prstGeom>
          <a:noFill/>
          <a:ln w="12699">
            <a:noFill/>
            <a:miter lim="800000"/>
            <a:headEnd type="none" w="sm" len="sm"/>
            <a:tailEnd type="none" w="sm" len="sm"/>
          </a:ln>
        </p:spPr>
        <p:txBody>
          <a:bodyPr>
            <a:spAutoFit/>
          </a:bodyPr>
          <a:lstStyle/>
          <a:p>
            <a:pPr algn="ctr">
              <a:lnSpc>
                <a:spcPct val="90000"/>
              </a:lnSpc>
              <a:defRPr/>
            </a:pPr>
            <a:r>
              <a:rPr lang="pt-BR" sz="2000" b="1" dirty="0">
                <a:solidFill>
                  <a:schemeClr val="tx2"/>
                </a:solidFill>
                <a:effectLst>
                  <a:outerShdw blurRad="38100" dist="38100" dir="2700000" algn="tl">
                    <a:srgbClr val="000000">
                      <a:alpha val="43137"/>
                    </a:srgbClr>
                  </a:outerShdw>
                </a:effectLst>
                <a:latin typeface="Arial" charset="0"/>
              </a:rPr>
              <a:t>RAPIDEZ</a:t>
            </a:r>
          </a:p>
        </p:txBody>
      </p:sp>
      <p:sp>
        <p:nvSpPr>
          <p:cNvPr id="45072" name="Text Box 15"/>
          <p:cNvSpPr txBox="1">
            <a:spLocks noChangeArrowheads="1"/>
          </p:cNvSpPr>
          <p:nvPr/>
        </p:nvSpPr>
        <p:spPr bwMode="auto">
          <a:xfrm>
            <a:off x="3924300" y="2209800"/>
            <a:ext cx="1524000" cy="366713"/>
          </a:xfrm>
          <a:prstGeom prst="rect">
            <a:avLst/>
          </a:prstGeom>
          <a:noFill/>
          <a:ln w="12699">
            <a:noFill/>
            <a:miter lim="800000"/>
            <a:headEnd type="none" w="sm" len="sm"/>
            <a:tailEnd type="none" w="sm" len="sm"/>
          </a:ln>
        </p:spPr>
        <p:txBody>
          <a:bodyPr>
            <a:spAutoFit/>
          </a:bodyPr>
          <a:lstStyle/>
          <a:p>
            <a:pPr algn="ctr">
              <a:lnSpc>
                <a:spcPct val="90000"/>
              </a:lnSpc>
              <a:defRPr/>
            </a:pPr>
            <a:r>
              <a:rPr lang="pt-BR" sz="2000" b="1" dirty="0">
                <a:solidFill>
                  <a:schemeClr val="accent2"/>
                </a:solidFill>
                <a:effectLst>
                  <a:outerShdw blurRad="38100" dist="38100" dir="2700000" algn="tl">
                    <a:srgbClr val="000000">
                      <a:alpha val="43137"/>
                    </a:srgbClr>
                  </a:outerShdw>
                </a:effectLst>
                <a:latin typeface="Arial" charset="0"/>
              </a:rPr>
              <a:t>CUSTO</a:t>
            </a:r>
          </a:p>
        </p:txBody>
      </p:sp>
      <p:sp>
        <p:nvSpPr>
          <p:cNvPr id="45073" name="Text Box 16"/>
          <p:cNvSpPr txBox="1">
            <a:spLocks noChangeArrowheads="1"/>
          </p:cNvSpPr>
          <p:nvPr/>
        </p:nvSpPr>
        <p:spPr bwMode="auto">
          <a:xfrm>
            <a:off x="6257925" y="2684463"/>
            <a:ext cx="2362200" cy="366712"/>
          </a:xfrm>
          <a:prstGeom prst="rect">
            <a:avLst/>
          </a:prstGeom>
          <a:noFill/>
          <a:ln w="12699">
            <a:noFill/>
            <a:miter lim="800000"/>
            <a:headEnd type="none" w="sm" len="sm"/>
            <a:tailEnd type="none" w="sm" len="sm"/>
          </a:ln>
        </p:spPr>
        <p:txBody>
          <a:bodyPr>
            <a:spAutoFit/>
          </a:bodyPr>
          <a:lstStyle/>
          <a:p>
            <a:pPr algn="ctr">
              <a:lnSpc>
                <a:spcPct val="90000"/>
              </a:lnSpc>
              <a:defRPr/>
            </a:pPr>
            <a:r>
              <a:rPr lang="pt-BR" sz="2000" b="1" dirty="0">
                <a:solidFill>
                  <a:schemeClr val="accent3">
                    <a:lumMod val="50000"/>
                  </a:schemeClr>
                </a:solidFill>
                <a:effectLst>
                  <a:outerShdw blurRad="38100" dist="38100" dir="2700000" algn="tl">
                    <a:srgbClr val="000000">
                      <a:alpha val="43137"/>
                    </a:srgbClr>
                  </a:outerShdw>
                </a:effectLst>
                <a:latin typeface="Arial" charset="0"/>
              </a:rPr>
              <a:t>CONFIABILIDADE</a:t>
            </a:r>
          </a:p>
        </p:txBody>
      </p:sp>
      <p:sp>
        <p:nvSpPr>
          <p:cNvPr id="45074" name="Text Box 17"/>
          <p:cNvSpPr txBox="1">
            <a:spLocks noChangeArrowheads="1"/>
          </p:cNvSpPr>
          <p:nvPr/>
        </p:nvSpPr>
        <p:spPr bwMode="auto">
          <a:xfrm>
            <a:off x="6156325" y="4800600"/>
            <a:ext cx="2362200" cy="366713"/>
          </a:xfrm>
          <a:prstGeom prst="rect">
            <a:avLst/>
          </a:prstGeom>
          <a:noFill/>
          <a:ln w="12699">
            <a:noFill/>
            <a:miter lim="800000"/>
            <a:headEnd type="none" w="sm" len="sm"/>
            <a:tailEnd type="none" w="sm" len="sm"/>
          </a:ln>
        </p:spPr>
        <p:txBody>
          <a:bodyPr>
            <a:spAutoFit/>
          </a:bodyPr>
          <a:lstStyle/>
          <a:p>
            <a:pPr algn="ctr">
              <a:lnSpc>
                <a:spcPct val="90000"/>
              </a:lnSpc>
              <a:defRPr/>
            </a:pPr>
            <a:r>
              <a:rPr lang="pt-BR" sz="2000" b="1" dirty="0">
                <a:solidFill>
                  <a:srgbClr val="FF0000"/>
                </a:solidFill>
                <a:effectLst>
                  <a:outerShdw blurRad="38100" dist="38100" dir="2700000" algn="tl">
                    <a:srgbClr val="000000">
                      <a:alpha val="43137"/>
                    </a:srgbClr>
                  </a:outerShdw>
                </a:effectLst>
                <a:latin typeface="Arial" charset="0"/>
              </a:rPr>
              <a:t>FLEXIBILIDADE</a:t>
            </a:r>
          </a:p>
        </p:txBody>
      </p:sp>
      <p:sp>
        <p:nvSpPr>
          <p:cNvPr id="45075" name="Text Box 18"/>
          <p:cNvSpPr txBox="1">
            <a:spLocks noChangeArrowheads="1"/>
          </p:cNvSpPr>
          <p:nvPr/>
        </p:nvSpPr>
        <p:spPr bwMode="auto">
          <a:xfrm>
            <a:off x="900113" y="4800600"/>
            <a:ext cx="1843087" cy="369888"/>
          </a:xfrm>
          <a:prstGeom prst="rect">
            <a:avLst/>
          </a:prstGeom>
          <a:noFill/>
          <a:ln w="12699">
            <a:noFill/>
            <a:miter lim="800000"/>
            <a:headEnd type="none" w="sm" len="sm"/>
            <a:tailEnd type="none" w="sm" len="sm"/>
          </a:ln>
        </p:spPr>
        <p:txBody>
          <a:bodyPr>
            <a:spAutoFit/>
          </a:bodyPr>
          <a:lstStyle/>
          <a:p>
            <a:pPr algn="ctr">
              <a:lnSpc>
                <a:spcPct val="90000"/>
              </a:lnSpc>
              <a:defRPr/>
            </a:pPr>
            <a:r>
              <a:rPr lang="pt-BR" sz="2000" b="1" dirty="0">
                <a:solidFill>
                  <a:schemeClr val="accent6">
                    <a:lumMod val="50000"/>
                  </a:schemeClr>
                </a:solidFill>
                <a:effectLst>
                  <a:outerShdw blurRad="38100" dist="38100" dir="2700000" algn="tl">
                    <a:srgbClr val="000000">
                      <a:alpha val="43137"/>
                    </a:srgbClr>
                  </a:outerShdw>
                </a:effectLst>
                <a:latin typeface="Arial" charset="0"/>
              </a:rPr>
              <a:t>QUALIDADE</a:t>
            </a:r>
          </a:p>
        </p:txBody>
      </p:sp>
      <p:sp>
        <p:nvSpPr>
          <p:cNvPr id="55316" name="Oval 19"/>
          <p:cNvSpPr>
            <a:spLocks noChangeArrowheads="1"/>
          </p:cNvSpPr>
          <p:nvPr/>
        </p:nvSpPr>
        <p:spPr bwMode="auto">
          <a:xfrm>
            <a:off x="6096000" y="4648200"/>
            <a:ext cx="2514600" cy="685800"/>
          </a:xfrm>
          <a:prstGeom prst="ellipse">
            <a:avLst/>
          </a:prstGeom>
          <a:noFill/>
          <a:ln w="25400">
            <a:solidFill>
              <a:srgbClr val="000080"/>
            </a:solidFill>
            <a:round/>
            <a:headEnd type="none" w="sm" len="sm"/>
            <a:tailEnd type="none" w="sm" len="sm"/>
          </a:ln>
        </p:spPr>
        <p:txBody>
          <a:bodyPr wrap="none" anchor="ctr"/>
          <a:lstStyle/>
          <a:p>
            <a:pPr algn="r" eaLnBrk="1" hangingPunct="1">
              <a:buClr>
                <a:srgbClr val="AF0196"/>
              </a:buClr>
              <a:buSzPct val="125000"/>
              <a:buFontTx/>
              <a:buChar char="•"/>
            </a:pPr>
            <a:endParaRPr lang="pt-BR" altLang="pt-BR"/>
          </a:p>
        </p:txBody>
      </p:sp>
      <p:sp>
        <p:nvSpPr>
          <p:cNvPr id="55317" name="Oval 20"/>
          <p:cNvSpPr>
            <a:spLocks noChangeArrowheads="1"/>
          </p:cNvSpPr>
          <p:nvPr/>
        </p:nvSpPr>
        <p:spPr bwMode="auto">
          <a:xfrm>
            <a:off x="3429000" y="2057400"/>
            <a:ext cx="2514600" cy="685800"/>
          </a:xfrm>
          <a:prstGeom prst="ellipse">
            <a:avLst/>
          </a:prstGeom>
          <a:noFill/>
          <a:ln w="25400">
            <a:solidFill>
              <a:srgbClr val="000080"/>
            </a:solidFill>
            <a:round/>
            <a:headEnd type="none" w="sm" len="sm"/>
            <a:tailEnd type="none" w="sm" len="sm"/>
          </a:ln>
        </p:spPr>
        <p:txBody>
          <a:bodyPr wrap="none" anchor="ctr"/>
          <a:lstStyle/>
          <a:p>
            <a:pPr algn="r" eaLnBrk="1" hangingPunct="1">
              <a:buClr>
                <a:srgbClr val="AF0196"/>
              </a:buClr>
              <a:buSzPct val="125000"/>
              <a:buFontTx/>
              <a:buChar char="•"/>
            </a:pPr>
            <a:endParaRPr lang="pt-BR" altLang="pt-BR"/>
          </a:p>
        </p:txBody>
      </p:sp>
      <p:sp>
        <p:nvSpPr>
          <p:cNvPr id="55318" name="Oval 21"/>
          <p:cNvSpPr>
            <a:spLocks noChangeArrowheads="1"/>
          </p:cNvSpPr>
          <p:nvPr/>
        </p:nvSpPr>
        <p:spPr bwMode="auto">
          <a:xfrm>
            <a:off x="609600" y="4648200"/>
            <a:ext cx="2514600" cy="685800"/>
          </a:xfrm>
          <a:prstGeom prst="ellipse">
            <a:avLst/>
          </a:prstGeom>
          <a:noFill/>
          <a:ln w="25400">
            <a:solidFill>
              <a:srgbClr val="000080"/>
            </a:solidFill>
            <a:round/>
            <a:headEnd type="none" w="sm" len="sm"/>
            <a:tailEnd type="none" w="sm" len="sm"/>
          </a:ln>
        </p:spPr>
        <p:txBody>
          <a:bodyPr wrap="none" anchor="ctr"/>
          <a:lstStyle/>
          <a:p>
            <a:pPr algn="r" eaLnBrk="1" hangingPunct="1">
              <a:buClr>
                <a:srgbClr val="AF0196"/>
              </a:buClr>
              <a:buSzPct val="125000"/>
              <a:buFontTx/>
              <a:buChar char="•"/>
            </a:pPr>
            <a:endParaRPr lang="pt-BR" altLang="pt-BR"/>
          </a:p>
        </p:txBody>
      </p:sp>
      <p:sp>
        <p:nvSpPr>
          <p:cNvPr id="55319" name="Oval 22"/>
          <p:cNvSpPr>
            <a:spLocks noChangeArrowheads="1"/>
          </p:cNvSpPr>
          <p:nvPr/>
        </p:nvSpPr>
        <p:spPr bwMode="auto">
          <a:xfrm>
            <a:off x="228600" y="2438400"/>
            <a:ext cx="2514600" cy="685800"/>
          </a:xfrm>
          <a:prstGeom prst="ellipse">
            <a:avLst/>
          </a:prstGeom>
          <a:noFill/>
          <a:ln w="25400">
            <a:solidFill>
              <a:srgbClr val="000080"/>
            </a:solidFill>
            <a:round/>
            <a:headEnd type="none" w="sm" len="sm"/>
            <a:tailEnd type="none" w="sm" len="sm"/>
          </a:ln>
        </p:spPr>
        <p:txBody>
          <a:bodyPr wrap="none" anchor="ctr"/>
          <a:lstStyle/>
          <a:p>
            <a:pPr algn="r" eaLnBrk="1" hangingPunct="1">
              <a:buClr>
                <a:srgbClr val="AF0196"/>
              </a:buClr>
              <a:buSzPct val="125000"/>
              <a:buFontTx/>
              <a:buChar char="•"/>
            </a:pPr>
            <a:endParaRPr lang="pt-BR" altLang="pt-BR"/>
          </a:p>
        </p:txBody>
      </p:sp>
      <p:sp>
        <p:nvSpPr>
          <p:cNvPr id="55320" name="Oval 23"/>
          <p:cNvSpPr>
            <a:spLocks noChangeArrowheads="1"/>
          </p:cNvSpPr>
          <p:nvPr/>
        </p:nvSpPr>
        <p:spPr bwMode="auto">
          <a:xfrm>
            <a:off x="6172200" y="2514600"/>
            <a:ext cx="2514600" cy="685800"/>
          </a:xfrm>
          <a:prstGeom prst="ellipse">
            <a:avLst/>
          </a:prstGeom>
          <a:noFill/>
          <a:ln w="25400">
            <a:solidFill>
              <a:srgbClr val="000080"/>
            </a:solidFill>
            <a:round/>
            <a:headEnd type="none" w="sm" len="sm"/>
            <a:tailEnd type="none" w="sm" len="sm"/>
          </a:ln>
        </p:spPr>
        <p:txBody>
          <a:bodyPr wrap="none" anchor="ctr"/>
          <a:lstStyle/>
          <a:p>
            <a:pPr algn="r" eaLnBrk="1" hangingPunct="1">
              <a:buClr>
                <a:srgbClr val="AF0196"/>
              </a:buClr>
              <a:buSzPct val="125000"/>
              <a:buFontTx/>
              <a:buChar char="•"/>
            </a:pPr>
            <a:endParaRPr lang="pt-BR" altLang="pt-BR"/>
          </a:p>
        </p:txBody>
      </p:sp>
      <p:sp>
        <p:nvSpPr>
          <p:cNvPr id="55321" name="Line 24"/>
          <p:cNvSpPr>
            <a:spLocks noChangeShapeType="1"/>
          </p:cNvSpPr>
          <p:nvPr/>
        </p:nvSpPr>
        <p:spPr bwMode="auto">
          <a:xfrm flipH="1">
            <a:off x="5791200" y="5105400"/>
            <a:ext cx="381000" cy="3048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22" name="Line 25"/>
          <p:cNvSpPr>
            <a:spLocks noChangeShapeType="1"/>
          </p:cNvSpPr>
          <p:nvPr/>
        </p:nvSpPr>
        <p:spPr bwMode="auto">
          <a:xfrm rot="4143433" flipH="1">
            <a:off x="7543800" y="4343400"/>
            <a:ext cx="381000" cy="2286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23" name="Line 26"/>
          <p:cNvSpPr>
            <a:spLocks noChangeShapeType="1"/>
          </p:cNvSpPr>
          <p:nvPr/>
        </p:nvSpPr>
        <p:spPr bwMode="auto">
          <a:xfrm flipH="1">
            <a:off x="762000" y="5257800"/>
            <a:ext cx="293688" cy="3048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24" name="Line 27"/>
          <p:cNvSpPr>
            <a:spLocks noChangeShapeType="1"/>
          </p:cNvSpPr>
          <p:nvPr/>
        </p:nvSpPr>
        <p:spPr bwMode="auto">
          <a:xfrm rot="9612106" flipH="1">
            <a:off x="914400" y="4495800"/>
            <a:ext cx="381000" cy="2286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25" name="Line 28"/>
          <p:cNvSpPr>
            <a:spLocks noChangeShapeType="1"/>
          </p:cNvSpPr>
          <p:nvPr/>
        </p:nvSpPr>
        <p:spPr bwMode="auto">
          <a:xfrm rot="16518485" flipH="1">
            <a:off x="2667000" y="2895600"/>
            <a:ext cx="381000" cy="2286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26" name="Line 29"/>
          <p:cNvSpPr>
            <a:spLocks noChangeShapeType="1"/>
          </p:cNvSpPr>
          <p:nvPr/>
        </p:nvSpPr>
        <p:spPr bwMode="auto">
          <a:xfrm rot="8201082" flipH="1">
            <a:off x="381000" y="2209800"/>
            <a:ext cx="381000" cy="2286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27" name="Line 30"/>
          <p:cNvSpPr>
            <a:spLocks noChangeShapeType="1"/>
          </p:cNvSpPr>
          <p:nvPr/>
        </p:nvSpPr>
        <p:spPr bwMode="auto">
          <a:xfrm rot="10281039" flipH="1">
            <a:off x="3200400" y="3200400"/>
            <a:ext cx="381000" cy="2286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28" name="Line 31"/>
          <p:cNvSpPr>
            <a:spLocks noChangeShapeType="1"/>
          </p:cNvSpPr>
          <p:nvPr/>
        </p:nvSpPr>
        <p:spPr bwMode="auto">
          <a:xfrm rot="8076169" flipH="1">
            <a:off x="3962400" y="3276600"/>
            <a:ext cx="381000" cy="2286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29" name="Line 32"/>
          <p:cNvSpPr>
            <a:spLocks noChangeShapeType="1"/>
          </p:cNvSpPr>
          <p:nvPr/>
        </p:nvSpPr>
        <p:spPr bwMode="auto">
          <a:xfrm rot="5807539" flipH="1">
            <a:off x="4800600" y="3276600"/>
            <a:ext cx="381000" cy="2286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30" name="Line 33"/>
          <p:cNvSpPr>
            <a:spLocks noChangeShapeType="1"/>
          </p:cNvSpPr>
          <p:nvPr/>
        </p:nvSpPr>
        <p:spPr bwMode="auto">
          <a:xfrm rot="4645059" flipH="1">
            <a:off x="5257800" y="3048000"/>
            <a:ext cx="381000" cy="2286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31" name="Line 34"/>
          <p:cNvSpPr>
            <a:spLocks noChangeShapeType="1"/>
          </p:cNvSpPr>
          <p:nvPr/>
        </p:nvSpPr>
        <p:spPr bwMode="auto">
          <a:xfrm flipH="1">
            <a:off x="6858000" y="3200400"/>
            <a:ext cx="381000" cy="2286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32" name="Line 35"/>
          <p:cNvSpPr>
            <a:spLocks noChangeShapeType="1"/>
          </p:cNvSpPr>
          <p:nvPr/>
        </p:nvSpPr>
        <p:spPr bwMode="auto">
          <a:xfrm rot="10532763" flipH="1">
            <a:off x="7315200" y="2286000"/>
            <a:ext cx="381000" cy="228600"/>
          </a:xfrm>
          <a:prstGeom prst="line">
            <a:avLst/>
          </a:prstGeom>
          <a:noFill/>
          <a:ln w="25400">
            <a:solidFill>
              <a:srgbClr val="000080"/>
            </a:solidFill>
            <a:round/>
            <a:headEnd type="none" w="sm" len="sm"/>
            <a:tailEnd type="stealth" w="lg" len="med"/>
          </a:ln>
        </p:spPr>
        <p:txBody>
          <a:bodyPr wrap="none" anchor="ctr"/>
          <a:lstStyle/>
          <a:p>
            <a:endParaRPr lang="pt-BR"/>
          </a:p>
        </p:txBody>
      </p:sp>
      <p:sp>
        <p:nvSpPr>
          <p:cNvPr id="55333" name="Freeform 36"/>
          <p:cNvSpPr>
            <a:spLocks/>
          </p:cNvSpPr>
          <p:nvPr/>
        </p:nvSpPr>
        <p:spPr bwMode="auto">
          <a:xfrm>
            <a:off x="3149600" y="2400300"/>
            <a:ext cx="355600" cy="419100"/>
          </a:xfrm>
          <a:custGeom>
            <a:avLst/>
            <a:gdLst>
              <a:gd name="T0" fmla="*/ 2147483647 w 224"/>
              <a:gd name="T1" fmla="*/ 2147483647 h 264"/>
              <a:gd name="T2" fmla="*/ 2147483647 w 224"/>
              <a:gd name="T3" fmla="*/ 2147483647 h 264"/>
              <a:gd name="T4" fmla="*/ 2147483647 w 224"/>
              <a:gd name="T5" fmla="*/ 2147483647 h 264"/>
              <a:gd name="T6" fmla="*/ 2147483647 w 224"/>
              <a:gd name="T7" fmla="*/ 2147483647 h 264"/>
              <a:gd name="T8" fmla="*/ 0 60000 65536"/>
              <a:gd name="T9" fmla="*/ 0 60000 65536"/>
              <a:gd name="T10" fmla="*/ 0 60000 65536"/>
              <a:gd name="T11" fmla="*/ 0 60000 65536"/>
              <a:gd name="T12" fmla="*/ 0 w 224"/>
              <a:gd name="T13" fmla="*/ 0 h 264"/>
              <a:gd name="T14" fmla="*/ 224 w 224"/>
              <a:gd name="T15" fmla="*/ 264 h 264"/>
            </a:gdLst>
            <a:ahLst/>
            <a:cxnLst>
              <a:cxn ang="T8">
                <a:pos x="T0" y="T1"/>
              </a:cxn>
              <a:cxn ang="T9">
                <a:pos x="T2" y="T3"/>
              </a:cxn>
              <a:cxn ang="T10">
                <a:pos x="T4" y="T5"/>
              </a:cxn>
              <a:cxn ang="T11">
                <a:pos x="T6" y="T7"/>
              </a:cxn>
            </a:cxnLst>
            <a:rect l="T12" t="T13" r="T14" b="T15"/>
            <a:pathLst>
              <a:path w="224" h="264">
                <a:moveTo>
                  <a:pt x="176" y="24"/>
                </a:moveTo>
                <a:cubicBezTo>
                  <a:pt x="116" y="12"/>
                  <a:pt x="56" y="0"/>
                  <a:pt x="32" y="24"/>
                </a:cubicBezTo>
                <a:cubicBezTo>
                  <a:pt x="8" y="48"/>
                  <a:pt x="0" y="128"/>
                  <a:pt x="32" y="168"/>
                </a:cubicBezTo>
                <a:cubicBezTo>
                  <a:pt x="64" y="208"/>
                  <a:pt x="144" y="236"/>
                  <a:pt x="224" y="264"/>
                </a:cubicBezTo>
              </a:path>
            </a:pathLst>
          </a:custGeom>
          <a:noFill/>
          <a:ln w="25400">
            <a:solidFill>
              <a:srgbClr val="000080"/>
            </a:solidFill>
            <a:round/>
            <a:headEnd type="none" w="sm" len="sm"/>
            <a:tailEnd type="triangle" w="lg" len="med"/>
          </a:ln>
        </p:spPr>
        <p:txBody>
          <a:bodyPr wrap="none" anchor="ctr"/>
          <a:lstStyle/>
          <a:p>
            <a:endParaRPr lang="pt-BR"/>
          </a:p>
        </p:txBody>
      </p:sp>
      <p:sp>
        <p:nvSpPr>
          <p:cNvPr id="55334" name="Freeform 37"/>
          <p:cNvSpPr>
            <a:spLocks/>
          </p:cNvSpPr>
          <p:nvPr/>
        </p:nvSpPr>
        <p:spPr bwMode="auto">
          <a:xfrm>
            <a:off x="5943600" y="2057400"/>
            <a:ext cx="355600" cy="381000"/>
          </a:xfrm>
          <a:custGeom>
            <a:avLst/>
            <a:gdLst>
              <a:gd name="T0" fmla="*/ 0 w 224"/>
              <a:gd name="T1" fmla="*/ 2147483647 h 240"/>
              <a:gd name="T2" fmla="*/ 2147483647 w 224"/>
              <a:gd name="T3" fmla="*/ 2147483647 h 240"/>
              <a:gd name="T4" fmla="*/ 2147483647 w 224"/>
              <a:gd name="T5" fmla="*/ 0 h 240"/>
              <a:gd name="T6" fmla="*/ 0 60000 65536"/>
              <a:gd name="T7" fmla="*/ 0 60000 65536"/>
              <a:gd name="T8" fmla="*/ 0 60000 65536"/>
              <a:gd name="T9" fmla="*/ 0 w 224"/>
              <a:gd name="T10" fmla="*/ 0 h 240"/>
              <a:gd name="T11" fmla="*/ 224 w 224"/>
              <a:gd name="T12" fmla="*/ 240 h 240"/>
            </a:gdLst>
            <a:ahLst/>
            <a:cxnLst>
              <a:cxn ang="T6">
                <a:pos x="T0" y="T1"/>
              </a:cxn>
              <a:cxn ang="T7">
                <a:pos x="T2" y="T3"/>
              </a:cxn>
              <a:cxn ang="T8">
                <a:pos x="T4" y="T5"/>
              </a:cxn>
            </a:cxnLst>
            <a:rect l="T9" t="T10" r="T11" b="T12"/>
            <a:pathLst>
              <a:path w="224" h="240">
                <a:moveTo>
                  <a:pt x="0" y="240"/>
                </a:moveTo>
                <a:cubicBezTo>
                  <a:pt x="80" y="212"/>
                  <a:pt x="160" y="184"/>
                  <a:pt x="192" y="144"/>
                </a:cubicBezTo>
                <a:cubicBezTo>
                  <a:pt x="224" y="104"/>
                  <a:pt x="200" y="32"/>
                  <a:pt x="192" y="0"/>
                </a:cubicBezTo>
              </a:path>
            </a:pathLst>
          </a:custGeom>
          <a:noFill/>
          <a:ln w="25400">
            <a:solidFill>
              <a:srgbClr val="000080"/>
            </a:solidFill>
            <a:round/>
            <a:headEnd type="none" w="sm" len="sm"/>
            <a:tailEnd type="stealth" w="lg" len="med"/>
          </a:ln>
        </p:spPr>
        <p:txBody>
          <a:bodyPr wrap="none" anchor="ctr"/>
          <a:lstStyle/>
          <a:p>
            <a:endParaRPr lang="pt-BR"/>
          </a:p>
        </p:txBody>
      </p:sp>
      <p:sp>
        <p:nvSpPr>
          <p:cNvPr id="55335" name="Line 38"/>
          <p:cNvSpPr>
            <a:spLocks noChangeShapeType="1"/>
          </p:cNvSpPr>
          <p:nvPr/>
        </p:nvSpPr>
        <p:spPr bwMode="auto">
          <a:xfrm flipV="1">
            <a:off x="3048000" y="3886200"/>
            <a:ext cx="609600" cy="228600"/>
          </a:xfrm>
          <a:prstGeom prst="line">
            <a:avLst/>
          </a:prstGeom>
          <a:noFill/>
          <a:ln w="25400">
            <a:solidFill>
              <a:srgbClr val="000080"/>
            </a:solidFill>
            <a:round/>
            <a:headEnd type="none" w="sm" len="sm"/>
            <a:tailEnd type="none" w="sm" len="sm"/>
          </a:ln>
        </p:spPr>
        <p:txBody>
          <a:bodyPr wrap="none" anchor="ctr"/>
          <a:lstStyle/>
          <a:p>
            <a:endParaRPr lang="pt-BR"/>
          </a:p>
        </p:txBody>
      </p:sp>
      <p:sp>
        <p:nvSpPr>
          <p:cNvPr id="55336" name="Line 39"/>
          <p:cNvSpPr>
            <a:spLocks noChangeShapeType="1"/>
          </p:cNvSpPr>
          <p:nvPr/>
        </p:nvSpPr>
        <p:spPr bwMode="auto">
          <a:xfrm flipH="1" flipV="1">
            <a:off x="5791200" y="3962400"/>
            <a:ext cx="381000" cy="152400"/>
          </a:xfrm>
          <a:prstGeom prst="line">
            <a:avLst/>
          </a:prstGeom>
          <a:noFill/>
          <a:ln w="25400">
            <a:solidFill>
              <a:srgbClr val="000080"/>
            </a:solidFill>
            <a:round/>
            <a:headEnd type="none" w="sm" len="sm"/>
            <a:tailEnd type="none" w="sm" len="sm"/>
          </a:ln>
        </p:spPr>
        <p:txBody>
          <a:bodyPr wrap="none" anchor="ctr"/>
          <a:lstStyle/>
          <a:p>
            <a:endParaRPr lang="pt-BR"/>
          </a:p>
        </p:txBody>
      </p:sp>
      <p:sp>
        <p:nvSpPr>
          <p:cNvPr id="41" name="Retângulo 40"/>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55338" name="Text Box 4"/>
          <p:cNvSpPr txBox="1">
            <a:spLocks noChangeArrowheads="1"/>
          </p:cNvSpPr>
          <p:nvPr/>
        </p:nvSpPr>
        <p:spPr bwMode="auto">
          <a:xfrm>
            <a:off x="1258888" y="3333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a:solidFill>
                  <a:schemeClr val="bg1"/>
                </a:solidFill>
              </a:rPr>
              <a:t>ADMINISTRAÇÃO DA PRODUÇÃO E OPERAÇÕES</a:t>
            </a:r>
            <a:endParaRPr lang="pt-BR" altLang="pt-BR" b="1">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9"/>
          <p:cNvPicPr>
            <a:picLocks noChangeAspect="1" noChangeArrowheads="1"/>
          </p:cNvPicPr>
          <p:nvPr/>
        </p:nvPicPr>
        <p:blipFill>
          <a:blip r:embed="rId3"/>
          <a:srcRect/>
          <a:stretch>
            <a:fillRect/>
          </a:stretch>
        </p:blipFill>
        <p:spPr bwMode="auto">
          <a:xfrm>
            <a:off x="0" y="2708275"/>
            <a:ext cx="9144000" cy="2449513"/>
          </a:xfrm>
          <a:prstGeom prst="rect">
            <a:avLst/>
          </a:prstGeom>
          <a:noFill/>
          <a:ln w="12699">
            <a:noFill/>
            <a:miter lim="800000"/>
            <a:headEnd/>
            <a:tailEnd/>
          </a:ln>
        </p:spPr>
      </p:pic>
      <p:sp>
        <p:nvSpPr>
          <p:cNvPr id="3077" name="Rectangle 2"/>
          <p:cNvSpPr>
            <a:spLocks noGrp="1" noChangeArrowheads="1"/>
          </p:cNvSpPr>
          <p:nvPr>
            <p:ph type="ctrTitle" idx="4294967295"/>
          </p:nvPr>
        </p:nvSpPr>
        <p:spPr>
          <a:xfrm>
            <a:off x="0" y="3094038"/>
            <a:ext cx="8207375" cy="1470025"/>
          </a:xfrm>
        </p:spPr>
        <p:txBody>
          <a:bodyPr/>
          <a:lstStyle/>
          <a:p>
            <a:pPr eaLnBrk="1" hangingPunct="1"/>
            <a:r>
              <a:rPr lang="pt-BR" altLang="pt-BR" sz="2800" b="1" smtClean="0"/>
              <a:t>CICLO DE VIDA DO PRODUTO</a:t>
            </a:r>
          </a:p>
        </p:txBody>
      </p:sp>
      <p:graphicFrame>
        <p:nvGraphicFramePr>
          <p:cNvPr id="3074" name="Object 0"/>
          <p:cNvGraphicFramePr>
            <a:graphicFrameLocks noChangeAspect="1"/>
          </p:cNvGraphicFramePr>
          <p:nvPr/>
        </p:nvGraphicFramePr>
        <p:xfrm>
          <a:off x="7667625" y="1196975"/>
          <a:ext cx="1368425" cy="1371600"/>
        </p:xfrm>
        <a:graphic>
          <a:graphicData uri="http://schemas.openxmlformats.org/presentationml/2006/ole">
            <mc:AlternateContent xmlns:mc="http://schemas.openxmlformats.org/markup-compatibility/2006">
              <mc:Choice xmlns:v="urn:schemas-microsoft-com:vml" Requires="v">
                <p:oleObj spid="_x0000_s34819" name="Clip" r:id="rId4" imgW="3452813" imgH="3459163" progId="MS_ClipArt_Gallery.2">
                  <p:embed/>
                </p:oleObj>
              </mc:Choice>
              <mc:Fallback>
                <p:oleObj name="Clip" r:id="rId4" imgW="3452813" imgH="3459163" progId="MS_ClipArt_Gallery.2">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1196975"/>
                        <a:ext cx="1368425"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19"/>
          <p:cNvSpPr txBox="1">
            <a:spLocks noChangeArrowheads="1"/>
          </p:cNvSpPr>
          <p:nvPr/>
        </p:nvSpPr>
        <p:spPr bwMode="auto">
          <a:xfrm>
            <a:off x="211138" y="1658938"/>
            <a:ext cx="7385050" cy="977900"/>
          </a:xfrm>
          <a:prstGeom prst="rect">
            <a:avLst/>
          </a:prstGeom>
          <a:noFill/>
          <a:ln w="12700">
            <a:noFill/>
            <a:miter lim="800000"/>
            <a:headEnd type="none" w="sm" len="sm"/>
            <a:tailEnd type="none" w="sm" len="sm"/>
          </a:ln>
        </p:spPr>
        <p:txBody>
          <a:bodyPr lIns="0" rIns="0">
            <a:spAutoFit/>
          </a:bodyPr>
          <a:lstStyle/>
          <a:p>
            <a:pPr algn="just">
              <a:lnSpc>
                <a:spcPct val="120000"/>
              </a:lnSpc>
              <a:spcBef>
                <a:spcPts val="800"/>
              </a:spcBef>
            </a:pPr>
            <a:r>
              <a:rPr lang="pt-PT" altLang="pt-BR" sz="1600" b="1">
                <a:latin typeface="Arial" charset="0"/>
              </a:rPr>
              <a:t>Alfred Sloan Jr. na General Motors Introduziu o conceito de “obsolescência planejada” fato que determina o ciclo de vida cada vez mais curto, forçando as empresas a uma dinâmica e flexibilidade cada vez maiores.</a:t>
            </a:r>
            <a:endParaRPr lang="pt-BR" altLang="pt-BR" sz="1600" b="1">
              <a:latin typeface="Arial" charset="0"/>
            </a:endParaRPr>
          </a:p>
        </p:txBody>
      </p:sp>
      <p:sp>
        <p:nvSpPr>
          <p:cNvPr id="3079" name="Text Box 20"/>
          <p:cNvSpPr txBox="1">
            <a:spLocks noChangeArrowheads="1"/>
          </p:cNvSpPr>
          <p:nvPr/>
        </p:nvSpPr>
        <p:spPr bwMode="auto">
          <a:xfrm>
            <a:off x="107950" y="5119688"/>
            <a:ext cx="2232025" cy="1117600"/>
          </a:xfrm>
          <a:prstGeom prst="rect">
            <a:avLst/>
          </a:prstGeom>
          <a:noFill/>
          <a:ln w="12700">
            <a:noFill/>
            <a:miter lim="800000"/>
            <a:headEnd type="none" w="sm" len="sm"/>
            <a:tailEnd type="none" w="sm" len="sm"/>
          </a:ln>
        </p:spPr>
        <p:txBody>
          <a:bodyPr lIns="0">
            <a:spAutoFit/>
          </a:bodyPr>
          <a:lstStyle/>
          <a:p>
            <a:pPr>
              <a:spcBef>
                <a:spcPts val="400"/>
              </a:spcBef>
              <a:buFontTx/>
              <a:buChar char="•"/>
            </a:pPr>
            <a:r>
              <a:rPr lang="pt-PT" altLang="pt-BR" sz="1200">
                <a:solidFill>
                  <a:srgbClr val="000000"/>
                </a:solidFill>
                <a:latin typeface="Arial" charset="0"/>
              </a:rPr>
              <a:t>Baixo volume de vendas</a:t>
            </a:r>
          </a:p>
          <a:p>
            <a:pPr>
              <a:spcBef>
                <a:spcPts val="400"/>
              </a:spcBef>
              <a:buFontTx/>
              <a:buChar char="•"/>
            </a:pPr>
            <a:r>
              <a:rPr lang="pt-PT" altLang="pt-BR" sz="1200">
                <a:solidFill>
                  <a:srgbClr val="000000"/>
                </a:solidFill>
                <a:latin typeface="Arial" charset="0"/>
              </a:rPr>
              <a:t>Baixo volume de produção</a:t>
            </a:r>
          </a:p>
          <a:p>
            <a:pPr>
              <a:spcBef>
                <a:spcPts val="400"/>
              </a:spcBef>
              <a:buFontTx/>
              <a:buChar char="•"/>
            </a:pPr>
            <a:r>
              <a:rPr lang="pt-PT" altLang="pt-BR" sz="1200">
                <a:solidFill>
                  <a:srgbClr val="000000"/>
                </a:solidFill>
                <a:latin typeface="Arial" charset="0"/>
              </a:rPr>
              <a:t>Pedidos sob encomenda e sob medida</a:t>
            </a:r>
          </a:p>
          <a:p>
            <a:pPr>
              <a:buFontTx/>
              <a:buChar char="•"/>
            </a:pPr>
            <a:r>
              <a:rPr lang="pt-PT" altLang="pt-BR" sz="1200">
                <a:solidFill>
                  <a:srgbClr val="000000"/>
                </a:solidFill>
                <a:latin typeface="Arial" charset="0"/>
              </a:rPr>
              <a:t>Produção em pequenos lotes</a:t>
            </a:r>
            <a:endParaRPr lang="pt-BR" altLang="pt-BR" sz="1200">
              <a:solidFill>
                <a:srgbClr val="000000"/>
              </a:solidFill>
              <a:latin typeface="Arial" charset="0"/>
            </a:endParaRPr>
          </a:p>
        </p:txBody>
      </p:sp>
      <p:sp>
        <p:nvSpPr>
          <p:cNvPr id="3080" name="Text Box 21"/>
          <p:cNvSpPr txBox="1">
            <a:spLocks noChangeArrowheads="1"/>
          </p:cNvSpPr>
          <p:nvPr/>
        </p:nvSpPr>
        <p:spPr bwMode="auto">
          <a:xfrm>
            <a:off x="2397125" y="5068888"/>
            <a:ext cx="2462213" cy="1384300"/>
          </a:xfrm>
          <a:prstGeom prst="rect">
            <a:avLst/>
          </a:prstGeom>
          <a:noFill/>
          <a:ln w="12700">
            <a:noFill/>
            <a:miter lim="800000"/>
            <a:headEnd type="none" w="sm" len="sm"/>
            <a:tailEnd type="none" w="sm" len="sm"/>
          </a:ln>
        </p:spPr>
        <p:txBody>
          <a:bodyPr lIns="0">
            <a:spAutoFit/>
          </a:bodyPr>
          <a:lstStyle/>
          <a:p>
            <a:pPr>
              <a:buFontTx/>
              <a:buChar char="•"/>
            </a:pPr>
            <a:r>
              <a:rPr lang="pt-PT" altLang="pt-BR" sz="1200" b="1">
                <a:solidFill>
                  <a:srgbClr val="000000"/>
                </a:solidFill>
                <a:latin typeface="Arial" charset="0"/>
              </a:rPr>
              <a:t>Aumenta a demanda</a:t>
            </a:r>
          </a:p>
          <a:p>
            <a:pPr>
              <a:buFontTx/>
              <a:buChar char="•"/>
            </a:pPr>
            <a:r>
              <a:rPr lang="pt-PT" altLang="pt-BR" sz="1200" b="1">
                <a:solidFill>
                  <a:srgbClr val="000000"/>
                </a:solidFill>
                <a:latin typeface="Arial" charset="0"/>
              </a:rPr>
              <a:t>Alteram-se processos produtivos. </a:t>
            </a:r>
          </a:p>
          <a:p>
            <a:pPr>
              <a:buFontTx/>
              <a:buChar char="•"/>
            </a:pPr>
            <a:r>
              <a:rPr lang="pt-PT" altLang="pt-BR" sz="1200" b="1">
                <a:solidFill>
                  <a:srgbClr val="000000"/>
                </a:solidFill>
                <a:latin typeface="Arial" charset="0"/>
              </a:rPr>
              <a:t>Maior volume de produção</a:t>
            </a:r>
          </a:p>
          <a:p>
            <a:pPr>
              <a:buFontTx/>
              <a:buChar char="•"/>
            </a:pPr>
            <a:r>
              <a:rPr lang="pt-PT" altLang="pt-BR" sz="1200" b="1">
                <a:solidFill>
                  <a:srgbClr val="000000"/>
                </a:solidFill>
                <a:latin typeface="Arial" charset="0"/>
              </a:rPr>
              <a:t> Padronização.</a:t>
            </a:r>
          </a:p>
          <a:p>
            <a:pPr>
              <a:buFontTx/>
              <a:buChar char="•"/>
            </a:pPr>
            <a:r>
              <a:rPr lang="pt-PT" altLang="pt-BR" sz="1200" b="1">
                <a:solidFill>
                  <a:srgbClr val="000000"/>
                </a:solidFill>
                <a:latin typeface="Arial" charset="0"/>
              </a:rPr>
              <a:t> Automatização de processos.</a:t>
            </a:r>
          </a:p>
          <a:p>
            <a:pPr>
              <a:buFontTx/>
              <a:buChar char="•"/>
            </a:pPr>
            <a:r>
              <a:rPr lang="pt-PT" altLang="pt-BR" sz="1200" b="1">
                <a:solidFill>
                  <a:srgbClr val="000000"/>
                </a:solidFill>
                <a:latin typeface="Arial" charset="0"/>
              </a:rPr>
              <a:t>Linhas seriadas.</a:t>
            </a:r>
            <a:endParaRPr lang="pt-BR" altLang="pt-BR" sz="1200" b="1">
              <a:latin typeface="Arial" charset="0"/>
            </a:endParaRPr>
          </a:p>
        </p:txBody>
      </p:sp>
      <p:sp>
        <p:nvSpPr>
          <p:cNvPr id="3081" name="Text Box 24"/>
          <p:cNvSpPr txBox="1">
            <a:spLocks noChangeArrowheads="1"/>
          </p:cNvSpPr>
          <p:nvPr/>
        </p:nvSpPr>
        <p:spPr bwMode="auto">
          <a:xfrm>
            <a:off x="4572000" y="5033963"/>
            <a:ext cx="2087563" cy="1131887"/>
          </a:xfrm>
          <a:prstGeom prst="rect">
            <a:avLst/>
          </a:prstGeom>
          <a:noFill/>
          <a:ln w="12699">
            <a:noFill/>
            <a:miter lim="800000"/>
            <a:headEnd type="none" w="sm" len="sm"/>
            <a:tailEnd type="none" w="sm" len="sm"/>
          </a:ln>
        </p:spPr>
        <p:txBody>
          <a:bodyPr>
            <a:spAutoFit/>
          </a:bodyPr>
          <a:lstStyle/>
          <a:p>
            <a:pPr>
              <a:buFontTx/>
              <a:buChar char="•"/>
            </a:pPr>
            <a:r>
              <a:rPr lang="pt-PT" altLang="pt-BR" sz="1200">
                <a:solidFill>
                  <a:srgbClr val="000000"/>
                </a:solidFill>
                <a:latin typeface="Arial" charset="0"/>
              </a:rPr>
              <a:t>Estabilização na demanda e nos processos industriais. </a:t>
            </a:r>
          </a:p>
          <a:p>
            <a:pPr>
              <a:buFontTx/>
              <a:buChar char="•"/>
            </a:pPr>
            <a:r>
              <a:rPr lang="pt-PT" altLang="pt-BR" sz="1200">
                <a:solidFill>
                  <a:srgbClr val="000000"/>
                </a:solidFill>
                <a:latin typeface="Arial" charset="0"/>
              </a:rPr>
              <a:t>O produto já atingiu alto grau de padronização.</a:t>
            </a:r>
          </a:p>
          <a:p>
            <a:pPr>
              <a:spcBef>
                <a:spcPct val="50000"/>
              </a:spcBef>
            </a:pPr>
            <a:endParaRPr lang="pt-BR" altLang="pt-BR" sz="1300">
              <a:latin typeface="Arial" charset="0"/>
            </a:endParaRPr>
          </a:p>
        </p:txBody>
      </p:sp>
      <p:sp>
        <p:nvSpPr>
          <p:cNvPr id="3082" name="Text Box 25"/>
          <p:cNvSpPr txBox="1">
            <a:spLocks noChangeArrowheads="1"/>
          </p:cNvSpPr>
          <p:nvPr/>
        </p:nvSpPr>
        <p:spPr bwMode="auto">
          <a:xfrm>
            <a:off x="6732588" y="5067300"/>
            <a:ext cx="2232025" cy="738188"/>
          </a:xfrm>
          <a:prstGeom prst="rect">
            <a:avLst/>
          </a:prstGeom>
          <a:noFill/>
          <a:ln w="12699">
            <a:noFill/>
            <a:miter lim="800000"/>
            <a:headEnd type="none" w="sm" len="sm"/>
            <a:tailEnd type="none" w="sm" len="sm"/>
          </a:ln>
        </p:spPr>
        <p:txBody>
          <a:bodyPr>
            <a:spAutoFit/>
          </a:bodyPr>
          <a:lstStyle/>
          <a:p>
            <a:pPr>
              <a:spcBef>
                <a:spcPct val="50000"/>
              </a:spcBef>
              <a:buFontTx/>
              <a:buChar char="•"/>
            </a:pPr>
            <a:r>
              <a:rPr lang="pt-PT" altLang="pt-BR" sz="1200" b="1">
                <a:solidFill>
                  <a:srgbClr val="000000"/>
                </a:solidFill>
                <a:latin typeface="Arial" charset="0"/>
              </a:rPr>
              <a:t>Demanda decrescente. </a:t>
            </a:r>
          </a:p>
          <a:p>
            <a:pPr>
              <a:spcBef>
                <a:spcPct val="50000"/>
              </a:spcBef>
              <a:buFontTx/>
              <a:buChar char="•"/>
            </a:pPr>
            <a:r>
              <a:rPr lang="pt-PT" altLang="pt-BR" sz="1200" b="1">
                <a:solidFill>
                  <a:srgbClr val="000000"/>
                </a:solidFill>
                <a:latin typeface="Arial" charset="0"/>
              </a:rPr>
              <a:t>Perda de participação no mercado</a:t>
            </a:r>
            <a:r>
              <a:rPr lang="pt-PT" altLang="pt-BR" sz="1200">
                <a:solidFill>
                  <a:srgbClr val="000000"/>
                </a:solidFill>
                <a:latin typeface="Arial" charset="0"/>
              </a:rPr>
              <a:t>. </a:t>
            </a:r>
            <a:endParaRPr lang="pt-BR" altLang="pt-BR" sz="1200">
              <a:solidFill>
                <a:srgbClr val="000000"/>
              </a:solidFill>
              <a:latin typeface="Arial" charset="0"/>
            </a:endParaRPr>
          </a:p>
        </p:txBody>
      </p:sp>
      <p:sp>
        <p:nvSpPr>
          <p:cNvPr id="27" name="Retângulo 26"/>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3084" name="Text Box 4"/>
          <p:cNvSpPr txBox="1">
            <a:spLocks noChangeArrowheads="1"/>
          </p:cNvSpPr>
          <p:nvPr/>
        </p:nvSpPr>
        <p:spPr bwMode="auto">
          <a:xfrm>
            <a:off x="1258888" y="142852"/>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cxnSp>
        <p:nvCxnSpPr>
          <p:cNvPr id="31" name="Conector de seta reta 30"/>
          <p:cNvCxnSpPr/>
          <p:nvPr/>
        </p:nvCxnSpPr>
        <p:spPr>
          <a:xfrm flipH="1">
            <a:off x="1042988" y="4581525"/>
            <a:ext cx="215900" cy="5032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2987675" y="4076700"/>
            <a:ext cx="71438" cy="9366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a:xfrm>
            <a:off x="4932363" y="3573463"/>
            <a:ext cx="215900" cy="14398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ector de seta reta 35"/>
          <p:cNvCxnSpPr/>
          <p:nvPr/>
        </p:nvCxnSpPr>
        <p:spPr>
          <a:xfrm>
            <a:off x="7019925" y="4221163"/>
            <a:ext cx="144463" cy="7921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ctrTitle" idx="4294967295"/>
          </p:nvPr>
        </p:nvSpPr>
        <p:spPr>
          <a:xfrm>
            <a:off x="0" y="3094038"/>
            <a:ext cx="8207375" cy="1470025"/>
          </a:xfrm>
        </p:spPr>
        <p:txBody>
          <a:bodyPr/>
          <a:lstStyle/>
          <a:p>
            <a:pPr eaLnBrk="1" hangingPunct="1"/>
            <a:r>
              <a:rPr lang="pt-BR" altLang="pt-BR" sz="1800" b="1" smtClean="0">
                <a:latin typeface="Arial" charset="0"/>
              </a:rPr>
              <a:t>ASPECTOS QUE AFETAM A IMPORTÂNCIA DOS OBJETIVOS DE DESEMPENHO</a:t>
            </a:r>
          </a:p>
        </p:txBody>
      </p:sp>
      <p:sp>
        <p:nvSpPr>
          <p:cNvPr id="46084" name="Text Box 3"/>
          <p:cNvSpPr txBox="1">
            <a:spLocks noChangeArrowheads="1"/>
          </p:cNvSpPr>
          <p:nvPr/>
        </p:nvSpPr>
        <p:spPr bwMode="auto">
          <a:xfrm>
            <a:off x="34925" y="1484313"/>
            <a:ext cx="3844925" cy="1466850"/>
          </a:xfrm>
          <a:prstGeom prst="rect">
            <a:avLst/>
          </a:prstGeom>
          <a:solidFill>
            <a:srgbClr val="FFFFFF"/>
          </a:solidFill>
          <a:ln w="19050">
            <a:solidFill>
              <a:srgbClr val="000000"/>
            </a:solidFill>
            <a:miter lim="800000"/>
            <a:headEnd/>
            <a:tailEnd/>
          </a:ln>
        </p:spPr>
        <p:txBody>
          <a:bodyPr/>
          <a:lstStyle/>
          <a:p>
            <a:pPr algn="ctr">
              <a:defRPr/>
            </a:pPr>
            <a:r>
              <a:rPr lang="pt-BR" sz="1400" b="1" dirty="0">
                <a:solidFill>
                  <a:schemeClr val="tx2"/>
                </a:solidFill>
                <a:effectLst>
                  <a:outerShdw blurRad="38100" dist="38100" dir="2700000" algn="tl">
                    <a:srgbClr val="000000">
                      <a:alpha val="43137"/>
                    </a:srgbClr>
                  </a:outerShdw>
                </a:effectLst>
              </a:rPr>
              <a:t>INFLUÊNCIA DOS CONSUMIDORES DA ORGANIZAÇÃO</a:t>
            </a:r>
            <a:endParaRPr lang="pt-BR" sz="1100" b="1" dirty="0">
              <a:solidFill>
                <a:schemeClr val="tx2"/>
              </a:solidFill>
              <a:effectLst>
                <a:outerShdw blurRad="38100" dist="38100" dir="2700000" algn="tl">
                  <a:srgbClr val="000000">
                    <a:alpha val="43137"/>
                  </a:srgbClr>
                </a:outerShdw>
              </a:effectLst>
            </a:endParaRPr>
          </a:p>
          <a:p>
            <a:pPr algn="just">
              <a:defRPr/>
            </a:pPr>
            <a:endParaRPr lang="pt-BR" sz="1100" b="1" dirty="0"/>
          </a:p>
          <a:p>
            <a:pPr algn="ctr">
              <a:defRPr/>
            </a:pPr>
            <a:r>
              <a:rPr lang="pt-BR" sz="1300" b="1" dirty="0"/>
              <a:t>QUAIS SÃO OS FATORES GANHADORES DE PEDIDOS QUALIFICADORES E MENOS IMPORTANTES PARA ELES?</a:t>
            </a:r>
            <a:endParaRPr lang="pt-BR" sz="1000" b="1" dirty="0"/>
          </a:p>
        </p:txBody>
      </p:sp>
      <p:sp>
        <p:nvSpPr>
          <p:cNvPr id="56325" name="Line 4"/>
          <p:cNvSpPr>
            <a:spLocks noChangeShapeType="1"/>
          </p:cNvSpPr>
          <p:nvPr/>
        </p:nvSpPr>
        <p:spPr bwMode="auto">
          <a:xfrm>
            <a:off x="34925" y="1989138"/>
            <a:ext cx="3844925" cy="0"/>
          </a:xfrm>
          <a:prstGeom prst="line">
            <a:avLst/>
          </a:prstGeom>
          <a:noFill/>
          <a:ln w="19050">
            <a:solidFill>
              <a:srgbClr val="000000"/>
            </a:solidFill>
            <a:round/>
            <a:headEnd/>
            <a:tailEnd/>
          </a:ln>
        </p:spPr>
        <p:txBody>
          <a:bodyPr/>
          <a:lstStyle/>
          <a:p>
            <a:endParaRPr lang="pt-BR"/>
          </a:p>
        </p:txBody>
      </p:sp>
      <p:sp>
        <p:nvSpPr>
          <p:cNvPr id="46086" name="Text Box 5"/>
          <p:cNvSpPr txBox="1">
            <a:spLocks noChangeArrowheads="1"/>
          </p:cNvSpPr>
          <p:nvPr/>
        </p:nvSpPr>
        <p:spPr bwMode="auto">
          <a:xfrm>
            <a:off x="5356225" y="1500188"/>
            <a:ext cx="3752850" cy="1423987"/>
          </a:xfrm>
          <a:prstGeom prst="rect">
            <a:avLst/>
          </a:prstGeom>
          <a:solidFill>
            <a:srgbClr val="FFFFFF"/>
          </a:solidFill>
          <a:ln w="19050">
            <a:solidFill>
              <a:srgbClr val="000000"/>
            </a:solidFill>
            <a:miter lim="800000"/>
            <a:headEnd/>
            <a:tailEnd/>
          </a:ln>
        </p:spPr>
        <p:txBody>
          <a:bodyPr/>
          <a:lstStyle/>
          <a:p>
            <a:pPr algn="ctr">
              <a:defRPr/>
            </a:pPr>
            <a:r>
              <a:rPr lang="pt-BR" sz="1400" b="1" dirty="0">
                <a:solidFill>
                  <a:schemeClr val="accent3">
                    <a:lumMod val="50000"/>
                  </a:schemeClr>
                </a:solidFill>
                <a:effectLst>
                  <a:outerShdw blurRad="38100" dist="38100" dir="2700000" algn="tl">
                    <a:srgbClr val="000000">
                      <a:alpha val="43137"/>
                    </a:srgbClr>
                  </a:outerShdw>
                </a:effectLst>
              </a:rPr>
              <a:t>INFLUÊNCIA DOS CONCORRENTES DA ORGANIZAÇÃO</a:t>
            </a:r>
            <a:endParaRPr lang="pt-BR" sz="1100" b="1" dirty="0">
              <a:solidFill>
                <a:schemeClr val="accent3">
                  <a:lumMod val="50000"/>
                </a:schemeClr>
              </a:solidFill>
              <a:effectLst>
                <a:outerShdw blurRad="38100" dist="38100" dir="2700000" algn="tl">
                  <a:srgbClr val="000000">
                    <a:alpha val="43137"/>
                  </a:srgbClr>
                </a:outerShdw>
              </a:effectLst>
            </a:endParaRPr>
          </a:p>
          <a:p>
            <a:pPr algn="just">
              <a:defRPr/>
            </a:pPr>
            <a:endParaRPr lang="pt-BR" sz="1100" b="1" dirty="0"/>
          </a:p>
          <a:p>
            <a:pPr algn="ctr">
              <a:defRPr/>
            </a:pPr>
            <a:r>
              <a:rPr lang="pt-BR" sz="1300" b="1" dirty="0"/>
              <a:t>COMO A OPERAÇÃO REAGE A MUDANÇAS NO ACOMPANHAMENTO DOS CONCORRENTES</a:t>
            </a:r>
            <a:endParaRPr lang="pt-BR" sz="1000" b="1" dirty="0"/>
          </a:p>
        </p:txBody>
      </p:sp>
      <p:sp>
        <p:nvSpPr>
          <p:cNvPr id="56327" name="Line 6"/>
          <p:cNvSpPr>
            <a:spLocks noChangeShapeType="1"/>
          </p:cNvSpPr>
          <p:nvPr/>
        </p:nvSpPr>
        <p:spPr bwMode="auto">
          <a:xfrm>
            <a:off x="5356225" y="2060575"/>
            <a:ext cx="3752850" cy="0"/>
          </a:xfrm>
          <a:prstGeom prst="line">
            <a:avLst/>
          </a:prstGeom>
          <a:noFill/>
          <a:ln w="19050">
            <a:solidFill>
              <a:srgbClr val="000000"/>
            </a:solidFill>
            <a:round/>
            <a:headEnd/>
            <a:tailEnd/>
          </a:ln>
        </p:spPr>
        <p:txBody>
          <a:bodyPr/>
          <a:lstStyle/>
          <a:p>
            <a:endParaRPr lang="pt-BR"/>
          </a:p>
        </p:txBody>
      </p:sp>
      <p:sp>
        <p:nvSpPr>
          <p:cNvPr id="46088" name="Oval 7"/>
          <p:cNvSpPr>
            <a:spLocks noChangeArrowheads="1"/>
          </p:cNvSpPr>
          <p:nvPr/>
        </p:nvSpPr>
        <p:spPr bwMode="auto">
          <a:xfrm>
            <a:off x="2268538" y="3208338"/>
            <a:ext cx="3846512" cy="1444625"/>
          </a:xfrm>
          <a:prstGeom prst="ellipse">
            <a:avLst/>
          </a:prstGeom>
          <a:solidFill>
            <a:srgbClr val="FFFFFF"/>
          </a:solidFill>
          <a:ln w="19050">
            <a:solidFill>
              <a:srgbClr val="000000"/>
            </a:solidFill>
            <a:round/>
            <a:headEnd/>
            <a:tailEnd/>
          </a:ln>
        </p:spPr>
        <p:txBody>
          <a:bodyPr lIns="0" tIns="0" rIns="0" bIns="0"/>
          <a:lstStyle/>
          <a:p>
            <a:pPr algn="ctr">
              <a:defRPr/>
            </a:pPr>
            <a:r>
              <a:rPr lang="pt-BR" sz="1400" b="1" dirty="0">
                <a:solidFill>
                  <a:srgbClr val="FF0000"/>
                </a:solidFill>
                <a:effectLst>
                  <a:outerShdw blurRad="38100" dist="38100" dir="2700000" algn="tl">
                    <a:srgbClr val="000000">
                      <a:alpha val="43137"/>
                    </a:srgbClr>
                  </a:outerShdw>
                </a:effectLst>
              </a:rPr>
              <a:t>IMPORTANCIA RELATIVA DE CADA OBJETIVO DE DESEMPENHO PARA OPERAÇÃO  PRODUTIVA</a:t>
            </a:r>
            <a:endParaRPr lang="pt-BR" sz="1200" b="1" dirty="0">
              <a:solidFill>
                <a:srgbClr val="FF0000"/>
              </a:solidFill>
              <a:effectLst>
                <a:outerShdw blurRad="38100" dist="38100" dir="2700000" algn="tl">
                  <a:srgbClr val="000000">
                    <a:alpha val="43137"/>
                  </a:srgbClr>
                </a:outerShdw>
              </a:effectLst>
            </a:endParaRPr>
          </a:p>
        </p:txBody>
      </p:sp>
      <p:sp>
        <p:nvSpPr>
          <p:cNvPr id="56329" name="Line 8"/>
          <p:cNvSpPr>
            <a:spLocks noChangeShapeType="1"/>
          </p:cNvSpPr>
          <p:nvPr/>
        </p:nvSpPr>
        <p:spPr bwMode="auto">
          <a:xfrm flipH="1">
            <a:off x="5651500" y="2852738"/>
            <a:ext cx="649288" cy="635000"/>
          </a:xfrm>
          <a:prstGeom prst="line">
            <a:avLst/>
          </a:prstGeom>
          <a:noFill/>
          <a:ln w="19050">
            <a:solidFill>
              <a:srgbClr val="000000"/>
            </a:solidFill>
            <a:round/>
            <a:headEnd/>
            <a:tailEnd type="triangle" w="med" len="med"/>
          </a:ln>
        </p:spPr>
        <p:txBody>
          <a:bodyPr/>
          <a:lstStyle/>
          <a:p>
            <a:endParaRPr lang="pt-BR"/>
          </a:p>
        </p:txBody>
      </p:sp>
      <p:sp>
        <p:nvSpPr>
          <p:cNvPr id="56330" name="Line 9"/>
          <p:cNvSpPr>
            <a:spLocks noChangeShapeType="1"/>
          </p:cNvSpPr>
          <p:nvPr/>
        </p:nvSpPr>
        <p:spPr bwMode="auto">
          <a:xfrm>
            <a:off x="2268538" y="2852738"/>
            <a:ext cx="609600" cy="585787"/>
          </a:xfrm>
          <a:prstGeom prst="line">
            <a:avLst/>
          </a:prstGeom>
          <a:noFill/>
          <a:ln w="19050">
            <a:solidFill>
              <a:srgbClr val="000000"/>
            </a:solidFill>
            <a:round/>
            <a:headEnd/>
            <a:tailEnd type="triangle" w="med" len="med"/>
          </a:ln>
        </p:spPr>
        <p:txBody>
          <a:bodyPr/>
          <a:lstStyle/>
          <a:p>
            <a:endParaRPr lang="pt-BR"/>
          </a:p>
        </p:txBody>
      </p:sp>
      <p:sp>
        <p:nvSpPr>
          <p:cNvPr id="46092" name="Text Box 11"/>
          <p:cNvSpPr txBox="1">
            <a:spLocks noChangeArrowheads="1"/>
          </p:cNvSpPr>
          <p:nvPr/>
        </p:nvSpPr>
        <p:spPr bwMode="auto">
          <a:xfrm>
            <a:off x="2124075" y="5251450"/>
            <a:ext cx="4443413" cy="1273175"/>
          </a:xfrm>
          <a:prstGeom prst="rect">
            <a:avLst/>
          </a:prstGeom>
          <a:solidFill>
            <a:srgbClr val="FFFFFF"/>
          </a:solidFill>
          <a:ln w="19050">
            <a:solidFill>
              <a:srgbClr val="000000"/>
            </a:solidFill>
            <a:miter lim="800000"/>
            <a:headEnd/>
            <a:tailEnd/>
          </a:ln>
        </p:spPr>
        <p:txBody>
          <a:bodyPr/>
          <a:lstStyle/>
          <a:p>
            <a:pPr algn="ctr">
              <a:defRPr/>
            </a:pPr>
            <a:r>
              <a:rPr lang="pt-BR" sz="1400" b="1" dirty="0">
                <a:solidFill>
                  <a:schemeClr val="accent6">
                    <a:lumMod val="50000"/>
                  </a:schemeClr>
                </a:solidFill>
                <a:effectLst>
                  <a:outerShdw blurRad="38100" dist="38100" dir="2700000" algn="tl">
                    <a:srgbClr val="000000">
                      <a:alpha val="43137"/>
                    </a:srgbClr>
                  </a:outerShdw>
                </a:effectLst>
              </a:rPr>
              <a:t>ESTÁGIO DOS PRODUTOS E SERVIÇOS DA ORGANIZAÇÃO EM SEU CICLO DE VIDA</a:t>
            </a:r>
            <a:endParaRPr lang="pt-BR" sz="1100" b="1" dirty="0">
              <a:solidFill>
                <a:schemeClr val="accent6">
                  <a:lumMod val="50000"/>
                </a:schemeClr>
              </a:solidFill>
              <a:effectLst>
                <a:outerShdw blurRad="38100" dist="38100" dir="2700000" algn="tl">
                  <a:srgbClr val="000000">
                    <a:alpha val="43137"/>
                  </a:srgbClr>
                </a:outerShdw>
              </a:effectLst>
            </a:endParaRPr>
          </a:p>
          <a:p>
            <a:pPr algn="just">
              <a:defRPr/>
            </a:pPr>
            <a:endParaRPr lang="pt-BR" sz="1100" b="1" dirty="0"/>
          </a:p>
          <a:p>
            <a:pPr algn="ctr">
              <a:defRPr/>
            </a:pPr>
            <a:r>
              <a:rPr lang="pt-BR" sz="1300" b="1" dirty="0"/>
              <a:t>PRODUTOS E SERVIÇOS ESTÃO NO ESTÁGIO DE CRESCIMENTO, MATURIDADE OU DECLÍNIO</a:t>
            </a:r>
            <a:endParaRPr lang="pt-BR" sz="1000" b="1" dirty="0"/>
          </a:p>
        </p:txBody>
      </p:sp>
      <p:sp>
        <p:nvSpPr>
          <p:cNvPr id="56332" name="Line 12"/>
          <p:cNvSpPr>
            <a:spLocks noChangeShapeType="1"/>
          </p:cNvSpPr>
          <p:nvPr/>
        </p:nvSpPr>
        <p:spPr bwMode="auto">
          <a:xfrm>
            <a:off x="2124075" y="5805488"/>
            <a:ext cx="4445000" cy="0"/>
          </a:xfrm>
          <a:prstGeom prst="line">
            <a:avLst/>
          </a:prstGeom>
          <a:noFill/>
          <a:ln w="9525">
            <a:solidFill>
              <a:srgbClr val="000000"/>
            </a:solidFill>
            <a:round/>
            <a:headEnd/>
            <a:tailEnd/>
          </a:ln>
        </p:spPr>
        <p:txBody>
          <a:bodyPr/>
          <a:lstStyle/>
          <a:p>
            <a:endParaRPr lang="pt-BR"/>
          </a:p>
        </p:txBody>
      </p:sp>
      <p:sp>
        <p:nvSpPr>
          <p:cNvPr id="14" name="Retângulo 13"/>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56334" name="Text Box 4"/>
          <p:cNvSpPr txBox="1">
            <a:spLocks noChangeArrowheads="1"/>
          </p:cNvSpPr>
          <p:nvPr/>
        </p:nvSpPr>
        <p:spPr bwMode="auto">
          <a:xfrm>
            <a:off x="1258888" y="142852"/>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sp>
        <p:nvSpPr>
          <p:cNvPr id="56335" name="Line 10"/>
          <p:cNvSpPr>
            <a:spLocks noChangeShapeType="1"/>
          </p:cNvSpPr>
          <p:nvPr/>
        </p:nvSpPr>
        <p:spPr bwMode="auto">
          <a:xfrm flipV="1">
            <a:off x="4284663" y="4575175"/>
            <a:ext cx="0" cy="725488"/>
          </a:xfrm>
          <a:prstGeom prst="line">
            <a:avLst/>
          </a:prstGeom>
          <a:noFill/>
          <a:ln w="19050">
            <a:solidFill>
              <a:srgbClr val="000000"/>
            </a:solidFill>
            <a:round/>
            <a:headEnd/>
            <a:tailEnd type="triangle" w="med" len="med"/>
          </a:ln>
        </p:spPr>
        <p:txBody>
          <a:bodyPr/>
          <a:lstStyle/>
          <a:p>
            <a:endParaRPr lang="pt-BR"/>
          </a:p>
        </p:txBody>
      </p:sp>
      <p:sp>
        <p:nvSpPr>
          <p:cNvPr id="56336" name="AutoShape 17" descr="Image result for DESEMPENHO"/>
          <p:cNvSpPr>
            <a:spLocks noChangeAspect="1" noChangeArrowheads="1"/>
          </p:cNvSpPr>
          <p:nvPr/>
        </p:nvSpPr>
        <p:spPr bwMode="auto">
          <a:xfrm>
            <a:off x="8915400" y="-182563"/>
            <a:ext cx="304800" cy="304801"/>
          </a:xfrm>
          <a:prstGeom prst="rect">
            <a:avLst/>
          </a:prstGeom>
          <a:noFill/>
          <a:ln w="9525">
            <a:noFill/>
            <a:miter lim="800000"/>
            <a:headEnd/>
            <a:tailEnd/>
          </a:ln>
        </p:spPr>
        <p:txBody>
          <a:bodyPr/>
          <a:lstStyle/>
          <a:p>
            <a:pPr algn="r" eaLnBrk="1" hangingPunct="1">
              <a:buClr>
                <a:srgbClr val="AF0196"/>
              </a:buClr>
              <a:buSzPct val="125000"/>
              <a:buFontTx/>
              <a:buChar char="•"/>
            </a:pPr>
            <a:endParaRPr lang="pt-BR" altLang="pt-BR"/>
          </a:p>
        </p:txBody>
      </p:sp>
      <p:pic>
        <p:nvPicPr>
          <p:cNvPr id="56338" name="Picture 20"/>
          <p:cNvPicPr>
            <a:picLocks noChangeAspect="1" noChangeArrowheads="1"/>
          </p:cNvPicPr>
          <p:nvPr/>
        </p:nvPicPr>
        <p:blipFill>
          <a:blip r:embed="rId2"/>
          <a:srcRect/>
          <a:stretch>
            <a:fillRect/>
          </a:stretch>
        </p:blipFill>
        <p:spPr bwMode="auto">
          <a:xfrm>
            <a:off x="179388" y="3573463"/>
            <a:ext cx="1655762" cy="1800225"/>
          </a:xfrm>
          <a:prstGeom prst="rect">
            <a:avLst/>
          </a:prstGeom>
          <a:noFill/>
          <a:ln w="12699">
            <a:noFill/>
            <a:miter lim="800000"/>
            <a:headEnd/>
            <a:tailEnd/>
          </a:ln>
        </p:spPr>
      </p:pic>
      <p:pic>
        <p:nvPicPr>
          <p:cNvPr id="56339" name="Picture 22" descr="http://saudeonline.grupomidia.com/wp-content/uploads/2014/08/foto1-680x365.jpg"/>
          <p:cNvPicPr>
            <a:picLocks noChangeAspect="1" noChangeArrowheads="1"/>
          </p:cNvPicPr>
          <p:nvPr/>
        </p:nvPicPr>
        <p:blipFill>
          <a:blip r:embed="rId3"/>
          <a:srcRect/>
          <a:stretch>
            <a:fillRect/>
          </a:stretch>
        </p:blipFill>
        <p:spPr bwMode="auto">
          <a:xfrm>
            <a:off x="6372225" y="3284538"/>
            <a:ext cx="2592388" cy="14605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6513" y="735013"/>
            <a:ext cx="6011863" cy="461962"/>
          </a:xfrm>
          <a:prstGeom prst="rect">
            <a:avLst/>
          </a:prstGeom>
        </p:spPr>
        <p:txBody>
          <a:bodyPr>
            <a:spAutoFit/>
          </a:bodyPr>
          <a:lstStyle/>
          <a:p>
            <a:pPr eaLnBrk="1" hangingPunct="1">
              <a:spcBef>
                <a:spcPct val="20000"/>
              </a:spcBef>
              <a:buClr>
                <a:srgbClr val="2B4475"/>
              </a:buClr>
              <a:buSzPct val="125000"/>
              <a:defRPr/>
            </a:pPr>
            <a:r>
              <a:rPr lang="pt-BR" b="1" kern="0" dirty="0">
                <a:solidFill>
                  <a:srgbClr val="2B4475"/>
                </a:solidFill>
                <a:effectLst>
                  <a:outerShdw blurRad="38100" dist="38100" dir="2700000" algn="tl">
                    <a:srgbClr val="000000">
                      <a:alpha val="43137"/>
                    </a:srgbClr>
                  </a:outerShdw>
                </a:effectLst>
              </a:rPr>
              <a:t>Prof. Adm. </a:t>
            </a:r>
            <a:r>
              <a:rPr lang="pt-BR" b="1" i="1" kern="0" dirty="0">
                <a:solidFill>
                  <a:srgbClr val="2B4475"/>
                </a:solidFill>
                <a:effectLst>
                  <a:outerShdw blurRad="38100" dist="38100" dir="2700000" algn="tl">
                    <a:srgbClr val="000000">
                      <a:alpha val="43137"/>
                    </a:srgbClr>
                  </a:outerShdw>
                </a:effectLst>
              </a:rPr>
              <a:t>Msc</a:t>
            </a:r>
            <a:r>
              <a:rPr lang="pt-BR" b="1" kern="0" dirty="0">
                <a:solidFill>
                  <a:srgbClr val="2B4475"/>
                </a:solidFill>
                <a:effectLst>
                  <a:outerShdw blurRad="38100" dist="38100" dir="2700000" algn="tl">
                    <a:srgbClr val="000000">
                      <a:alpha val="43137"/>
                    </a:srgbClr>
                  </a:outerShdw>
                </a:effectLst>
              </a:rPr>
              <a:t>. Luiz Cláudio Brites Lobato</a:t>
            </a:r>
          </a:p>
        </p:txBody>
      </p:sp>
      <p:sp>
        <p:nvSpPr>
          <p:cNvPr id="10" name="Retângulo 9"/>
          <p:cNvSpPr/>
          <p:nvPr/>
        </p:nvSpPr>
        <p:spPr>
          <a:xfrm>
            <a:off x="5715000" y="5638800"/>
            <a:ext cx="3286125" cy="1016000"/>
          </a:xfrm>
          <a:prstGeom prst="rect">
            <a:avLst/>
          </a:prstGeom>
        </p:spPr>
        <p:txBody>
          <a:bodyPr wrap="none">
            <a:spAutoFit/>
          </a:bodyPr>
          <a:lstStyle/>
          <a:p>
            <a:pPr algn="r" eaLnBrk="1" hangingPunct="1">
              <a:buClr>
                <a:srgbClr val="AF0196"/>
              </a:buClr>
              <a:buSzPct val="125000"/>
              <a:defRPr/>
            </a:pPr>
            <a:r>
              <a:rPr lang="pt-BR" sz="6000" b="1" dirty="0">
                <a:solidFill>
                  <a:schemeClr val="accent2">
                    <a:lumMod val="50000"/>
                  </a:schemeClr>
                </a:solidFill>
                <a:effectLst>
                  <a:outerShdw blurRad="38100" dist="38100" dir="2700000" algn="tl">
                    <a:srgbClr val="000000">
                      <a:alpha val="43137"/>
                    </a:srgbClr>
                  </a:outerShdw>
                </a:effectLst>
                <a:cs typeface="Arial" charset="0"/>
              </a:rPr>
              <a:t>AULA 05</a:t>
            </a:r>
            <a:endParaRPr lang="pt-BR" sz="6000" dirty="0">
              <a:solidFill>
                <a:schemeClr val="accent2">
                  <a:lumMod val="50000"/>
                </a:schemeClr>
              </a:solidFill>
              <a:cs typeface="Arial" charset="0"/>
            </a:endParaRPr>
          </a:p>
        </p:txBody>
      </p:sp>
      <p:sp>
        <p:nvSpPr>
          <p:cNvPr id="57351" name="Rectangle 2"/>
          <p:cNvSpPr>
            <a:spLocks noGrp="1" noChangeArrowheads="1"/>
          </p:cNvSpPr>
          <p:nvPr>
            <p:ph type="ctrTitle"/>
          </p:nvPr>
        </p:nvSpPr>
        <p:spPr/>
        <p:txBody>
          <a:bodyPr/>
          <a:lstStyle/>
          <a:p>
            <a:pPr algn="just" eaLnBrk="1" hangingPunct="1">
              <a:buFontTx/>
              <a:buChar char="•"/>
            </a:pPr>
            <a:r>
              <a:rPr lang="pt-BR" altLang="pt-BR" sz="2800" smtClean="0">
                <a:solidFill>
                  <a:schemeClr val="tx1"/>
                </a:solidFill>
              </a:rPr>
              <a:t>As Etapas do Projeto de Produtos: - do conceito a especificação.</a:t>
            </a:r>
            <a:endParaRPr lang="en-US" altLang="pt-BR" sz="2800" smtClean="0">
              <a:solidFill>
                <a:schemeClr val="tx1"/>
              </a:solidFill>
            </a:endParaRPr>
          </a:p>
        </p:txBody>
      </p:sp>
      <p:pic>
        <p:nvPicPr>
          <p:cNvPr id="57352" name="Picture 7" descr="http://www.labran.com.br/img/fotos/ft_projeto.jpg"/>
          <p:cNvPicPr>
            <a:picLocks noChangeAspect="1" noChangeArrowheads="1"/>
          </p:cNvPicPr>
          <p:nvPr/>
        </p:nvPicPr>
        <p:blipFill>
          <a:blip r:embed="rId2"/>
          <a:srcRect/>
          <a:stretch>
            <a:fillRect/>
          </a:stretch>
        </p:blipFill>
        <p:spPr bwMode="auto">
          <a:xfrm>
            <a:off x="3428992" y="4857760"/>
            <a:ext cx="2371729" cy="1648511"/>
          </a:xfrm>
          <a:prstGeom prst="rect">
            <a:avLst/>
          </a:prstGeom>
          <a:noFill/>
          <a:ln w="9525">
            <a:noFill/>
            <a:miter lim="800000"/>
            <a:headEnd/>
            <a:tailEnd/>
          </a:ln>
        </p:spPr>
      </p:pic>
      <p:pic>
        <p:nvPicPr>
          <p:cNvPr id="57353" name="Picture 9" descr="http://www.inteligenciaresidencial.com.br/img/mono-icons/produtosverdes.png"/>
          <p:cNvPicPr>
            <a:picLocks noChangeAspect="1" noChangeArrowheads="1"/>
          </p:cNvPicPr>
          <p:nvPr/>
        </p:nvPicPr>
        <p:blipFill>
          <a:blip r:embed="rId3"/>
          <a:srcRect/>
          <a:stretch>
            <a:fillRect/>
          </a:stretch>
        </p:blipFill>
        <p:spPr bwMode="auto">
          <a:xfrm>
            <a:off x="7816192" y="1"/>
            <a:ext cx="1327808" cy="1785926"/>
          </a:xfrm>
          <a:prstGeom prst="rect">
            <a:avLst/>
          </a:prstGeom>
          <a:noFill/>
          <a:ln w="9525">
            <a:noFill/>
            <a:miter lim="800000"/>
            <a:headEnd/>
            <a:tailEnd/>
          </a:ln>
        </p:spPr>
      </p:pic>
      <p:pic>
        <p:nvPicPr>
          <p:cNvPr id="57354" name="Picture 11" descr="http://www.lwalog.com.br/site/wp-content/uploads/2013/07/slide04_home.jpg"/>
          <p:cNvPicPr>
            <a:picLocks noChangeAspect="1" noChangeArrowheads="1"/>
          </p:cNvPicPr>
          <p:nvPr/>
        </p:nvPicPr>
        <p:blipFill>
          <a:blip r:embed="rId4" cstate="print"/>
          <a:srcRect/>
          <a:stretch>
            <a:fillRect/>
          </a:stretch>
        </p:blipFill>
        <p:spPr bwMode="auto">
          <a:xfrm>
            <a:off x="428596" y="5143512"/>
            <a:ext cx="2749539" cy="117390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107504" y="764704"/>
            <a:ext cx="8928992" cy="5142946"/>
          </a:xfrm>
          <a:prstGeom prst="rect">
            <a:avLst/>
          </a:prstGeom>
        </p:spPr>
        <p:txBody>
          <a:bodyPr wrap="square">
            <a:spAutoFit/>
          </a:bodyPr>
          <a:lstStyle/>
          <a:p>
            <a:pPr>
              <a:spcBef>
                <a:spcPct val="20000"/>
              </a:spcBef>
              <a:buClr>
                <a:srgbClr val="2B4475"/>
              </a:buClr>
              <a:buFontTx/>
              <a:buNone/>
              <a:defRPr/>
            </a:pPr>
            <a:r>
              <a:rPr lang="pt-BR" sz="2400" b="1" u="sng" kern="0" dirty="0" smtClean="0">
                <a:solidFill>
                  <a:srgbClr val="C00000"/>
                </a:solidFill>
                <a:effectLst>
                  <a:outerShdw blurRad="38100" dist="38100" dir="2700000" algn="tl">
                    <a:srgbClr val="000000">
                      <a:alpha val="43137"/>
                    </a:srgbClr>
                  </a:outerShdw>
                </a:effectLst>
              </a:rPr>
              <a:t>Ementa da disciplina:</a:t>
            </a:r>
          </a:p>
          <a:p>
            <a:pPr>
              <a:spcBef>
                <a:spcPct val="20000"/>
              </a:spcBef>
              <a:buClr>
                <a:srgbClr val="2B4475"/>
              </a:buClr>
              <a:buFontTx/>
              <a:buNone/>
              <a:defRPr/>
            </a:pPr>
            <a:endParaRPr lang="pt-BR" b="1" kern="0" dirty="0" smtClean="0">
              <a:solidFill>
                <a:srgbClr val="C00000"/>
              </a:solidFill>
              <a:effectLst>
                <a:outerShdw blurRad="38100" dist="38100" dir="2700000" algn="tl">
                  <a:srgbClr val="000000">
                    <a:alpha val="43137"/>
                  </a:srgbClr>
                </a:outerShdw>
              </a:effectLst>
            </a:endParaRPr>
          </a:p>
          <a:p>
            <a:pPr>
              <a:lnSpc>
                <a:spcPct val="150000"/>
              </a:lnSpc>
              <a:spcBef>
                <a:spcPct val="20000"/>
              </a:spcBef>
              <a:buClr>
                <a:srgbClr val="2B4475"/>
              </a:buClr>
              <a:buFont typeface="Wingdings" pitchFamily="2" charset="2"/>
              <a:buChar char="ü"/>
              <a:defRPr/>
            </a:pPr>
            <a:r>
              <a:rPr lang="pt-BR" b="1" kern="0" dirty="0" smtClean="0">
                <a:solidFill>
                  <a:srgbClr val="2B4475"/>
                </a:solidFill>
                <a:effectLst>
                  <a:outerShdw blurRad="38100" dist="38100" dir="2700000" algn="tl">
                    <a:srgbClr val="000000">
                      <a:alpha val="43137"/>
                    </a:srgbClr>
                  </a:outerShdw>
                </a:effectLst>
              </a:rPr>
              <a:t>Introdução à Administração da Produção;</a:t>
            </a:r>
          </a:p>
          <a:p>
            <a:pPr lvl="1">
              <a:lnSpc>
                <a:spcPct val="150000"/>
              </a:lnSpc>
              <a:spcBef>
                <a:spcPct val="20000"/>
              </a:spcBef>
              <a:buClr>
                <a:srgbClr val="2B4475"/>
              </a:buClr>
              <a:buFont typeface="Wingdings" pitchFamily="2" charset="2"/>
              <a:buChar char="ü"/>
              <a:defRPr/>
            </a:pPr>
            <a:r>
              <a:rPr lang="pt-BR" b="1" kern="0" dirty="0" smtClean="0">
                <a:solidFill>
                  <a:srgbClr val="2B4475"/>
                </a:solidFill>
                <a:effectLst>
                  <a:outerShdw blurRad="38100" dist="38100" dir="2700000" algn="tl">
                    <a:srgbClr val="000000">
                      <a:alpha val="43137"/>
                    </a:srgbClr>
                  </a:outerShdw>
                </a:effectLst>
              </a:rPr>
              <a:t>Planejamento e Controle da Produção - PCP;</a:t>
            </a:r>
          </a:p>
          <a:p>
            <a:pPr lvl="2">
              <a:lnSpc>
                <a:spcPct val="150000"/>
              </a:lnSpc>
              <a:spcBef>
                <a:spcPct val="20000"/>
              </a:spcBef>
              <a:buClr>
                <a:srgbClr val="2B4475"/>
              </a:buClr>
              <a:buFont typeface="Wingdings" pitchFamily="2" charset="2"/>
              <a:buChar char="ü"/>
              <a:defRPr/>
            </a:pPr>
            <a:r>
              <a:rPr lang="pt-BR" b="1" kern="0" dirty="0" smtClean="0">
                <a:solidFill>
                  <a:srgbClr val="2B4475"/>
                </a:solidFill>
                <a:effectLst>
                  <a:outerShdw blurRad="38100" dist="38100" dir="2700000" algn="tl">
                    <a:srgbClr val="000000">
                      <a:alpha val="43137"/>
                    </a:srgbClr>
                  </a:outerShdw>
                </a:effectLst>
              </a:rPr>
              <a:t>Planejamento e Controle da Capacidade;</a:t>
            </a:r>
          </a:p>
          <a:p>
            <a:pPr lvl="3">
              <a:lnSpc>
                <a:spcPct val="150000"/>
              </a:lnSpc>
              <a:spcBef>
                <a:spcPct val="20000"/>
              </a:spcBef>
              <a:buClr>
                <a:srgbClr val="2B4475"/>
              </a:buClr>
              <a:buFont typeface="Wingdings" pitchFamily="2" charset="2"/>
              <a:buChar char="ü"/>
              <a:defRPr/>
            </a:pPr>
            <a:r>
              <a:rPr lang="pt-BR" b="1" kern="0" dirty="0" smtClean="0">
                <a:solidFill>
                  <a:srgbClr val="2B4475"/>
                </a:solidFill>
                <a:effectLst>
                  <a:outerShdw blurRad="38100" dist="38100" dir="2700000" algn="tl">
                    <a:srgbClr val="000000">
                      <a:alpha val="43137"/>
                    </a:srgbClr>
                  </a:outerShdw>
                </a:effectLst>
              </a:rPr>
              <a:t>Sistemas e Projetos da Produção e</a:t>
            </a:r>
          </a:p>
          <a:p>
            <a:pPr lvl="4">
              <a:lnSpc>
                <a:spcPct val="150000"/>
              </a:lnSpc>
              <a:spcBef>
                <a:spcPct val="20000"/>
              </a:spcBef>
              <a:buClr>
                <a:srgbClr val="2B4475"/>
              </a:buClr>
              <a:buFont typeface="Wingdings" pitchFamily="2" charset="2"/>
              <a:buChar char="ü"/>
              <a:defRPr/>
            </a:pPr>
            <a:r>
              <a:rPr lang="pt-BR" b="1" kern="0" dirty="0" smtClean="0">
                <a:solidFill>
                  <a:srgbClr val="2B4475"/>
                </a:solidFill>
                <a:effectLst>
                  <a:outerShdw blurRad="38100" dist="38100" dir="2700000" algn="tl">
                    <a:srgbClr val="000000">
                      <a:alpha val="43137"/>
                    </a:srgbClr>
                  </a:outerShdw>
                </a:effectLst>
              </a:rPr>
              <a:t>Modalidades de Produção.</a:t>
            </a:r>
          </a:p>
          <a:p>
            <a:pPr>
              <a:spcBef>
                <a:spcPct val="20000"/>
              </a:spcBef>
              <a:buClr>
                <a:srgbClr val="2B4475"/>
              </a:buClr>
              <a:buFontTx/>
              <a:buNone/>
              <a:defRPr/>
            </a:pPr>
            <a:endParaRPr lang="pt-BR" b="1" kern="0" dirty="0" smtClean="0">
              <a:solidFill>
                <a:srgbClr val="2B4475"/>
              </a:solidFill>
              <a:effectLst>
                <a:outerShdw blurRad="38100" dist="38100" dir="2700000" algn="tl">
                  <a:srgbClr val="000000">
                    <a:alpha val="43137"/>
                  </a:srgbClr>
                </a:outerShdw>
              </a:effectLst>
            </a:endParaRPr>
          </a:p>
          <a:p>
            <a:pPr>
              <a:spcBef>
                <a:spcPct val="20000"/>
              </a:spcBef>
              <a:buClr>
                <a:srgbClr val="2B4475"/>
              </a:buClr>
              <a:buFontTx/>
              <a:buNone/>
              <a:defRPr/>
            </a:pPr>
            <a:r>
              <a:rPr lang="pt-BR" sz="2400" b="1" u="sng" kern="0" dirty="0" smtClean="0">
                <a:solidFill>
                  <a:srgbClr val="C00000"/>
                </a:solidFill>
                <a:effectLst>
                  <a:outerShdw blurRad="38100" dist="38100" dir="2700000" algn="tl">
                    <a:srgbClr val="000000">
                      <a:alpha val="43137"/>
                    </a:srgbClr>
                  </a:outerShdw>
                </a:effectLst>
              </a:rPr>
              <a:t>Objetivos da Disciplina:</a:t>
            </a:r>
          </a:p>
          <a:p>
            <a:pPr algn="just">
              <a:spcBef>
                <a:spcPct val="20000"/>
              </a:spcBef>
              <a:buClr>
                <a:srgbClr val="2B4475"/>
              </a:buClr>
              <a:buFontTx/>
              <a:buNone/>
              <a:defRPr/>
            </a:pPr>
            <a:endParaRPr lang="pt-BR" b="1" kern="0" dirty="0" smtClean="0">
              <a:solidFill>
                <a:srgbClr val="2B4475"/>
              </a:solidFill>
              <a:effectLst>
                <a:outerShdw blurRad="38100" dist="38100" dir="2700000" algn="tl">
                  <a:srgbClr val="000000">
                    <a:alpha val="43137"/>
                  </a:srgbClr>
                </a:outerShdw>
              </a:effectLst>
            </a:endParaRPr>
          </a:p>
          <a:p>
            <a:pPr algn="just">
              <a:spcBef>
                <a:spcPct val="20000"/>
              </a:spcBef>
              <a:buClr>
                <a:srgbClr val="2B4475"/>
              </a:buClr>
              <a:buFontTx/>
              <a:buNone/>
              <a:defRPr/>
            </a:pPr>
            <a:r>
              <a:rPr lang="pt-BR" b="1" kern="0" dirty="0" smtClean="0">
                <a:solidFill>
                  <a:srgbClr val="2B4475"/>
                </a:solidFill>
                <a:effectLst>
                  <a:outerShdw blurRad="38100" dist="38100" dir="2700000" algn="tl">
                    <a:srgbClr val="000000">
                      <a:alpha val="43137"/>
                    </a:srgbClr>
                  </a:outerShdw>
                </a:effectLst>
              </a:rPr>
              <a:t>Proporcionar o desenvolvimento de competências na áreas da administração da produção de bens e serviços em empresas públicas e privadas sob o enfoque estratégico que envolve planejamento, controle e melhoramento.</a:t>
            </a:r>
          </a:p>
        </p:txBody>
      </p:sp>
      <p:pic>
        <p:nvPicPr>
          <p:cNvPr id="7169" name="Picture 1"/>
          <p:cNvPicPr>
            <a:picLocks noChangeAspect="1" noChangeArrowheads="1"/>
          </p:cNvPicPr>
          <p:nvPr/>
        </p:nvPicPr>
        <p:blipFill>
          <a:blip r:embed="rId2" cstate="print"/>
          <a:srcRect/>
          <a:stretch>
            <a:fillRect/>
          </a:stretch>
        </p:blipFill>
        <p:spPr bwMode="auto">
          <a:xfrm>
            <a:off x="5344886" y="1628800"/>
            <a:ext cx="3619602"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1026"/>
          <p:cNvSpPr>
            <a:spLocks noGrp="1" noChangeArrowheads="1"/>
          </p:cNvSpPr>
          <p:nvPr>
            <p:ph type="ctrTitle" idx="4294967295"/>
          </p:nvPr>
        </p:nvSpPr>
        <p:spPr>
          <a:xfrm>
            <a:off x="0" y="857232"/>
            <a:ext cx="8207375" cy="642941"/>
          </a:xfrm>
        </p:spPr>
        <p:txBody>
          <a:bodyPr/>
          <a:lstStyle/>
          <a:p>
            <a:pPr eaLnBrk="1" hangingPunct="1"/>
            <a:r>
              <a:rPr lang="pt-PT" altLang="pt-BR" sz="2800" b="1" dirty="0" smtClean="0">
                <a:solidFill>
                  <a:srgbClr val="000000"/>
                </a:solidFill>
              </a:rPr>
              <a:t>ASPECTOS DO PROJETO.</a:t>
            </a:r>
            <a:endParaRPr lang="pt-BR" altLang="pt-BR" sz="2800" b="1" dirty="0" smtClean="0">
              <a:solidFill>
                <a:srgbClr val="000000"/>
              </a:solidFill>
            </a:endParaRPr>
          </a:p>
        </p:txBody>
      </p:sp>
      <p:sp>
        <p:nvSpPr>
          <p:cNvPr id="58372" name="Rectangle 1027"/>
          <p:cNvSpPr>
            <a:spLocks noGrp="1" noChangeArrowheads="1"/>
          </p:cNvSpPr>
          <p:nvPr>
            <p:ph type="subTitle" idx="4294967295"/>
          </p:nvPr>
        </p:nvSpPr>
        <p:spPr>
          <a:xfrm>
            <a:off x="0" y="1714489"/>
            <a:ext cx="8858280" cy="4356112"/>
          </a:xfrm>
        </p:spPr>
        <p:txBody>
          <a:bodyPr>
            <a:normAutofit lnSpcReduction="10000"/>
          </a:bodyPr>
          <a:lstStyle/>
          <a:p>
            <a:pPr algn="just" eaLnBrk="1" hangingPunct="1">
              <a:spcBef>
                <a:spcPts val="1100"/>
              </a:spcBef>
              <a:buFont typeface="Symbol" pitchFamily="18" charset="2"/>
              <a:buChar char="·"/>
            </a:pPr>
            <a:r>
              <a:rPr lang="pt-PT" altLang="pt-BR" sz="1800" b="1" dirty="0" smtClean="0">
                <a:solidFill>
                  <a:srgbClr val="000000"/>
                </a:solidFill>
              </a:rPr>
              <a:t>Criatividade.</a:t>
            </a:r>
            <a:r>
              <a:rPr lang="pt-PT" altLang="pt-BR" sz="1800" dirty="0" smtClean="0">
                <a:solidFill>
                  <a:srgbClr val="000000"/>
                </a:solidFill>
              </a:rPr>
              <a:t> O projeto exige a criação de algo que não exista antes (desde uma variante de um projeto existente a um conceito completamente novo).</a:t>
            </a:r>
          </a:p>
          <a:p>
            <a:pPr algn="just" eaLnBrk="1" hangingPunct="1">
              <a:spcBef>
                <a:spcPts val="1100"/>
              </a:spcBef>
              <a:buFont typeface="Symbol" pitchFamily="18" charset="2"/>
              <a:buNone/>
            </a:pPr>
            <a:endParaRPr lang="pt-PT" altLang="pt-BR" sz="1800" dirty="0" smtClean="0">
              <a:solidFill>
                <a:srgbClr val="000000"/>
              </a:solidFill>
            </a:endParaRPr>
          </a:p>
          <a:p>
            <a:pPr algn="just" eaLnBrk="1" hangingPunct="1">
              <a:spcBef>
                <a:spcPts val="600"/>
              </a:spcBef>
              <a:buFont typeface="Symbol" pitchFamily="18" charset="2"/>
              <a:buChar char="·"/>
            </a:pPr>
            <a:r>
              <a:rPr lang="pt-PT" altLang="pt-BR" sz="1800" b="1" dirty="0" smtClean="0">
                <a:solidFill>
                  <a:srgbClr val="000000"/>
                </a:solidFill>
              </a:rPr>
              <a:t>Complexidade</a:t>
            </a:r>
            <a:r>
              <a:rPr lang="pt-PT" altLang="pt-BR" sz="1800" i="1" dirty="0" smtClean="0">
                <a:solidFill>
                  <a:srgbClr val="000000"/>
                </a:solidFill>
              </a:rPr>
              <a:t>. O</a:t>
            </a:r>
            <a:r>
              <a:rPr lang="pt-PT" altLang="pt-BR" sz="1800" dirty="0" smtClean="0">
                <a:solidFill>
                  <a:srgbClr val="000000"/>
                </a:solidFill>
              </a:rPr>
              <a:t> projeto envolve decisões sobre grande número de parâmetros e variáveis (desde configuração e desempenho globais até componentes, materiais, aparência e método de produção).</a:t>
            </a:r>
          </a:p>
          <a:p>
            <a:pPr algn="just" eaLnBrk="1" hangingPunct="1">
              <a:spcBef>
                <a:spcPts val="600"/>
              </a:spcBef>
              <a:buFont typeface="Symbol" pitchFamily="18" charset="2"/>
              <a:buNone/>
            </a:pPr>
            <a:endParaRPr lang="pt-PT" altLang="pt-BR" sz="1800" dirty="0" smtClean="0">
              <a:solidFill>
                <a:srgbClr val="000000"/>
              </a:solidFill>
            </a:endParaRPr>
          </a:p>
          <a:p>
            <a:pPr algn="just" eaLnBrk="1" hangingPunct="1">
              <a:spcBef>
                <a:spcPts val="600"/>
              </a:spcBef>
              <a:buFont typeface="Symbol" pitchFamily="18" charset="2"/>
              <a:buChar char="·"/>
            </a:pPr>
            <a:r>
              <a:rPr lang="pt-PT" altLang="pt-BR" sz="1800" b="1" dirty="0" smtClean="0">
                <a:solidFill>
                  <a:srgbClr val="000000"/>
                </a:solidFill>
              </a:rPr>
              <a:t>Compromisso.</a:t>
            </a:r>
            <a:r>
              <a:rPr lang="pt-PT" altLang="pt-BR" sz="1800" i="1" dirty="0" smtClean="0">
                <a:solidFill>
                  <a:srgbClr val="000000"/>
                </a:solidFill>
              </a:rPr>
              <a:t> O</a:t>
            </a:r>
            <a:r>
              <a:rPr lang="pt-PT" altLang="pt-BR" sz="1800" dirty="0" smtClean="0">
                <a:solidFill>
                  <a:srgbClr val="000000"/>
                </a:solidFill>
              </a:rPr>
              <a:t> projeto exige o balanceamento de requisitos múltiplos e algumas vezes conflitantes (como desempenho e custo; aparência e facilidade de uso; materiais e durabilidade).</a:t>
            </a:r>
          </a:p>
          <a:p>
            <a:pPr algn="just" eaLnBrk="1" hangingPunct="1">
              <a:spcBef>
                <a:spcPts val="600"/>
              </a:spcBef>
              <a:buFont typeface="Symbol" pitchFamily="18" charset="2"/>
              <a:buNone/>
            </a:pPr>
            <a:endParaRPr lang="pt-PT" altLang="pt-BR" sz="1800" dirty="0" smtClean="0">
              <a:solidFill>
                <a:srgbClr val="000000"/>
              </a:solidFill>
            </a:endParaRPr>
          </a:p>
          <a:p>
            <a:pPr algn="just" eaLnBrk="1" hangingPunct="1">
              <a:spcBef>
                <a:spcPts val="700"/>
              </a:spcBef>
              <a:buFont typeface="Symbol" pitchFamily="18" charset="2"/>
              <a:buChar char="·"/>
            </a:pPr>
            <a:r>
              <a:rPr lang="pt-PT" altLang="pt-BR" sz="1800" b="1" dirty="0" smtClean="0">
                <a:solidFill>
                  <a:srgbClr val="000000"/>
                </a:solidFill>
              </a:rPr>
              <a:t>Escolha.</a:t>
            </a:r>
            <a:r>
              <a:rPr lang="pt-PT" altLang="pt-BR" sz="1800" i="1" dirty="0" smtClean="0">
                <a:solidFill>
                  <a:srgbClr val="000000"/>
                </a:solidFill>
              </a:rPr>
              <a:t> O</a:t>
            </a:r>
            <a:r>
              <a:rPr lang="pt-PT" altLang="pt-BR" sz="1800" dirty="0" smtClean="0">
                <a:solidFill>
                  <a:srgbClr val="000000"/>
                </a:solidFill>
              </a:rPr>
              <a:t> projeto exige fazer escolhas entre diversas soluções possíveis para um problema em todos os níveis desde o conceito básico até o menor detalhe de cor ou forma.</a:t>
            </a:r>
            <a:endParaRPr lang="pt-BR" altLang="pt-BR" sz="1800" dirty="0" smtClean="0"/>
          </a:p>
        </p:txBody>
      </p:sp>
      <p:sp>
        <p:nvSpPr>
          <p:cNvPr id="5" name="Retângulo 4"/>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58374" name="Text Box 4"/>
          <p:cNvSpPr txBox="1">
            <a:spLocks noChangeArrowheads="1"/>
          </p:cNvSpPr>
          <p:nvPr/>
        </p:nvSpPr>
        <p:spPr bwMode="auto">
          <a:xfrm>
            <a:off x="1258888" y="142852"/>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pic>
        <p:nvPicPr>
          <p:cNvPr id="58375" name="Picture 10" descr="https://hrmlogistica.files.wordpress.com/2014/03/36f80-delivered-innovation-250.png?w=500"/>
          <p:cNvPicPr>
            <a:picLocks noChangeAspect="1" noChangeArrowheads="1"/>
          </p:cNvPicPr>
          <p:nvPr/>
        </p:nvPicPr>
        <p:blipFill>
          <a:blip r:embed="rId2"/>
          <a:srcRect/>
          <a:stretch>
            <a:fillRect/>
          </a:stretch>
        </p:blipFill>
        <p:spPr bwMode="auto">
          <a:xfrm>
            <a:off x="8101013" y="571480"/>
            <a:ext cx="1042987"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subTitle" idx="4294967295"/>
          </p:nvPr>
        </p:nvSpPr>
        <p:spPr>
          <a:xfrm>
            <a:off x="0" y="1000108"/>
            <a:ext cx="8353425" cy="5286412"/>
          </a:xfrm>
        </p:spPr>
        <p:txBody>
          <a:bodyPr>
            <a:normAutofit fontScale="92500" lnSpcReduction="10000"/>
          </a:bodyPr>
          <a:lstStyle/>
          <a:p>
            <a:pPr algn="ctr" eaLnBrk="1" hangingPunct="1">
              <a:lnSpc>
                <a:spcPct val="110000"/>
              </a:lnSpc>
              <a:buFontTx/>
              <a:buNone/>
            </a:pPr>
            <a:r>
              <a:rPr lang="pt-PT" altLang="pt-BR" sz="2400" b="1" dirty="0" smtClean="0">
                <a:solidFill>
                  <a:srgbClr val="000000"/>
                </a:solidFill>
              </a:rPr>
              <a:t>ESTRATÉGIAS QUE INFLUENCIAM O PROJETO</a:t>
            </a:r>
          </a:p>
          <a:p>
            <a:pPr algn="ctr" eaLnBrk="1" hangingPunct="1">
              <a:lnSpc>
                <a:spcPct val="110000"/>
              </a:lnSpc>
              <a:buFontTx/>
              <a:buNone/>
            </a:pPr>
            <a:endParaRPr lang="pt-PT" altLang="pt-BR" sz="2400" b="1" dirty="0" smtClean="0">
              <a:solidFill>
                <a:srgbClr val="000000"/>
              </a:solidFill>
            </a:endParaRPr>
          </a:p>
          <a:p>
            <a:pPr algn="just" eaLnBrk="1" hangingPunct="1">
              <a:lnSpc>
                <a:spcPct val="110000"/>
              </a:lnSpc>
              <a:spcBef>
                <a:spcPts val="900"/>
              </a:spcBef>
              <a:buFontTx/>
              <a:buNone/>
            </a:pPr>
            <a:r>
              <a:rPr lang="pt-PT" altLang="pt-BR" sz="1600" b="1" dirty="0" smtClean="0">
                <a:solidFill>
                  <a:srgbClr val="000000"/>
                </a:solidFill>
              </a:rPr>
              <a:t>	</a:t>
            </a:r>
            <a:r>
              <a:rPr lang="pt-PT" altLang="pt-BR" sz="2000" b="1" dirty="0" smtClean="0">
                <a:solidFill>
                  <a:srgbClr val="000000"/>
                </a:solidFill>
              </a:rPr>
              <a:t>São as que definem a forma física da produção e seus produtos e serviços. Elas formam a "arquitetura" da operação - as partes da operação que a compõem e a forma como se relacionam. As estratégias que influenciam a área de decisão de projeto são:</a:t>
            </a:r>
          </a:p>
          <a:p>
            <a:pPr algn="just" eaLnBrk="1" hangingPunct="1">
              <a:lnSpc>
                <a:spcPct val="110000"/>
              </a:lnSpc>
              <a:spcBef>
                <a:spcPts val="900"/>
              </a:spcBef>
              <a:buFontTx/>
              <a:buNone/>
            </a:pPr>
            <a:endParaRPr lang="pt-PT" altLang="pt-BR" sz="2000" b="1" dirty="0" smtClean="0">
              <a:solidFill>
                <a:srgbClr val="000000"/>
              </a:solidFill>
            </a:endParaRPr>
          </a:p>
          <a:p>
            <a:pPr algn="just" eaLnBrk="1" hangingPunct="1">
              <a:lnSpc>
                <a:spcPct val="110000"/>
              </a:lnSpc>
              <a:spcBef>
                <a:spcPts val="1000"/>
              </a:spcBef>
            </a:pPr>
            <a:r>
              <a:rPr lang="pt-PT" altLang="pt-BR" sz="2000" b="1" dirty="0" smtClean="0">
                <a:solidFill>
                  <a:srgbClr val="000000"/>
                </a:solidFill>
              </a:rPr>
              <a:t> ESTRATÉGIA DE DESENVOLVIMENTO DE NOVOS PRODUTOS/SERVIÇOS - Influencia o papel e a organização dos recursos que atualizam e geram os projetos do produto/serviço.</a:t>
            </a:r>
          </a:p>
          <a:p>
            <a:pPr algn="just" eaLnBrk="1" hangingPunct="1">
              <a:lnSpc>
                <a:spcPct val="110000"/>
              </a:lnSpc>
              <a:spcBef>
                <a:spcPts val="1000"/>
              </a:spcBef>
              <a:buFontTx/>
              <a:buNone/>
            </a:pPr>
            <a:endParaRPr lang="pt-PT" altLang="pt-BR" sz="2000" b="1" dirty="0" smtClean="0">
              <a:solidFill>
                <a:srgbClr val="000000"/>
              </a:solidFill>
            </a:endParaRPr>
          </a:p>
          <a:p>
            <a:pPr algn="just" eaLnBrk="1" hangingPunct="1">
              <a:lnSpc>
                <a:spcPct val="130000"/>
              </a:lnSpc>
              <a:spcBef>
                <a:spcPts val="300"/>
              </a:spcBef>
            </a:pPr>
            <a:r>
              <a:rPr lang="pt-PT" altLang="pt-BR" sz="2000" b="1" dirty="0" smtClean="0">
                <a:solidFill>
                  <a:srgbClr val="000000"/>
                </a:solidFill>
              </a:rPr>
              <a:t> ESTRATÉGIA DE INTEGRAÇÃO VERTICAL - Influencia a direção e o grau de controle proprietário da organização com relação à rede de seus fornecedores e clientes.</a:t>
            </a:r>
          </a:p>
        </p:txBody>
      </p:sp>
      <p:sp>
        <p:nvSpPr>
          <p:cNvPr id="4" name="Retângulo 3"/>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59397" name="Text Box 4"/>
          <p:cNvSpPr txBox="1">
            <a:spLocks noChangeArrowheads="1"/>
          </p:cNvSpPr>
          <p:nvPr/>
        </p:nvSpPr>
        <p:spPr bwMode="auto">
          <a:xfrm>
            <a:off x="1258888" y="214290"/>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dirty="0">
                <a:solidFill>
                  <a:schemeClr val="bg1"/>
                </a:solidFill>
              </a:rPr>
              <a:t>ADMINISTRAÇÃO DA PRODUÇÃO E OPERAÇÕES</a:t>
            </a:r>
            <a:endParaRPr lang="pt-BR" altLang="pt-BR" b="1" dirty="0">
              <a:solidFill>
                <a:schemeClr val="bg1"/>
              </a:solidFill>
            </a:endParaRPr>
          </a:p>
        </p:txBody>
      </p:sp>
      <p:pic>
        <p:nvPicPr>
          <p:cNvPr id="59398" name="Picture 10" descr="https://hrmlogistica.files.wordpress.com/2014/03/36f80-delivered-innovation-250.png?w=500"/>
          <p:cNvPicPr>
            <a:picLocks noChangeAspect="1" noChangeArrowheads="1"/>
          </p:cNvPicPr>
          <p:nvPr/>
        </p:nvPicPr>
        <p:blipFill>
          <a:blip r:embed="rId2"/>
          <a:srcRect/>
          <a:stretch>
            <a:fillRect/>
          </a:stretch>
        </p:blipFill>
        <p:spPr bwMode="auto">
          <a:xfrm>
            <a:off x="8101013" y="1089025"/>
            <a:ext cx="1042987"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subTitle" idx="4294967295"/>
          </p:nvPr>
        </p:nvSpPr>
        <p:spPr>
          <a:xfrm>
            <a:off x="0" y="928670"/>
            <a:ext cx="8353425" cy="5141931"/>
          </a:xfrm>
        </p:spPr>
        <p:txBody>
          <a:bodyPr>
            <a:normAutofit/>
          </a:bodyPr>
          <a:lstStyle/>
          <a:p>
            <a:pPr algn="ctr" eaLnBrk="1" hangingPunct="1">
              <a:lnSpc>
                <a:spcPct val="110000"/>
              </a:lnSpc>
              <a:buFontTx/>
              <a:buNone/>
            </a:pPr>
            <a:r>
              <a:rPr lang="pt-PT" altLang="pt-BR" sz="2400" b="1" smtClean="0">
                <a:solidFill>
                  <a:srgbClr val="000000"/>
                </a:solidFill>
              </a:rPr>
              <a:t>ESTRATÉGIAS QUE INFLUENCIAM O PROJETO</a:t>
            </a:r>
          </a:p>
          <a:p>
            <a:pPr algn="just" eaLnBrk="1" hangingPunct="1">
              <a:lnSpc>
                <a:spcPct val="110000"/>
              </a:lnSpc>
              <a:spcBef>
                <a:spcPts val="900"/>
              </a:spcBef>
              <a:buFontTx/>
              <a:buNone/>
            </a:pPr>
            <a:r>
              <a:rPr lang="pt-PT" altLang="pt-BR" sz="1600" b="1" smtClean="0">
                <a:solidFill>
                  <a:srgbClr val="000000"/>
                </a:solidFill>
              </a:rPr>
              <a:t>	</a:t>
            </a:r>
            <a:endParaRPr lang="pt-PT" altLang="pt-BR" sz="800" b="1" smtClean="0">
              <a:solidFill>
                <a:srgbClr val="000000"/>
              </a:solidFill>
            </a:endParaRPr>
          </a:p>
          <a:p>
            <a:pPr algn="just" eaLnBrk="1" hangingPunct="1">
              <a:lnSpc>
                <a:spcPct val="110000"/>
              </a:lnSpc>
            </a:pPr>
            <a:r>
              <a:rPr lang="pt-PT" altLang="pt-BR" sz="1600" b="1" smtClean="0">
                <a:solidFill>
                  <a:srgbClr val="000000"/>
                </a:solidFill>
              </a:rPr>
              <a:t> </a:t>
            </a:r>
            <a:r>
              <a:rPr lang="pt-PT" altLang="pt-BR" sz="2000" b="1" smtClean="0">
                <a:solidFill>
                  <a:srgbClr val="000000"/>
                </a:solidFill>
              </a:rPr>
              <a:t>ESTRATÉGIA DE INSTALAÇÕES</a:t>
            </a:r>
            <a:r>
              <a:rPr lang="pt-PT" altLang="pt-BR" sz="2000" b="1" i="1" smtClean="0">
                <a:solidFill>
                  <a:srgbClr val="000000"/>
                </a:solidFill>
              </a:rPr>
              <a:t> -</a:t>
            </a:r>
            <a:r>
              <a:rPr lang="pt-PT" altLang="pt-BR" sz="2000" b="1" smtClean="0">
                <a:solidFill>
                  <a:srgbClr val="000000"/>
                </a:solidFill>
              </a:rPr>
              <a:t> Influencia o tamanho, a localização e as atividades de cada parte da operação.</a:t>
            </a:r>
          </a:p>
          <a:p>
            <a:pPr algn="just" eaLnBrk="1" hangingPunct="1">
              <a:lnSpc>
                <a:spcPct val="110000"/>
              </a:lnSpc>
              <a:buFontTx/>
              <a:buNone/>
            </a:pPr>
            <a:endParaRPr lang="pt-PT" altLang="pt-BR" sz="2000" b="1" smtClean="0">
              <a:solidFill>
                <a:srgbClr val="000000"/>
              </a:solidFill>
            </a:endParaRPr>
          </a:p>
          <a:p>
            <a:pPr algn="just" eaLnBrk="1" hangingPunct="1">
              <a:lnSpc>
                <a:spcPct val="110000"/>
              </a:lnSpc>
              <a:spcBef>
                <a:spcPts val="200"/>
              </a:spcBef>
            </a:pPr>
            <a:r>
              <a:rPr lang="pt-PT" altLang="pt-BR" sz="2000" b="1" smtClean="0">
                <a:solidFill>
                  <a:srgbClr val="000000"/>
                </a:solidFill>
              </a:rPr>
              <a:t> ESTRATÉGIA DE TECNOLOGIA</a:t>
            </a:r>
            <a:r>
              <a:rPr lang="pt-PT" altLang="pt-BR" sz="2000" b="1" i="1" smtClean="0">
                <a:solidFill>
                  <a:srgbClr val="000000"/>
                </a:solidFill>
              </a:rPr>
              <a:t> -</a:t>
            </a:r>
            <a:r>
              <a:rPr lang="pt-PT" altLang="pt-BR" sz="2000" b="1" smtClean="0">
                <a:solidFill>
                  <a:srgbClr val="000000"/>
                </a:solidFill>
              </a:rPr>
              <a:t> Influencia o tipo de fábrica, equipamento ou outras tecnologias de processo que são usadas na produção.</a:t>
            </a:r>
          </a:p>
          <a:p>
            <a:pPr algn="just" eaLnBrk="1" hangingPunct="1">
              <a:lnSpc>
                <a:spcPct val="110000"/>
              </a:lnSpc>
              <a:spcBef>
                <a:spcPts val="200"/>
              </a:spcBef>
              <a:buFontTx/>
              <a:buNone/>
            </a:pPr>
            <a:endParaRPr lang="pt-PT" altLang="pt-BR" sz="2000" b="1" smtClean="0">
              <a:solidFill>
                <a:srgbClr val="000000"/>
              </a:solidFill>
            </a:endParaRPr>
          </a:p>
          <a:p>
            <a:pPr algn="just" eaLnBrk="1" hangingPunct="1">
              <a:lnSpc>
                <a:spcPct val="110000"/>
              </a:lnSpc>
              <a:spcBef>
                <a:spcPts val="200"/>
              </a:spcBef>
            </a:pPr>
            <a:r>
              <a:rPr lang="pt-PT" altLang="pt-BR" sz="2000" b="1" smtClean="0">
                <a:solidFill>
                  <a:srgbClr val="000000"/>
                </a:solidFill>
              </a:rPr>
              <a:t> ESTRATÉGIA DE ORGANIZAÇÃO E FORÇA DE TRABALHO</a:t>
            </a:r>
            <a:r>
              <a:rPr lang="pt-PT" altLang="pt-BR" sz="2000" b="1" i="1" smtClean="0">
                <a:solidFill>
                  <a:srgbClr val="000000"/>
                </a:solidFill>
              </a:rPr>
              <a:t> - </a:t>
            </a:r>
            <a:r>
              <a:rPr lang="pt-PT" altLang="pt-BR" sz="2000" b="1" smtClean="0">
                <a:solidFill>
                  <a:srgbClr val="000000"/>
                </a:solidFill>
              </a:rPr>
              <a:t>Influencia a forma como são organizados e desenvolvidos os recursos humanos da produção e como contribuem para sua gestão.</a:t>
            </a:r>
            <a:endParaRPr lang="pt-BR" altLang="pt-BR" sz="2000" b="1" smtClean="0"/>
          </a:p>
        </p:txBody>
      </p:sp>
      <p:sp>
        <p:nvSpPr>
          <p:cNvPr id="4" name="Retângulo 3"/>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60421" name="Text Box 4"/>
          <p:cNvSpPr txBox="1">
            <a:spLocks noChangeArrowheads="1"/>
          </p:cNvSpPr>
          <p:nvPr/>
        </p:nvSpPr>
        <p:spPr bwMode="auto">
          <a:xfrm>
            <a:off x="1258888" y="3333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a:solidFill>
                  <a:schemeClr val="bg1"/>
                </a:solidFill>
              </a:rPr>
              <a:t>ADMINISTRAÇÃO DA PRODUÇÃO E OPERAÇÕES</a:t>
            </a:r>
            <a:endParaRPr lang="pt-BR" altLang="pt-BR" b="1">
              <a:solidFill>
                <a:schemeClr val="bg1"/>
              </a:solidFill>
            </a:endParaRPr>
          </a:p>
        </p:txBody>
      </p:sp>
      <p:pic>
        <p:nvPicPr>
          <p:cNvPr id="60422" name="Picture 10" descr="https://hrmlogistica.files.wordpress.com/2014/03/36f80-delivered-innovation-250.png?w=500"/>
          <p:cNvPicPr>
            <a:picLocks noChangeAspect="1" noChangeArrowheads="1"/>
          </p:cNvPicPr>
          <p:nvPr/>
        </p:nvPicPr>
        <p:blipFill>
          <a:blip r:embed="rId2"/>
          <a:srcRect/>
          <a:stretch>
            <a:fillRect/>
          </a:stretch>
        </p:blipFill>
        <p:spPr bwMode="auto">
          <a:xfrm>
            <a:off x="8101013" y="1089025"/>
            <a:ext cx="1042987"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ctrTitle" idx="4294967295"/>
          </p:nvPr>
        </p:nvSpPr>
        <p:spPr>
          <a:xfrm>
            <a:off x="0" y="785794"/>
            <a:ext cx="8207375" cy="1470025"/>
          </a:xfrm>
        </p:spPr>
        <p:txBody>
          <a:bodyPr/>
          <a:lstStyle/>
          <a:p>
            <a:pPr eaLnBrk="1" hangingPunct="1"/>
            <a:r>
              <a:rPr lang="pt-BR" altLang="pt-BR" sz="2800" b="1" dirty="0" smtClean="0"/>
              <a:t>ENGENHARIA SIMULTÂNEA</a:t>
            </a:r>
            <a:endParaRPr lang="pt-BR" altLang="pt-BR" dirty="0" smtClean="0"/>
          </a:p>
        </p:txBody>
      </p:sp>
      <p:sp>
        <p:nvSpPr>
          <p:cNvPr id="61444" name="Text Box 39"/>
          <p:cNvSpPr txBox="1">
            <a:spLocks noChangeArrowheads="1"/>
          </p:cNvSpPr>
          <p:nvPr/>
        </p:nvSpPr>
        <p:spPr bwMode="auto">
          <a:xfrm>
            <a:off x="0" y="2214554"/>
            <a:ext cx="8137525" cy="3400425"/>
          </a:xfrm>
          <a:prstGeom prst="rect">
            <a:avLst/>
          </a:prstGeom>
          <a:noFill/>
          <a:ln w="12700">
            <a:noFill/>
            <a:miter lim="800000"/>
            <a:headEnd type="none" w="sm" len="sm"/>
            <a:tailEnd type="none" w="sm" len="sm"/>
          </a:ln>
        </p:spPr>
        <p:txBody>
          <a:bodyPr lIns="0" tIns="0" rIns="0" bIns="0">
            <a:spAutoFit/>
          </a:bodyPr>
          <a:lstStyle/>
          <a:p>
            <a:pPr lvl="2" algn="just">
              <a:lnSpc>
                <a:spcPct val="150000"/>
              </a:lnSpc>
              <a:spcBef>
                <a:spcPts val="1000"/>
              </a:spcBef>
            </a:pPr>
            <a:r>
              <a:rPr lang="pt-PT" altLang="pt-BR" sz="1800" b="1" dirty="0">
                <a:solidFill>
                  <a:srgbClr val="000000"/>
                </a:solidFill>
                <a:latin typeface="Arial" charset="0"/>
              </a:rPr>
              <a:t>A utilização da engenharia simultânea traz uma série de vantagens, como a redução do período gasto para o lançamento do produto </a:t>
            </a:r>
            <a:r>
              <a:rPr lang="pt-PT" altLang="pt-BR" sz="1800" b="1" i="1" dirty="0">
                <a:solidFill>
                  <a:srgbClr val="000000"/>
                </a:solidFill>
                <a:latin typeface="Arial" charset="0"/>
              </a:rPr>
              <a:t>(tíme-to-markef),</a:t>
            </a:r>
            <a:r>
              <a:rPr lang="pt-PT" altLang="pt-BR" sz="1800" b="1" dirty="0">
                <a:solidFill>
                  <a:srgbClr val="000000"/>
                </a:solidFill>
                <a:latin typeface="Arial" charset="0"/>
              </a:rPr>
              <a:t> pois várias atividades são desenvolvidas simultaneamente.</a:t>
            </a:r>
          </a:p>
          <a:p>
            <a:pPr lvl="2" algn="just">
              <a:lnSpc>
                <a:spcPct val="150000"/>
              </a:lnSpc>
              <a:spcBef>
                <a:spcPts val="1000"/>
              </a:spcBef>
            </a:pPr>
            <a:r>
              <a:rPr lang="pt-PT" altLang="pt-BR" sz="1800" b="1" dirty="0">
                <a:solidFill>
                  <a:srgbClr val="000000"/>
                </a:solidFill>
                <a:latin typeface="Arial" charset="0"/>
              </a:rPr>
              <a:t> A qualidade é melhorada, já que todos os envolvidos contribuíram para com o projeto. As chances de sucesso no mercado são maiores, pois os possíveis clientes foram previamente consultados.</a:t>
            </a:r>
            <a:endParaRPr lang="pt-BR" altLang="pt-BR" sz="1800" b="1" dirty="0">
              <a:latin typeface="Arial" charset="0"/>
            </a:endParaRPr>
          </a:p>
        </p:txBody>
      </p:sp>
      <p:sp>
        <p:nvSpPr>
          <p:cNvPr id="41" name="Retângulo 40"/>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61446" name="Text Box 4"/>
          <p:cNvSpPr txBox="1">
            <a:spLocks noChangeArrowheads="1"/>
          </p:cNvSpPr>
          <p:nvPr/>
        </p:nvSpPr>
        <p:spPr bwMode="auto">
          <a:xfrm>
            <a:off x="1258888" y="3333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a:solidFill>
                  <a:schemeClr val="bg1"/>
                </a:solidFill>
              </a:rPr>
              <a:t>ADMINISTRAÇÃO DA PRODUÇÃO E OPERAÇÕES</a:t>
            </a:r>
            <a:endParaRPr lang="pt-BR" altLang="pt-BR" b="1">
              <a:solidFill>
                <a:schemeClr val="bg1"/>
              </a:solidFill>
            </a:endParaRPr>
          </a:p>
        </p:txBody>
      </p:sp>
      <p:pic>
        <p:nvPicPr>
          <p:cNvPr id="61447" name="Picture 10" descr="https://hrmlogistica.files.wordpress.com/2014/03/36f80-delivered-innovation-250.png?w=500"/>
          <p:cNvPicPr>
            <a:picLocks noChangeAspect="1" noChangeArrowheads="1"/>
          </p:cNvPicPr>
          <p:nvPr/>
        </p:nvPicPr>
        <p:blipFill>
          <a:blip r:embed="rId2"/>
          <a:srcRect/>
          <a:stretch>
            <a:fillRect/>
          </a:stretch>
        </p:blipFill>
        <p:spPr bwMode="auto">
          <a:xfrm>
            <a:off x="8101013" y="1089025"/>
            <a:ext cx="1042987"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ctrTitle" idx="4294967295"/>
          </p:nvPr>
        </p:nvSpPr>
        <p:spPr>
          <a:xfrm>
            <a:off x="0" y="571480"/>
            <a:ext cx="8207375" cy="1470025"/>
          </a:xfrm>
        </p:spPr>
        <p:txBody>
          <a:bodyPr/>
          <a:lstStyle/>
          <a:p>
            <a:pPr eaLnBrk="1" hangingPunct="1"/>
            <a:r>
              <a:rPr lang="pt-BR" altLang="pt-BR" sz="2800" b="1" dirty="0" smtClean="0"/>
              <a:t>ENGENHARIA SIMULTÂNEA</a:t>
            </a:r>
            <a:endParaRPr lang="pt-BR" altLang="pt-BR" dirty="0" smtClean="0"/>
          </a:p>
        </p:txBody>
      </p:sp>
      <p:grpSp>
        <p:nvGrpSpPr>
          <p:cNvPr id="2" name="Group 3"/>
          <p:cNvGrpSpPr>
            <a:grpSpLocks/>
          </p:cNvGrpSpPr>
          <p:nvPr/>
        </p:nvGrpSpPr>
        <p:grpSpPr bwMode="auto">
          <a:xfrm>
            <a:off x="395288" y="1700213"/>
            <a:ext cx="8208962" cy="4752975"/>
            <a:chOff x="1104" y="528"/>
            <a:chExt cx="8484" cy="7968"/>
          </a:xfrm>
        </p:grpSpPr>
        <p:grpSp>
          <p:nvGrpSpPr>
            <p:cNvPr id="3" name="Group 4"/>
            <p:cNvGrpSpPr>
              <a:grpSpLocks/>
            </p:cNvGrpSpPr>
            <p:nvPr/>
          </p:nvGrpSpPr>
          <p:grpSpPr bwMode="auto">
            <a:xfrm>
              <a:off x="1212" y="1068"/>
              <a:ext cx="7668" cy="6102"/>
              <a:chOff x="1212" y="1068"/>
              <a:chExt cx="7668" cy="6102"/>
            </a:xfrm>
          </p:grpSpPr>
          <p:sp>
            <p:nvSpPr>
              <p:cNvPr id="62476" name="Text Box 5"/>
              <p:cNvSpPr txBox="1">
                <a:spLocks noChangeArrowheads="1"/>
              </p:cNvSpPr>
              <p:nvPr/>
            </p:nvSpPr>
            <p:spPr bwMode="auto">
              <a:xfrm>
                <a:off x="5028" y="6702"/>
                <a:ext cx="3852" cy="468"/>
              </a:xfrm>
              <a:prstGeom prst="rect">
                <a:avLst/>
              </a:prstGeom>
              <a:solidFill>
                <a:srgbClr val="FFFFFF"/>
              </a:solidFill>
              <a:ln w="25400">
                <a:solidFill>
                  <a:srgbClr val="000000"/>
                </a:solidFill>
                <a:miter lim="800000"/>
                <a:headEnd/>
                <a:tailEnd/>
              </a:ln>
            </p:spPr>
            <p:txBody>
              <a:bodyPr/>
              <a:lstStyle/>
              <a:p>
                <a:pPr algn="ctr"/>
                <a:r>
                  <a:rPr lang="pt-BR" altLang="pt-BR" sz="1600" b="1">
                    <a:latin typeface="Arial" charset="0"/>
                  </a:rPr>
                  <a:t>Projeto Final</a:t>
                </a:r>
              </a:p>
            </p:txBody>
          </p:sp>
          <p:sp>
            <p:nvSpPr>
              <p:cNvPr id="62477" name="Text Box 6"/>
              <p:cNvSpPr txBox="1">
                <a:spLocks noChangeArrowheads="1"/>
              </p:cNvSpPr>
              <p:nvPr/>
            </p:nvSpPr>
            <p:spPr bwMode="auto">
              <a:xfrm>
                <a:off x="1212" y="1068"/>
                <a:ext cx="3852" cy="468"/>
              </a:xfrm>
              <a:prstGeom prst="rect">
                <a:avLst/>
              </a:prstGeom>
              <a:solidFill>
                <a:srgbClr val="FFFFFF"/>
              </a:solidFill>
              <a:ln w="25400">
                <a:solidFill>
                  <a:srgbClr val="000000"/>
                </a:solidFill>
                <a:miter lim="800000"/>
                <a:headEnd/>
                <a:tailEnd/>
              </a:ln>
            </p:spPr>
            <p:txBody>
              <a:bodyPr/>
              <a:lstStyle/>
              <a:p>
                <a:pPr algn="ctr"/>
                <a:r>
                  <a:rPr lang="pt-BR" altLang="pt-BR" sz="1600" b="1">
                    <a:latin typeface="Arial" charset="0"/>
                  </a:rPr>
                  <a:t>Geração da Idéia</a:t>
                </a:r>
                <a:endParaRPr lang="pt-BR" altLang="pt-BR" sz="1200" b="1">
                  <a:latin typeface="Arial" charset="0"/>
                </a:endParaRPr>
              </a:p>
            </p:txBody>
          </p:sp>
          <p:sp>
            <p:nvSpPr>
              <p:cNvPr id="62478" name="Text Box 7"/>
              <p:cNvSpPr txBox="1">
                <a:spLocks noChangeArrowheads="1"/>
              </p:cNvSpPr>
              <p:nvPr/>
            </p:nvSpPr>
            <p:spPr bwMode="auto">
              <a:xfrm>
                <a:off x="1878" y="2034"/>
                <a:ext cx="3852" cy="468"/>
              </a:xfrm>
              <a:prstGeom prst="rect">
                <a:avLst/>
              </a:prstGeom>
              <a:solidFill>
                <a:srgbClr val="FFFFFF"/>
              </a:solidFill>
              <a:ln w="25400">
                <a:solidFill>
                  <a:srgbClr val="000000"/>
                </a:solidFill>
                <a:miter lim="800000"/>
                <a:headEnd/>
                <a:tailEnd/>
              </a:ln>
            </p:spPr>
            <p:txBody>
              <a:bodyPr/>
              <a:lstStyle/>
              <a:p>
                <a:pPr algn="ctr"/>
                <a:r>
                  <a:rPr lang="pt-BR" altLang="pt-BR" sz="1600" b="1">
                    <a:latin typeface="Arial" charset="0"/>
                  </a:rPr>
                  <a:t>Especificações Funcionais</a:t>
                </a:r>
                <a:endParaRPr lang="pt-BR" altLang="pt-BR" sz="1200" b="1">
                  <a:latin typeface="Arial" charset="0"/>
                </a:endParaRPr>
              </a:p>
            </p:txBody>
          </p:sp>
          <p:sp>
            <p:nvSpPr>
              <p:cNvPr id="62479" name="Text Box 8"/>
              <p:cNvSpPr txBox="1">
                <a:spLocks noChangeArrowheads="1"/>
              </p:cNvSpPr>
              <p:nvPr/>
            </p:nvSpPr>
            <p:spPr bwMode="auto">
              <a:xfrm>
                <a:off x="2532" y="2952"/>
                <a:ext cx="3852" cy="468"/>
              </a:xfrm>
              <a:prstGeom prst="rect">
                <a:avLst/>
              </a:prstGeom>
              <a:solidFill>
                <a:srgbClr val="FFFFFF"/>
              </a:solidFill>
              <a:ln w="25400">
                <a:solidFill>
                  <a:srgbClr val="000000"/>
                </a:solidFill>
                <a:miter lim="800000"/>
                <a:headEnd/>
                <a:tailEnd/>
              </a:ln>
            </p:spPr>
            <p:txBody>
              <a:bodyPr/>
              <a:lstStyle/>
              <a:p>
                <a:pPr algn="ctr"/>
                <a:r>
                  <a:rPr lang="pt-BR" altLang="pt-BR" sz="1600" b="1">
                    <a:latin typeface="Arial" charset="0"/>
                  </a:rPr>
                  <a:t>Seleção do Produto</a:t>
                </a:r>
              </a:p>
            </p:txBody>
          </p:sp>
          <p:sp>
            <p:nvSpPr>
              <p:cNvPr id="62480" name="Text Box 9"/>
              <p:cNvSpPr txBox="1">
                <a:spLocks noChangeArrowheads="1"/>
              </p:cNvSpPr>
              <p:nvPr/>
            </p:nvSpPr>
            <p:spPr bwMode="auto">
              <a:xfrm>
                <a:off x="3186" y="3918"/>
                <a:ext cx="3852" cy="468"/>
              </a:xfrm>
              <a:prstGeom prst="rect">
                <a:avLst/>
              </a:prstGeom>
              <a:solidFill>
                <a:srgbClr val="FFFFFF"/>
              </a:solidFill>
              <a:ln w="25400">
                <a:solidFill>
                  <a:srgbClr val="000000"/>
                </a:solidFill>
                <a:miter lim="800000"/>
                <a:headEnd/>
                <a:tailEnd/>
              </a:ln>
            </p:spPr>
            <p:txBody>
              <a:bodyPr/>
              <a:lstStyle/>
              <a:p>
                <a:pPr algn="ctr"/>
                <a:r>
                  <a:rPr lang="pt-BR" altLang="pt-BR" sz="1600" b="1">
                    <a:latin typeface="Arial" charset="0"/>
                  </a:rPr>
                  <a:t>Projeto Preliminar</a:t>
                </a:r>
                <a:endParaRPr lang="pt-BR" altLang="pt-BR" sz="1200" b="1">
                  <a:latin typeface="Arial" charset="0"/>
                </a:endParaRPr>
              </a:p>
            </p:txBody>
          </p:sp>
          <p:sp>
            <p:nvSpPr>
              <p:cNvPr id="62481" name="Text Box 10"/>
              <p:cNvSpPr txBox="1">
                <a:spLocks noChangeArrowheads="1"/>
              </p:cNvSpPr>
              <p:nvPr/>
            </p:nvSpPr>
            <p:spPr bwMode="auto">
              <a:xfrm>
                <a:off x="3876" y="4806"/>
                <a:ext cx="3852" cy="468"/>
              </a:xfrm>
              <a:prstGeom prst="rect">
                <a:avLst/>
              </a:prstGeom>
              <a:solidFill>
                <a:srgbClr val="FFFFFF"/>
              </a:solidFill>
              <a:ln w="25400">
                <a:solidFill>
                  <a:srgbClr val="000000"/>
                </a:solidFill>
                <a:miter lim="800000"/>
                <a:headEnd/>
                <a:tailEnd/>
              </a:ln>
            </p:spPr>
            <p:txBody>
              <a:bodyPr/>
              <a:lstStyle/>
              <a:p>
                <a:pPr algn="ctr"/>
                <a:r>
                  <a:rPr lang="pt-BR" altLang="pt-BR" sz="1600" b="1">
                    <a:latin typeface="Arial" charset="0"/>
                  </a:rPr>
                  <a:t>Construção do Protótipo</a:t>
                </a:r>
                <a:endParaRPr lang="pt-BR" altLang="pt-BR" sz="1200" b="1">
                  <a:latin typeface="Arial" charset="0"/>
                </a:endParaRPr>
              </a:p>
            </p:txBody>
          </p:sp>
          <p:sp>
            <p:nvSpPr>
              <p:cNvPr id="62482" name="Text Box 11"/>
              <p:cNvSpPr txBox="1">
                <a:spLocks noChangeArrowheads="1"/>
              </p:cNvSpPr>
              <p:nvPr/>
            </p:nvSpPr>
            <p:spPr bwMode="auto">
              <a:xfrm>
                <a:off x="4488" y="5724"/>
                <a:ext cx="3852" cy="468"/>
              </a:xfrm>
              <a:prstGeom prst="rect">
                <a:avLst/>
              </a:prstGeom>
              <a:solidFill>
                <a:srgbClr val="FFFFFF"/>
              </a:solidFill>
              <a:ln w="25400">
                <a:solidFill>
                  <a:srgbClr val="000000"/>
                </a:solidFill>
                <a:miter lim="800000"/>
                <a:headEnd/>
                <a:tailEnd/>
              </a:ln>
            </p:spPr>
            <p:txBody>
              <a:bodyPr/>
              <a:lstStyle/>
              <a:p>
                <a:pPr algn="ctr"/>
                <a:r>
                  <a:rPr lang="pt-BR" altLang="pt-BR" sz="1600" b="1">
                    <a:latin typeface="Arial" charset="0"/>
                  </a:rPr>
                  <a:t>Teste</a:t>
                </a:r>
                <a:endParaRPr lang="pt-BR" altLang="pt-BR" sz="1200" b="1">
                  <a:latin typeface="Arial" charset="0"/>
                </a:endParaRPr>
              </a:p>
            </p:txBody>
          </p:sp>
          <p:sp>
            <p:nvSpPr>
              <p:cNvPr id="62483" name="Line 12"/>
              <p:cNvSpPr>
                <a:spLocks noChangeShapeType="1"/>
              </p:cNvSpPr>
              <p:nvPr/>
            </p:nvSpPr>
            <p:spPr bwMode="auto">
              <a:xfrm>
                <a:off x="2220" y="1542"/>
                <a:ext cx="0" cy="492"/>
              </a:xfrm>
              <a:prstGeom prst="line">
                <a:avLst/>
              </a:prstGeom>
              <a:noFill/>
              <a:ln w="9525">
                <a:solidFill>
                  <a:srgbClr val="000000"/>
                </a:solidFill>
                <a:round/>
                <a:headEnd/>
                <a:tailEnd type="triangle" w="med" len="med"/>
              </a:ln>
            </p:spPr>
            <p:txBody>
              <a:bodyPr/>
              <a:lstStyle/>
              <a:p>
                <a:endParaRPr lang="pt-BR"/>
              </a:p>
            </p:txBody>
          </p:sp>
          <p:sp>
            <p:nvSpPr>
              <p:cNvPr id="62484" name="Line 13"/>
              <p:cNvSpPr>
                <a:spLocks noChangeShapeType="1"/>
              </p:cNvSpPr>
              <p:nvPr/>
            </p:nvSpPr>
            <p:spPr bwMode="auto">
              <a:xfrm>
                <a:off x="4722" y="2484"/>
                <a:ext cx="0" cy="492"/>
              </a:xfrm>
              <a:prstGeom prst="line">
                <a:avLst/>
              </a:prstGeom>
              <a:noFill/>
              <a:ln w="9525">
                <a:solidFill>
                  <a:srgbClr val="000000"/>
                </a:solidFill>
                <a:round/>
                <a:headEnd/>
                <a:tailEnd type="triangle" w="med" len="med"/>
              </a:ln>
            </p:spPr>
            <p:txBody>
              <a:bodyPr/>
              <a:lstStyle/>
              <a:p>
                <a:endParaRPr lang="pt-BR"/>
              </a:p>
            </p:txBody>
          </p:sp>
          <p:sp>
            <p:nvSpPr>
              <p:cNvPr id="62485" name="Line 14"/>
              <p:cNvSpPr>
                <a:spLocks noChangeShapeType="1"/>
              </p:cNvSpPr>
              <p:nvPr/>
            </p:nvSpPr>
            <p:spPr bwMode="auto">
              <a:xfrm>
                <a:off x="4050" y="1548"/>
                <a:ext cx="0" cy="492"/>
              </a:xfrm>
              <a:prstGeom prst="line">
                <a:avLst/>
              </a:prstGeom>
              <a:noFill/>
              <a:ln w="9525">
                <a:solidFill>
                  <a:srgbClr val="000000"/>
                </a:solidFill>
                <a:round/>
                <a:headEnd/>
                <a:tailEnd type="triangle" w="med" len="med"/>
              </a:ln>
            </p:spPr>
            <p:txBody>
              <a:bodyPr/>
              <a:lstStyle/>
              <a:p>
                <a:endParaRPr lang="pt-BR"/>
              </a:p>
            </p:txBody>
          </p:sp>
          <p:sp>
            <p:nvSpPr>
              <p:cNvPr id="62486" name="Line 15"/>
              <p:cNvSpPr>
                <a:spLocks noChangeShapeType="1"/>
              </p:cNvSpPr>
              <p:nvPr/>
            </p:nvSpPr>
            <p:spPr bwMode="auto">
              <a:xfrm>
                <a:off x="3018" y="2508"/>
                <a:ext cx="0" cy="492"/>
              </a:xfrm>
              <a:prstGeom prst="line">
                <a:avLst/>
              </a:prstGeom>
              <a:noFill/>
              <a:ln w="9525">
                <a:solidFill>
                  <a:srgbClr val="000000"/>
                </a:solidFill>
                <a:round/>
                <a:headEnd/>
                <a:tailEnd type="triangle" w="med" len="med"/>
              </a:ln>
            </p:spPr>
            <p:txBody>
              <a:bodyPr/>
              <a:lstStyle/>
              <a:p>
                <a:endParaRPr lang="pt-BR"/>
              </a:p>
            </p:txBody>
          </p:sp>
          <p:sp>
            <p:nvSpPr>
              <p:cNvPr id="62487" name="Line 16"/>
              <p:cNvSpPr>
                <a:spLocks noChangeShapeType="1"/>
              </p:cNvSpPr>
              <p:nvPr/>
            </p:nvSpPr>
            <p:spPr bwMode="auto">
              <a:xfrm>
                <a:off x="3714" y="3432"/>
                <a:ext cx="0" cy="492"/>
              </a:xfrm>
              <a:prstGeom prst="line">
                <a:avLst/>
              </a:prstGeom>
              <a:noFill/>
              <a:ln w="9525">
                <a:solidFill>
                  <a:srgbClr val="000000"/>
                </a:solidFill>
                <a:round/>
                <a:headEnd/>
                <a:tailEnd type="triangle" w="med" len="med"/>
              </a:ln>
            </p:spPr>
            <p:txBody>
              <a:bodyPr/>
              <a:lstStyle/>
              <a:p>
                <a:endParaRPr lang="pt-BR"/>
              </a:p>
            </p:txBody>
          </p:sp>
          <p:sp>
            <p:nvSpPr>
              <p:cNvPr id="62488" name="Line 17"/>
              <p:cNvSpPr>
                <a:spLocks noChangeShapeType="1"/>
              </p:cNvSpPr>
              <p:nvPr/>
            </p:nvSpPr>
            <p:spPr bwMode="auto">
              <a:xfrm>
                <a:off x="4380" y="4392"/>
                <a:ext cx="0" cy="492"/>
              </a:xfrm>
              <a:prstGeom prst="line">
                <a:avLst/>
              </a:prstGeom>
              <a:noFill/>
              <a:ln w="9525">
                <a:solidFill>
                  <a:srgbClr val="000000"/>
                </a:solidFill>
                <a:round/>
                <a:headEnd/>
                <a:tailEnd type="triangle" w="med" len="med"/>
              </a:ln>
            </p:spPr>
            <p:txBody>
              <a:bodyPr/>
              <a:lstStyle/>
              <a:p>
                <a:endParaRPr lang="pt-BR"/>
              </a:p>
            </p:txBody>
          </p:sp>
          <p:sp>
            <p:nvSpPr>
              <p:cNvPr id="62489" name="Line 18"/>
              <p:cNvSpPr>
                <a:spLocks noChangeShapeType="1"/>
              </p:cNvSpPr>
              <p:nvPr/>
            </p:nvSpPr>
            <p:spPr bwMode="auto">
              <a:xfrm>
                <a:off x="4992" y="5262"/>
                <a:ext cx="0" cy="492"/>
              </a:xfrm>
              <a:prstGeom prst="line">
                <a:avLst/>
              </a:prstGeom>
              <a:noFill/>
              <a:ln w="9525">
                <a:solidFill>
                  <a:srgbClr val="000000"/>
                </a:solidFill>
                <a:round/>
                <a:headEnd/>
                <a:tailEnd type="triangle" w="med" len="med"/>
              </a:ln>
            </p:spPr>
            <p:txBody>
              <a:bodyPr/>
              <a:lstStyle/>
              <a:p>
                <a:endParaRPr lang="pt-BR"/>
              </a:p>
            </p:txBody>
          </p:sp>
          <p:sp>
            <p:nvSpPr>
              <p:cNvPr id="62490" name="Line 19"/>
              <p:cNvSpPr>
                <a:spLocks noChangeShapeType="1"/>
              </p:cNvSpPr>
              <p:nvPr/>
            </p:nvSpPr>
            <p:spPr bwMode="auto">
              <a:xfrm>
                <a:off x="2514" y="1524"/>
                <a:ext cx="0" cy="492"/>
              </a:xfrm>
              <a:prstGeom prst="line">
                <a:avLst/>
              </a:prstGeom>
              <a:noFill/>
              <a:ln w="9525">
                <a:solidFill>
                  <a:srgbClr val="000000"/>
                </a:solidFill>
                <a:round/>
                <a:headEnd type="triangle" w="med" len="med"/>
                <a:tailEnd/>
              </a:ln>
            </p:spPr>
            <p:txBody>
              <a:bodyPr/>
              <a:lstStyle/>
              <a:p>
                <a:endParaRPr lang="pt-BR"/>
              </a:p>
            </p:txBody>
          </p:sp>
          <p:sp>
            <p:nvSpPr>
              <p:cNvPr id="62491" name="Line 20"/>
              <p:cNvSpPr>
                <a:spLocks noChangeShapeType="1"/>
              </p:cNvSpPr>
              <p:nvPr/>
            </p:nvSpPr>
            <p:spPr bwMode="auto">
              <a:xfrm>
                <a:off x="5406" y="3396"/>
                <a:ext cx="0" cy="492"/>
              </a:xfrm>
              <a:prstGeom prst="line">
                <a:avLst/>
              </a:prstGeom>
              <a:noFill/>
              <a:ln w="9525">
                <a:solidFill>
                  <a:srgbClr val="000000"/>
                </a:solidFill>
                <a:round/>
                <a:headEnd/>
                <a:tailEnd type="triangle" w="med" len="med"/>
              </a:ln>
            </p:spPr>
            <p:txBody>
              <a:bodyPr/>
              <a:lstStyle/>
              <a:p>
                <a:endParaRPr lang="pt-BR"/>
              </a:p>
            </p:txBody>
          </p:sp>
          <p:sp>
            <p:nvSpPr>
              <p:cNvPr id="62492" name="Line 21"/>
              <p:cNvSpPr>
                <a:spLocks noChangeShapeType="1"/>
              </p:cNvSpPr>
              <p:nvPr/>
            </p:nvSpPr>
            <p:spPr bwMode="auto">
              <a:xfrm>
                <a:off x="6078" y="4356"/>
                <a:ext cx="0" cy="492"/>
              </a:xfrm>
              <a:prstGeom prst="line">
                <a:avLst/>
              </a:prstGeom>
              <a:noFill/>
              <a:ln w="9525">
                <a:solidFill>
                  <a:srgbClr val="000000"/>
                </a:solidFill>
                <a:round/>
                <a:headEnd/>
                <a:tailEnd type="triangle" w="med" len="med"/>
              </a:ln>
            </p:spPr>
            <p:txBody>
              <a:bodyPr/>
              <a:lstStyle/>
              <a:p>
                <a:endParaRPr lang="pt-BR"/>
              </a:p>
            </p:txBody>
          </p:sp>
          <p:sp>
            <p:nvSpPr>
              <p:cNvPr id="62493" name="Line 22"/>
              <p:cNvSpPr>
                <a:spLocks noChangeShapeType="1"/>
              </p:cNvSpPr>
              <p:nvPr/>
            </p:nvSpPr>
            <p:spPr bwMode="auto">
              <a:xfrm>
                <a:off x="6834" y="5274"/>
                <a:ext cx="0" cy="492"/>
              </a:xfrm>
              <a:prstGeom prst="line">
                <a:avLst/>
              </a:prstGeom>
              <a:noFill/>
              <a:ln w="9525">
                <a:solidFill>
                  <a:srgbClr val="000000"/>
                </a:solidFill>
                <a:round/>
                <a:headEnd/>
                <a:tailEnd type="triangle" w="med" len="med"/>
              </a:ln>
            </p:spPr>
            <p:txBody>
              <a:bodyPr/>
              <a:lstStyle/>
              <a:p>
                <a:endParaRPr lang="pt-BR"/>
              </a:p>
            </p:txBody>
          </p:sp>
          <p:sp>
            <p:nvSpPr>
              <p:cNvPr id="62494" name="Line 23"/>
              <p:cNvSpPr>
                <a:spLocks noChangeShapeType="1"/>
              </p:cNvSpPr>
              <p:nvPr/>
            </p:nvSpPr>
            <p:spPr bwMode="auto">
              <a:xfrm>
                <a:off x="3372" y="2478"/>
                <a:ext cx="0" cy="492"/>
              </a:xfrm>
              <a:prstGeom prst="line">
                <a:avLst/>
              </a:prstGeom>
              <a:noFill/>
              <a:ln w="9525">
                <a:solidFill>
                  <a:srgbClr val="000000"/>
                </a:solidFill>
                <a:round/>
                <a:headEnd type="triangle" w="med" len="med"/>
                <a:tailEnd/>
              </a:ln>
            </p:spPr>
            <p:txBody>
              <a:bodyPr/>
              <a:lstStyle/>
              <a:p>
                <a:endParaRPr lang="pt-BR"/>
              </a:p>
            </p:txBody>
          </p:sp>
          <p:sp>
            <p:nvSpPr>
              <p:cNvPr id="62495" name="Line 24"/>
              <p:cNvSpPr>
                <a:spLocks noChangeShapeType="1"/>
              </p:cNvSpPr>
              <p:nvPr/>
            </p:nvSpPr>
            <p:spPr bwMode="auto">
              <a:xfrm>
                <a:off x="6348" y="4332"/>
                <a:ext cx="0" cy="492"/>
              </a:xfrm>
              <a:prstGeom prst="line">
                <a:avLst/>
              </a:prstGeom>
              <a:noFill/>
              <a:ln w="9525">
                <a:solidFill>
                  <a:srgbClr val="000000"/>
                </a:solidFill>
                <a:round/>
                <a:headEnd type="triangle" w="med" len="med"/>
                <a:tailEnd/>
              </a:ln>
            </p:spPr>
            <p:txBody>
              <a:bodyPr/>
              <a:lstStyle/>
              <a:p>
                <a:endParaRPr lang="pt-BR"/>
              </a:p>
            </p:txBody>
          </p:sp>
          <p:sp>
            <p:nvSpPr>
              <p:cNvPr id="62496" name="Line 25"/>
              <p:cNvSpPr>
                <a:spLocks noChangeShapeType="1"/>
              </p:cNvSpPr>
              <p:nvPr/>
            </p:nvSpPr>
            <p:spPr bwMode="auto">
              <a:xfrm>
                <a:off x="5724" y="3420"/>
                <a:ext cx="0" cy="492"/>
              </a:xfrm>
              <a:prstGeom prst="line">
                <a:avLst/>
              </a:prstGeom>
              <a:noFill/>
              <a:ln w="9525">
                <a:solidFill>
                  <a:srgbClr val="000000"/>
                </a:solidFill>
                <a:round/>
                <a:headEnd type="triangle" w="med" len="med"/>
                <a:tailEnd/>
              </a:ln>
            </p:spPr>
            <p:txBody>
              <a:bodyPr/>
              <a:lstStyle/>
              <a:p>
                <a:endParaRPr lang="pt-BR"/>
              </a:p>
            </p:txBody>
          </p:sp>
          <p:sp>
            <p:nvSpPr>
              <p:cNvPr id="62497" name="Line 26"/>
              <p:cNvSpPr>
                <a:spLocks noChangeShapeType="1"/>
              </p:cNvSpPr>
              <p:nvPr/>
            </p:nvSpPr>
            <p:spPr bwMode="auto">
              <a:xfrm>
                <a:off x="4398" y="1518"/>
                <a:ext cx="0" cy="492"/>
              </a:xfrm>
              <a:prstGeom prst="line">
                <a:avLst/>
              </a:prstGeom>
              <a:noFill/>
              <a:ln w="9525">
                <a:solidFill>
                  <a:srgbClr val="000000"/>
                </a:solidFill>
                <a:round/>
                <a:headEnd type="triangle" w="med" len="med"/>
                <a:tailEnd/>
              </a:ln>
            </p:spPr>
            <p:txBody>
              <a:bodyPr/>
              <a:lstStyle/>
              <a:p>
                <a:endParaRPr lang="pt-BR"/>
              </a:p>
            </p:txBody>
          </p:sp>
          <p:sp>
            <p:nvSpPr>
              <p:cNvPr id="62498" name="Line 27"/>
              <p:cNvSpPr>
                <a:spLocks noChangeShapeType="1"/>
              </p:cNvSpPr>
              <p:nvPr/>
            </p:nvSpPr>
            <p:spPr bwMode="auto">
              <a:xfrm>
                <a:off x="5034" y="2478"/>
                <a:ext cx="0" cy="492"/>
              </a:xfrm>
              <a:prstGeom prst="line">
                <a:avLst/>
              </a:prstGeom>
              <a:noFill/>
              <a:ln w="9525">
                <a:solidFill>
                  <a:srgbClr val="000000"/>
                </a:solidFill>
                <a:round/>
                <a:headEnd type="triangle" w="med" len="med"/>
                <a:tailEnd/>
              </a:ln>
            </p:spPr>
            <p:txBody>
              <a:bodyPr/>
              <a:lstStyle/>
              <a:p>
                <a:endParaRPr lang="pt-BR"/>
              </a:p>
            </p:txBody>
          </p:sp>
          <p:sp>
            <p:nvSpPr>
              <p:cNvPr id="62499" name="Line 28"/>
              <p:cNvSpPr>
                <a:spLocks noChangeShapeType="1"/>
              </p:cNvSpPr>
              <p:nvPr/>
            </p:nvSpPr>
            <p:spPr bwMode="auto">
              <a:xfrm>
                <a:off x="4080" y="3414"/>
                <a:ext cx="0" cy="492"/>
              </a:xfrm>
              <a:prstGeom prst="line">
                <a:avLst/>
              </a:prstGeom>
              <a:noFill/>
              <a:ln w="9525">
                <a:solidFill>
                  <a:srgbClr val="000000"/>
                </a:solidFill>
                <a:round/>
                <a:headEnd type="triangle" w="med" len="med"/>
                <a:tailEnd/>
              </a:ln>
            </p:spPr>
            <p:txBody>
              <a:bodyPr/>
              <a:lstStyle/>
              <a:p>
                <a:endParaRPr lang="pt-BR"/>
              </a:p>
            </p:txBody>
          </p:sp>
          <p:sp>
            <p:nvSpPr>
              <p:cNvPr id="62500" name="Line 29"/>
              <p:cNvSpPr>
                <a:spLocks noChangeShapeType="1"/>
              </p:cNvSpPr>
              <p:nvPr/>
            </p:nvSpPr>
            <p:spPr bwMode="auto">
              <a:xfrm>
                <a:off x="4710" y="4350"/>
                <a:ext cx="0" cy="492"/>
              </a:xfrm>
              <a:prstGeom prst="line">
                <a:avLst/>
              </a:prstGeom>
              <a:noFill/>
              <a:ln w="9525">
                <a:solidFill>
                  <a:srgbClr val="000000"/>
                </a:solidFill>
                <a:round/>
                <a:headEnd type="triangle" w="med" len="med"/>
                <a:tailEnd/>
              </a:ln>
            </p:spPr>
            <p:txBody>
              <a:bodyPr/>
              <a:lstStyle/>
              <a:p>
                <a:endParaRPr lang="pt-BR"/>
              </a:p>
            </p:txBody>
          </p:sp>
          <p:sp>
            <p:nvSpPr>
              <p:cNvPr id="62501" name="Line 30"/>
              <p:cNvSpPr>
                <a:spLocks noChangeShapeType="1"/>
              </p:cNvSpPr>
              <p:nvPr/>
            </p:nvSpPr>
            <p:spPr bwMode="auto">
              <a:xfrm>
                <a:off x="5298" y="5256"/>
                <a:ext cx="0" cy="492"/>
              </a:xfrm>
              <a:prstGeom prst="line">
                <a:avLst/>
              </a:prstGeom>
              <a:noFill/>
              <a:ln w="9525">
                <a:solidFill>
                  <a:srgbClr val="000000"/>
                </a:solidFill>
                <a:round/>
                <a:headEnd type="triangle" w="med" len="med"/>
                <a:tailEnd/>
              </a:ln>
            </p:spPr>
            <p:txBody>
              <a:bodyPr/>
              <a:lstStyle/>
              <a:p>
                <a:endParaRPr lang="pt-BR"/>
              </a:p>
            </p:txBody>
          </p:sp>
          <p:sp>
            <p:nvSpPr>
              <p:cNvPr id="62502" name="Line 31"/>
              <p:cNvSpPr>
                <a:spLocks noChangeShapeType="1"/>
              </p:cNvSpPr>
              <p:nvPr/>
            </p:nvSpPr>
            <p:spPr bwMode="auto">
              <a:xfrm>
                <a:off x="7146" y="5238"/>
                <a:ext cx="0" cy="492"/>
              </a:xfrm>
              <a:prstGeom prst="line">
                <a:avLst/>
              </a:prstGeom>
              <a:noFill/>
              <a:ln w="9525">
                <a:solidFill>
                  <a:srgbClr val="000000"/>
                </a:solidFill>
                <a:round/>
                <a:headEnd type="triangle" w="med" len="med"/>
                <a:tailEnd/>
              </a:ln>
            </p:spPr>
            <p:txBody>
              <a:bodyPr/>
              <a:lstStyle/>
              <a:p>
                <a:endParaRPr lang="pt-BR"/>
              </a:p>
            </p:txBody>
          </p:sp>
          <p:sp>
            <p:nvSpPr>
              <p:cNvPr id="62503" name="Line 32"/>
              <p:cNvSpPr>
                <a:spLocks noChangeShapeType="1"/>
              </p:cNvSpPr>
              <p:nvPr/>
            </p:nvSpPr>
            <p:spPr bwMode="auto">
              <a:xfrm>
                <a:off x="5460" y="6222"/>
                <a:ext cx="0" cy="492"/>
              </a:xfrm>
              <a:prstGeom prst="line">
                <a:avLst/>
              </a:prstGeom>
              <a:noFill/>
              <a:ln w="9525">
                <a:solidFill>
                  <a:srgbClr val="000000"/>
                </a:solidFill>
                <a:round/>
                <a:headEnd/>
                <a:tailEnd type="triangle" w="med" len="med"/>
              </a:ln>
            </p:spPr>
            <p:txBody>
              <a:bodyPr/>
              <a:lstStyle/>
              <a:p>
                <a:endParaRPr lang="pt-BR"/>
              </a:p>
            </p:txBody>
          </p:sp>
          <p:sp>
            <p:nvSpPr>
              <p:cNvPr id="62504" name="Line 33"/>
              <p:cNvSpPr>
                <a:spLocks noChangeShapeType="1"/>
              </p:cNvSpPr>
              <p:nvPr/>
            </p:nvSpPr>
            <p:spPr bwMode="auto">
              <a:xfrm>
                <a:off x="7302" y="6234"/>
                <a:ext cx="0" cy="492"/>
              </a:xfrm>
              <a:prstGeom prst="line">
                <a:avLst/>
              </a:prstGeom>
              <a:noFill/>
              <a:ln w="9525">
                <a:solidFill>
                  <a:srgbClr val="000000"/>
                </a:solidFill>
                <a:round/>
                <a:headEnd/>
                <a:tailEnd type="triangle" w="med" len="med"/>
              </a:ln>
            </p:spPr>
            <p:txBody>
              <a:bodyPr/>
              <a:lstStyle/>
              <a:p>
                <a:endParaRPr lang="pt-BR"/>
              </a:p>
            </p:txBody>
          </p:sp>
          <p:sp>
            <p:nvSpPr>
              <p:cNvPr id="62505" name="Line 34"/>
              <p:cNvSpPr>
                <a:spLocks noChangeShapeType="1"/>
              </p:cNvSpPr>
              <p:nvPr/>
            </p:nvSpPr>
            <p:spPr bwMode="auto">
              <a:xfrm>
                <a:off x="5766" y="6216"/>
                <a:ext cx="0" cy="492"/>
              </a:xfrm>
              <a:prstGeom prst="line">
                <a:avLst/>
              </a:prstGeom>
              <a:noFill/>
              <a:ln w="9525">
                <a:solidFill>
                  <a:srgbClr val="000000"/>
                </a:solidFill>
                <a:round/>
                <a:headEnd type="triangle" w="med" len="med"/>
                <a:tailEnd/>
              </a:ln>
            </p:spPr>
            <p:txBody>
              <a:bodyPr/>
              <a:lstStyle/>
              <a:p>
                <a:endParaRPr lang="pt-BR"/>
              </a:p>
            </p:txBody>
          </p:sp>
          <p:sp>
            <p:nvSpPr>
              <p:cNvPr id="62506" name="Line 35"/>
              <p:cNvSpPr>
                <a:spLocks noChangeShapeType="1"/>
              </p:cNvSpPr>
              <p:nvPr/>
            </p:nvSpPr>
            <p:spPr bwMode="auto">
              <a:xfrm>
                <a:off x="7614" y="6198"/>
                <a:ext cx="0" cy="492"/>
              </a:xfrm>
              <a:prstGeom prst="line">
                <a:avLst/>
              </a:prstGeom>
              <a:noFill/>
              <a:ln w="9525">
                <a:solidFill>
                  <a:srgbClr val="000000"/>
                </a:solidFill>
                <a:round/>
                <a:headEnd type="triangle" w="med" len="med"/>
                <a:tailEnd/>
              </a:ln>
            </p:spPr>
            <p:txBody>
              <a:bodyPr/>
              <a:lstStyle/>
              <a:p>
                <a:endParaRPr lang="pt-BR"/>
              </a:p>
            </p:txBody>
          </p:sp>
        </p:grpSp>
        <p:sp>
          <p:nvSpPr>
            <p:cNvPr id="62473" name="Line 36"/>
            <p:cNvSpPr>
              <a:spLocks noChangeShapeType="1"/>
            </p:cNvSpPr>
            <p:nvPr/>
          </p:nvSpPr>
          <p:spPr bwMode="auto">
            <a:xfrm>
              <a:off x="1110" y="7674"/>
              <a:ext cx="8478" cy="0"/>
            </a:xfrm>
            <a:prstGeom prst="line">
              <a:avLst/>
            </a:prstGeom>
            <a:noFill/>
            <a:ln w="9525">
              <a:solidFill>
                <a:srgbClr val="000000"/>
              </a:solidFill>
              <a:round/>
              <a:headEnd/>
              <a:tailEnd type="triangle" w="med" len="med"/>
            </a:ln>
          </p:spPr>
          <p:txBody>
            <a:bodyPr/>
            <a:lstStyle/>
            <a:p>
              <a:endParaRPr lang="pt-BR"/>
            </a:p>
          </p:txBody>
        </p:sp>
        <p:sp>
          <p:nvSpPr>
            <p:cNvPr id="62474" name="Line 37"/>
            <p:cNvSpPr>
              <a:spLocks noChangeShapeType="1"/>
            </p:cNvSpPr>
            <p:nvPr/>
          </p:nvSpPr>
          <p:spPr bwMode="auto">
            <a:xfrm flipH="1" flipV="1">
              <a:off x="1104" y="528"/>
              <a:ext cx="0" cy="7140"/>
            </a:xfrm>
            <a:prstGeom prst="line">
              <a:avLst/>
            </a:prstGeom>
            <a:noFill/>
            <a:ln w="9525">
              <a:solidFill>
                <a:srgbClr val="000000"/>
              </a:solidFill>
              <a:round/>
              <a:headEnd/>
              <a:tailEnd type="triangle" w="med" len="med"/>
            </a:ln>
          </p:spPr>
          <p:txBody>
            <a:bodyPr/>
            <a:lstStyle/>
            <a:p>
              <a:endParaRPr lang="pt-BR"/>
            </a:p>
          </p:txBody>
        </p:sp>
        <p:sp>
          <p:nvSpPr>
            <p:cNvPr id="62475" name="Text Box 38"/>
            <p:cNvSpPr txBox="1">
              <a:spLocks noChangeArrowheads="1"/>
            </p:cNvSpPr>
            <p:nvPr/>
          </p:nvSpPr>
          <p:spPr bwMode="auto">
            <a:xfrm>
              <a:off x="5847" y="7938"/>
              <a:ext cx="2958" cy="558"/>
            </a:xfrm>
            <a:prstGeom prst="rect">
              <a:avLst/>
            </a:prstGeom>
            <a:solidFill>
              <a:srgbClr val="FFFFFF"/>
            </a:solidFill>
            <a:ln w="9525">
              <a:noFill/>
              <a:miter lim="800000"/>
              <a:headEnd/>
              <a:tailEnd/>
            </a:ln>
          </p:spPr>
          <p:txBody>
            <a:bodyPr/>
            <a:lstStyle/>
            <a:p>
              <a:pPr algn="ctr"/>
              <a:r>
                <a:rPr lang="pt-BR" altLang="pt-BR" sz="1600" b="1"/>
                <a:t>TEMPO</a:t>
              </a:r>
              <a:endParaRPr lang="pt-BR" altLang="pt-BR" sz="1000"/>
            </a:p>
          </p:txBody>
        </p:sp>
      </p:grpSp>
      <p:sp>
        <p:nvSpPr>
          <p:cNvPr id="41" name="Retângulo 40"/>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62470" name="Text Box 4"/>
          <p:cNvSpPr txBox="1">
            <a:spLocks noChangeArrowheads="1"/>
          </p:cNvSpPr>
          <p:nvPr/>
        </p:nvSpPr>
        <p:spPr bwMode="auto">
          <a:xfrm>
            <a:off x="1258888" y="3333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a:solidFill>
                  <a:schemeClr val="bg1"/>
                </a:solidFill>
              </a:rPr>
              <a:t>ADMINISTRAÇÃO DA PRODUÇÃO E OPERAÇÕES</a:t>
            </a:r>
            <a:endParaRPr lang="pt-BR" altLang="pt-BR" b="1">
              <a:solidFill>
                <a:schemeClr val="bg1"/>
              </a:solidFill>
            </a:endParaRPr>
          </a:p>
        </p:txBody>
      </p:sp>
      <p:pic>
        <p:nvPicPr>
          <p:cNvPr id="62471" name="Picture 10" descr="https://hrmlogistica.files.wordpress.com/2014/03/36f80-delivered-innovation-250.png?w=500"/>
          <p:cNvPicPr>
            <a:picLocks noChangeAspect="1" noChangeArrowheads="1"/>
          </p:cNvPicPr>
          <p:nvPr/>
        </p:nvPicPr>
        <p:blipFill>
          <a:blip r:embed="rId2"/>
          <a:srcRect/>
          <a:stretch>
            <a:fillRect/>
          </a:stretch>
        </p:blipFill>
        <p:spPr bwMode="auto">
          <a:xfrm>
            <a:off x="8101013" y="1089025"/>
            <a:ext cx="1042987"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ctrTitle" idx="4294967295"/>
          </p:nvPr>
        </p:nvSpPr>
        <p:spPr>
          <a:xfrm>
            <a:off x="0" y="857232"/>
            <a:ext cx="8207375" cy="620714"/>
          </a:xfrm>
        </p:spPr>
        <p:txBody>
          <a:bodyPr/>
          <a:lstStyle/>
          <a:p>
            <a:pPr eaLnBrk="1" hangingPunct="1"/>
            <a:r>
              <a:rPr lang="pt-BR" altLang="pt-BR" sz="2800" b="1" dirty="0" smtClean="0"/>
              <a:t>ETAPAS PARA A CONSTRUÇÃO DE UM PROJETO</a:t>
            </a:r>
          </a:p>
        </p:txBody>
      </p:sp>
      <p:sp>
        <p:nvSpPr>
          <p:cNvPr id="63492" name="Rectangle 3"/>
          <p:cNvSpPr>
            <a:spLocks noGrp="1" noChangeArrowheads="1"/>
          </p:cNvSpPr>
          <p:nvPr>
            <p:ph type="subTitle" idx="4294967295"/>
          </p:nvPr>
        </p:nvSpPr>
        <p:spPr>
          <a:xfrm>
            <a:off x="0" y="1571613"/>
            <a:ext cx="8353425" cy="4498988"/>
          </a:xfrm>
        </p:spPr>
        <p:txBody>
          <a:bodyPr>
            <a:normAutofit fontScale="92500"/>
          </a:bodyPr>
          <a:lstStyle/>
          <a:p>
            <a:pPr algn="just" eaLnBrk="1" hangingPunct="1">
              <a:spcBef>
                <a:spcPts val="100"/>
              </a:spcBef>
              <a:buFont typeface="Monotype Sorts" pitchFamily="2" charset="2"/>
              <a:buNone/>
            </a:pPr>
            <a:r>
              <a:rPr lang="pt-PT" altLang="pt-BR" sz="1600" b="1" smtClean="0">
                <a:solidFill>
                  <a:srgbClr val="000000"/>
                </a:solidFill>
              </a:rPr>
              <a:t> </a:t>
            </a:r>
          </a:p>
          <a:p>
            <a:pPr algn="just" eaLnBrk="1" hangingPunct="1">
              <a:lnSpc>
                <a:spcPct val="150000"/>
              </a:lnSpc>
              <a:spcBef>
                <a:spcPts val="100"/>
              </a:spcBef>
              <a:buFont typeface="Monotype Sorts" pitchFamily="2" charset="2"/>
              <a:buChar char="è"/>
            </a:pPr>
            <a:r>
              <a:rPr lang="pt-PT" altLang="pt-BR" sz="1600" b="1" smtClean="0">
                <a:solidFill>
                  <a:srgbClr val="000000"/>
                </a:solidFill>
              </a:rPr>
              <a:t>Geração da idéia.</a:t>
            </a:r>
            <a:r>
              <a:rPr lang="pt-PT" altLang="pt-BR" sz="1600" smtClean="0">
                <a:solidFill>
                  <a:srgbClr val="000000"/>
                </a:solidFill>
              </a:rPr>
              <a:t> Nessa fase uma idéia inicial é lançada, seja a partir da tecnologia disponível (product-out) ou de estudos e pesquisas de mercado (market-in). São considerados os aspectos internos da empresa, suas áreas de competência, seus recursos humanos e materiais, suas tecnologias específicas, as disponibilidades de recursos financeiros etc. No que tange aos aspectos externos, são considerados os nichos de mercado, as tendências de desenvolvimento da tecnologia e a concorrência, utilizando-se, muitas vezes, da chamada engenharia reversa, isto é, desmonta-se um produto do concorrente e, através de análise minuciosa de seus componentes, desenvolve-se um "novo" produto, incorporando-se novos materiais — análise de valor —, novos processos etc.</a:t>
            </a:r>
            <a:endParaRPr lang="pt-PT" altLang="pt-BR" sz="1800" smtClean="0">
              <a:solidFill>
                <a:srgbClr val="000000"/>
              </a:solidFill>
            </a:endParaRPr>
          </a:p>
          <a:p>
            <a:pPr algn="just" eaLnBrk="1" hangingPunct="1">
              <a:lnSpc>
                <a:spcPct val="150000"/>
              </a:lnSpc>
              <a:spcBef>
                <a:spcPts val="100"/>
              </a:spcBef>
              <a:buFont typeface="Monotype Sorts" pitchFamily="2" charset="2"/>
              <a:buNone/>
            </a:pPr>
            <a:endParaRPr lang="pt-PT" altLang="pt-BR" sz="1600" smtClean="0">
              <a:solidFill>
                <a:srgbClr val="000000"/>
              </a:solidFill>
            </a:endParaRPr>
          </a:p>
          <a:p>
            <a:pPr algn="just" eaLnBrk="1" hangingPunct="1">
              <a:lnSpc>
                <a:spcPct val="150000"/>
              </a:lnSpc>
              <a:spcBef>
                <a:spcPts val="100"/>
              </a:spcBef>
              <a:buFont typeface="Monotype Sorts" pitchFamily="2" charset="2"/>
              <a:buChar char="è"/>
            </a:pPr>
            <a:r>
              <a:rPr lang="pt-PT" altLang="pt-BR" sz="1600" b="1" smtClean="0">
                <a:solidFill>
                  <a:srgbClr val="000000"/>
                </a:solidFill>
              </a:rPr>
              <a:t> Seleção do produto.</a:t>
            </a:r>
            <a:r>
              <a:rPr lang="pt-PT" altLang="pt-BR" sz="1600" smtClean="0">
                <a:solidFill>
                  <a:srgbClr val="000000"/>
                </a:solidFill>
              </a:rPr>
              <a:t> Define-se um produto que atenda os dois requisitos anteriores. Nessa fase pode-se iniciar a aplicação do desdobramento da função qualidade (QFD — quality function deployment).</a:t>
            </a:r>
          </a:p>
          <a:p>
            <a:pPr algn="just" eaLnBrk="1" hangingPunct="1">
              <a:lnSpc>
                <a:spcPct val="150000"/>
              </a:lnSpc>
              <a:spcBef>
                <a:spcPts val="100"/>
              </a:spcBef>
              <a:buFont typeface="Monotype Sorts" pitchFamily="2" charset="2"/>
              <a:buNone/>
            </a:pPr>
            <a:endParaRPr lang="pt-PT" altLang="pt-BR" sz="1600" smtClean="0">
              <a:solidFill>
                <a:srgbClr val="000000"/>
              </a:solidFill>
            </a:endParaRPr>
          </a:p>
        </p:txBody>
      </p:sp>
      <p:sp>
        <p:nvSpPr>
          <p:cNvPr id="5" name="Retângulo 4"/>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63494" name="Text Box 4"/>
          <p:cNvSpPr txBox="1">
            <a:spLocks noChangeArrowheads="1"/>
          </p:cNvSpPr>
          <p:nvPr/>
        </p:nvSpPr>
        <p:spPr bwMode="auto">
          <a:xfrm>
            <a:off x="1258888" y="3333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a:solidFill>
                  <a:schemeClr val="bg1"/>
                </a:solidFill>
              </a:rPr>
              <a:t>ADMINISTRAÇÃO DA PRODUÇÃO E OPERAÇÕES</a:t>
            </a:r>
            <a:endParaRPr lang="pt-BR" altLang="pt-BR" b="1">
              <a:solidFill>
                <a:schemeClr val="bg1"/>
              </a:solidFill>
            </a:endParaRPr>
          </a:p>
        </p:txBody>
      </p:sp>
      <p:pic>
        <p:nvPicPr>
          <p:cNvPr id="63495" name="Picture 10" descr="https://hrmlogistica.files.wordpress.com/2014/03/36f80-delivered-innovation-250.png?w=500"/>
          <p:cNvPicPr>
            <a:picLocks noChangeAspect="1" noChangeArrowheads="1"/>
          </p:cNvPicPr>
          <p:nvPr/>
        </p:nvPicPr>
        <p:blipFill>
          <a:blip r:embed="rId2"/>
          <a:srcRect/>
          <a:stretch>
            <a:fillRect/>
          </a:stretch>
        </p:blipFill>
        <p:spPr bwMode="auto">
          <a:xfrm>
            <a:off x="8101013" y="1089025"/>
            <a:ext cx="1042987"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Rectangle 2"/>
          <p:cNvSpPr>
            <a:spLocks noGrp="1" noChangeArrowheads="1"/>
          </p:cNvSpPr>
          <p:nvPr>
            <p:ph type="ctrTitle" idx="4294967295"/>
          </p:nvPr>
        </p:nvSpPr>
        <p:spPr>
          <a:xfrm>
            <a:off x="0" y="785794"/>
            <a:ext cx="8207375" cy="620714"/>
          </a:xfrm>
        </p:spPr>
        <p:txBody>
          <a:bodyPr/>
          <a:lstStyle/>
          <a:p>
            <a:pPr eaLnBrk="1" hangingPunct="1"/>
            <a:r>
              <a:rPr lang="pt-BR" altLang="pt-BR" sz="2800" b="1" dirty="0" smtClean="0"/>
              <a:t>ETAPAS PARA A CONSTRUÇÃO DE UM PROJETO</a:t>
            </a:r>
          </a:p>
        </p:txBody>
      </p:sp>
      <p:sp>
        <p:nvSpPr>
          <p:cNvPr id="64515" name="Rectangle 3"/>
          <p:cNvSpPr>
            <a:spLocks noGrp="1" noChangeArrowheads="1"/>
          </p:cNvSpPr>
          <p:nvPr>
            <p:ph type="subTitle" idx="4294967295"/>
          </p:nvPr>
        </p:nvSpPr>
        <p:spPr>
          <a:xfrm>
            <a:off x="0" y="1357299"/>
            <a:ext cx="8353425" cy="4713302"/>
          </a:xfrm>
        </p:spPr>
        <p:txBody>
          <a:bodyPr>
            <a:normAutofit/>
          </a:bodyPr>
          <a:lstStyle/>
          <a:p>
            <a:pPr algn="just" eaLnBrk="1" hangingPunct="1">
              <a:spcBef>
                <a:spcPts val="100"/>
              </a:spcBef>
              <a:buFont typeface="Monotype Sorts" pitchFamily="2" charset="2"/>
              <a:buNone/>
            </a:pPr>
            <a:r>
              <a:rPr lang="pt-PT" altLang="pt-BR" sz="1600" b="1" smtClean="0">
                <a:solidFill>
                  <a:srgbClr val="000000"/>
                </a:solidFill>
              </a:rPr>
              <a:t> </a:t>
            </a:r>
          </a:p>
          <a:p>
            <a:pPr algn="just" eaLnBrk="1" hangingPunct="1">
              <a:spcBef>
                <a:spcPts val="100"/>
              </a:spcBef>
              <a:buFont typeface="Monotype Sorts" pitchFamily="2" charset="2"/>
              <a:buNone/>
            </a:pPr>
            <a:endParaRPr lang="pt-PT" altLang="pt-BR" sz="1600" smtClean="0">
              <a:solidFill>
                <a:srgbClr val="000000"/>
              </a:solidFill>
            </a:endParaRPr>
          </a:p>
          <a:p>
            <a:pPr algn="just" eaLnBrk="1" hangingPunct="1">
              <a:lnSpc>
                <a:spcPct val="150000"/>
              </a:lnSpc>
              <a:spcBef>
                <a:spcPts val="100"/>
              </a:spcBef>
              <a:buFont typeface="Monotype Sorts" pitchFamily="2" charset="2"/>
              <a:buChar char="è"/>
            </a:pPr>
            <a:r>
              <a:rPr lang="pt-PT" altLang="pt-BR" sz="1600" b="1" smtClean="0">
                <a:solidFill>
                  <a:srgbClr val="000000"/>
                </a:solidFill>
              </a:rPr>
              <a:t>Especificações funcionais.</a:t>
            </a:r>
            <a:r>
              <a:rPr lang="pt-PT" altLang="pt-BR" sz="1600" smtClean="0">
                <a:solidFill>
                  <a:srgbClr val="000000"/>
                </a:solidFill>
              </a:rPr>
              <a:t> Determinam-se os objetivos do produto, isto é, qual será sua função, suas características básicas, como será fabricado, fontes de suprimento de matérias-primas e demais insumos, que mercados específicos deverá atender, quanto deverá custar, vantagens e desvantagens em relação a seus concorrentes etc.</a:t>
            </a:r>
          </a:p>
          <a:p>
            <a:pPr algn="just" eaLnBrk="1" hangingPunct="1">
              <a:lnSpc>
                <a:spcPct val="150000"/>
              </a:lnSpc>
              <a:spcBef>
                <a:spcPts val="100"/>
              </a:spcBef>
              <a:buFont typeface="Arial" charset="0"/>
              <a:buNone/>
            </a:pPr>
            <a:endParaRPr lang="pt-PT" altLang="pt-BR" sz="1600" smtClean="0">
              <a:solidFill>
                <a:srgbClr val="000000"/>
              </a:solidFill>
            </a:endParaRPr>
          </a:p>
          <a:p>
            <a:pPr algn="just" eaLnBrk="1" hangingPunct="1">
              <a:lnSpc>
                <a:spcPct val="150000"/>
              </a:lnSpc>
              <a:spcBef>
                <a:spcPts val="100"/>
              </a:spcBef>
              <a:buFont typeface="Monotype Sorts" pitchFamily="2" charset="2"/>
              <a:buNone/>
            </a:pPr>
            <a:endParaRPr lang="pt-PT" altLang="pt-BR" sz="1600" smtClean="0">
              <a:solidFill>
                <a:srgbClr val="000000"/>
              </a:solidFill>
            </a:endParaRPr>
          </a:p>
          <a:p>
            <a:pPr algn="just" eaLnBrk="1" hangingPunct="1">
              <a:lnSpc>
                <a:spcPct val="150000"/>
              </a:lnSpc>
              <a:spcBef>
                <a:spcPts val="100"/>
              </a:spcBef>
              <a:buFont typeface="Monotype Sorts" pitchFamily="2" charset="2"/>
              <a:buChar char="è"/>
            </a:pPr>
            <a:r>
              <a:rPr lang="pt-PT" altLang="pt-BR" sz="1600" b="1" smtClean="0">
                <a:solidFill>
                  <a:srgbClr val="000000"/>
                </a:solidFill>
              </a:rPr>
              <a:t> Projeto preliminar.</a:t>
            </a:r>
            <a:r>
              <a:rPr lang="pt-PT" altLang="pt-BR" sz="1600" smtClean="0">
                <a:solidFill>
                  <a:srgbClr val="000000"/>
                </a:solidFill>
              </a:rPr>
              <a:t> Elabora-se um projeto preliminar do produto. É o momento de utilizar os conhecimentos de todos os departamentos da empresa, como também de eventuais futuros fornecedores, numa espécie de parceria. É uma fase da engenharia simultânea. É feita uma análise minuciosa da manufaturabilidade do produto, incorporando-se a seu projeto as alterações decorrentes.</a:t>
            </a:r>
          </a:p>
          <a:p>
            <a:pPr algn="just" eaLnBrk="1" hangingPunct="1">
              <a:spcBef>
                <a:spcPts val="100"/>
              </a:spcBef>
              <a:buFont typeface="Monotype Sorts" pitchFamily="2" charset="2"/>
              <a:buNone/>
            </a:pPr>
            <a:endParaRPr lang="pt-BR" altLang="pt-BR" sz="1600" smtClean="0"/>
          </a:p>
        </p:txBody>
      </p:sp>
      <p:sp>
        <p:nvSpPr>
          <p:cNvPr id="5" name="Retângulo 4"/>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64517" name="Text Box 4"/>
          <p:cNvSpPr txBox="1">
            <a:spLocks noChangeArrowheads="1"/>
          </p:cNvSpPr>
          <p:nvPr/>
        </p:nvSpPr>
        <p:spPr bwMode="auto">
          <a:xfrm>
            <a:off x="1258888" y="3333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a:solidFill>
                  <a:schemeClr val="bg1"/>
                </a:solidFill>
              </a:rPr>
              <a:t>ADMINISTRAÇÃO DA PRODUÇÃO E OPERAÇÕES</a:t>
            </a:r>
            <a:endParaRPr lang="pt-BR" altLang="pt-BR" b="1">
              <a:solidFill>
                <a:schemeClr val="bg1"/>
              </a:solidFill>
            </a:endParaRPr>
          </a:p>
        </p:txBody>
      </p:sp>
      <p:pic>
        <p:nvPicPr>
          <p:cNvPr id="64518" name="Picture 10" descr="https://hrmlogistica.files.wordpress.com/2014/03/36f80-delivered-innovation-250.png?w=500"/>
          <p:cNvPicPr>
            <a:picLocks noChangeAspect="1" noChangeArrowheads="1"/>
          </p:cNvPicPr>
          <p:nvPr/>
        </p:nvPicPr>
        <p:blipFill>
          <a:blip r:embed="rId2"/>
          <a:srcRect/>
          <a:stretch>
            <a:fillRect/>
          </a:stretch>
        </p:blipFill>
        <p:spPr bwMode="auto">
          <a:xfrm>
            <a:off x="8101013" y="1089025"/>
            <a:ext cx="1042987"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ctrTitle" idx="4294967295"/>
          </p:nvPr>
        </p:nvSpPr>
        <p:spPr>
          <a:xfrm>
            <a:off x="0" y="714356"/>
            <a:ext cx="8207375" cy="549276"/>
          </a:xfrm>
        </p:spPr>
        <p:txBody>
          <a:bodyPr/>
          <a:lstStyle/>
          <a:p>
            <a:pPr eaLnBrk="1" hangingPunct="1"/>
            <a:r>
              <a:rPr lang="pt-BR" altLang="pt-BR" sz="2800" b="1" dirty="0" smtClean="0"/>
              <a:t>ETAPAS PARA A CONSTRUÇÃO DE UM PROJETO (cont.)</a:t>
            </a:r>
          </a:p>
        </p:txBody>
      </p:sp>
      <p:sp>
        <p:nvSpPr>
          <p:cNvPr id="65540" name="Rectangle 3"/>
          <p:cNvSpPr>
            <a:spLocks noGrp="1" noChangeArrowheads="1"/>
          </p:cNvSpPr>
          <p:nvPr>
            <p:ph type="subTitle" idx="4294967295"/>
          </p:nvPr>
        </p:nvSpPr>
        <p:spPr>
          <a:xfrm>
            <a:off x="0" y="1428737"/>
            <a:ext cx="8353425" cy="4641864"/>
          </a:xfrm>
        </p:spPr>
        <p:txBody>
          <a:bodyPr>
            <a:normAutofit/>
          </a:bodyPr>
          <a:lstStyle/>
          <a:p>
            <a:pPr algn="just" eaLnBrk="1" hangingPunct="1">
              <a:spcBef>
                <a:spcPts val="100"/>
              </a:spcBef>
              <a:buFont typeface="Monotype Sorts" pitchFamily="2" charset="2"/>
              <a:buChar char="è"/>
            </a:pPr>
            <a:r>
              <a:rPr lang="pt-PT" altLang="pt-BR" sz="1600" b="1" dirty="0" smtClean="0">
                <a:solidFill>
                  <a:srgbClr val="000000"/>
                </a:solidFill>
              </a:rPr>
              <a:t>Construção do protótipo.</a:t>
            </a:r>
            <a:r>
              <a:rPr lang="pt-PT" altLang="pt-BR" sz="1600" dirty="0" smtClean="0">
                <a:solidFill>
                  <a:srgbClr val="000000"/>
                </a:solidFill>
              </a:rPr>
              <a:t> Dependendo do produto, nessa fase pode-se construir um modelo reduzido para ser previamente testado. Em seguida constrói-se um protótipo para ser testado.</a:t>
            </a:r>
          </a:p>
          <a:p>
            <a:pPr algn="just" eaLnBrk="1" hangingPunct="1">
              <a:spcBef>
                <a:spcPts val="100"/>
              </a:spcBef>
              <a:buFont typeface="Monotype Sorts" pitchFamily="2" charset="2"/>
              <a:buNone/>
            </a:pPr>
            <a:endParaRPr lang="pt-PT" altLang="pt-BR" sz="1600" dirty="0" smtClean="0">
              <a:solidFill>
                <a:srgbClr val="000000"/>
              </a:solidFill>
            </a:endParaRPr>
          </a:p>
          <a:p>
            <a:pPr algn="just" eaLnBrk="1" hangingPunct="1">
              <a:spcBef>
                <a:spcPts val="100"/>
              </a:spcBef>
              <a:buFont typeface="Monotype Sorts" pitchFamily="2" charset="2"/>
              <a:buChar char="è"/>
            </a:pPr>
            <a:r>
              <a:rPr lang="pt-PT" altLang="pt-BR" sz="1600" b="1" dirty="0" smtClean="0">
                <a:solidFill>
                  <a:srgbClr val="000000"/>
                </a:solidFill>
              </a:rPr>
              <a:t> Testes.</a:t>
            </a:r>
            <a:r>
              <a:rPr lang="pt-PT" altLang="pt-BR" sz="1600" dirty="0" smtClean="0">
                <a:solidFill>
                  <a:srgbClr val="000000"/>
                </a:solidFill>
              </a:rPr>
              <a:t> O protótipo é submetido a testes nas mais variadas condições, fazendo-se análise de sua robustez, do grau de sua aceitação pelo mercado (a cidade de Curitiba é comumente utilizada para os testes), de seu impacto junto aos concorrentes etc. Muitas vezes é feito também um delineamento de experimentos para verificar a resposta do produto quando submetido a situações previamente estabelecidas.</a:t>
            </a:r>
          </a:p>
          <a:p>
            <a:pPr algn="just" eaLnBrk="1" hangingPunct="1">
              <a:spcBef>
                <a:spcPts val="100"/>
              </a:spcBef>
              <a:buFont typeface="Monotype Sorts" pitchFamily="2" charset="2"/>
              <a:buNone/>
            </a:pPr>
            <a:endParaRPr lang="pt-PT" altLang="pt-BR" sz="1600" dirty="0" smtClean="0">
              <a:solidFill>
                <a:srgbClr val="000000"/>
              </a:solidFill>
            </a:endParaRPr>
          </a:p>
          <a:p>
            <a:pPr algn="just" eaLnBrk="1" hangingPunct="1">
              <a:spcBef>
                <a:spcPts val="100"/>
              </a:spcBef>
              <a:buFont typeface="Monotype Sorts" pitchFamily="2" charset="2"/>
              <a:buChar char="è"/>
            </a:pPr>
            <a:r>
              <a:rPr lang="pt-PT" altLang="pt-BR" sz="1600" b="1" dirty="0" smtClean="0">
                <a:solidFill>
                  <a:srgbClr val="000000"/>
                </a:solidFill>
              </a:rPr>
              <a:t> Projeto final.</a:t>
            </a:r>
            <a:r>
              <a:rPr lang="pt-PT" altLang="pt-BR" sz="1600" dirty="0" smtClean="0">
                <a:solidFill>
                  <a:srgbClr val="000000"/>
                </a:solidFill>
              </a:rPr>
              <a:t> Detalha-se o produto, com suas folhas de processos, lista de materiais, especificações técnicas, fluxogramas de processos etc.</a:t>
            </a:r>
          </a:p>
          <a:p>
            <a:pPr algn="just" eaLnBrk="1" hangingPunct="1">
              <a:spcBef>
                <a:spcPts val="100"/>
              </a:spcBef>
              <a:buFont typeface="Monotype Sorts" pitchFamily="2" charset="2"/>
              <a:buChar char="è"/>
            </a:pPr>
            <a:endParaRPr lang="pt-PT" altLang="pt-BR" sz="1600" dirty="0" smtClean="0">
              <a:solidFill>
                <a:srgbClr val="000000"/>
              </a:solidFill>
            </a:endParaRPr>
          </a:p>
          <a:p>
            <a:pPr algn="just" eaLnBrk="1" hangingPunct="1">
              <a:spcBef>
                <a:spcPts val="100"/>
              </a:spcBef>
              <a:buFont typeface="Monotype Sorts" pitchFamily="2" charset="2"/>
              <a:buChar char="è"/>
            </a:pPr>
            <a:r>
              <a:rPr lang="pt-PT" altLang="pt-BR" sz="1600" b="1" dirty="0" smtClean="0">
                <a:solidFill>
                  <a:srgbClr val="000000"/>
                </a:solidFill>
              </a:rPr>
              <a:t> Introdução.</a:t>
            </a:r>
            <a:r>
              <a:rPr lang="pt-PT" altLang="pt-BR" sz="1600" dirty="0" smtClean="0">
                <a:solidFill>
                  <a:srgbClr val="000000"/>
                </a:solidFill>
              </a:rPr>
              <a:t> Coloca-se o produto no mercado, começando a primeira fase de seu ciclo de vida.</a:t>
            </a:r>
          </a:p>
          <a:p>
            <a:pPr algn="just" eaLnBrk="1" hangingPunct="1">
              <a:spcBef>
                <a:spcPts val="100"/>
              </a:spcBef>
              <a:buFont typeface="Monotype Sorts" pitchFamily="2" charset="2"/>
              <a:buNone/>
            </a:pPr>
            <a:endParaRPr lang="pt-PT" altLang="pt-BR" sz="1600" dirty="0" smtClean="0">
              <a:solidFill>
                <a:srgbClr val="000000"/>
              </a:solidFill>
            </a:endParaRPr>
          </a:p>
          <a:p>
            <a:pPr algn="just" eaLnBrk="1" hangingPunct="1">
              <a:spcBef>
                <a:spcPts val="100"/>
              </a:spcBef>
              <a:buFont typeface="Monotype Sorts" pitchFamily="2" charset="2"/>
              <a:buChar char="è"/>
            </a:pPr>
            <a:r>
              <a:rPr lang="pt-PT" altLang="pt-BR" sz="1600" b="1" dirty="0" smtClean="0">
                <a:solidFill>
                  <a:srgbClr val="000000"/>
                </a:solidFill>
              </a:rPr>
              <a:t>Avaliação.</a:t>
            </a:r>
            <a:r>
              <a:rPr lang="pt-PT" altLang="pt-BR" sz="1600" dirty="0" smtClean="0">
                <a:solidFill>
                  <a:srgbClr val="000000"/>
                </a:solidFill>
              </a:rPr>
              <a:t> Periodicamente faz-se uma avaliação do desempenho do produto, então são introduzidas as alterações necessárias ou, tendo o produto já passado pela fase de maturidade e estando em declínio, é retirado do mercado.</a:t>
            </a:r>
            <a:endParaRPr lang="pt-BR" altLang="pt-BR" dirty="0" smtClean="0"/>
          </a:p>
        </p:txBody>
      </p:sp>
      <p:sp>
        <p:nvSpPr>
          <p:cNvPr id="5" name="Retângulo 4"/>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65542" name="Text Box 4"/>
          <p:cNvSpPr txBox="1">
            <a:spLocks noChangeArrowheads="1"/>
          </p:cNvSpPr>
          <p:nvPr/>
        </p:nvSpPr>
        <p:spPr bwMode="auto">
          <a:xfrm>
            <a:off x="1258888" y="3333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a:solidFill>
                  <a:schemeClr val="bg1"/>
                </a:solidFill>
              </a:rPr>
              <a:t>ADMINISTRAÇÃO DA PRODUÇÃO E OPERAÇÕES</a:t>
            </a:r>
            <a:endParaRPr lang="pt-BR" altLang="pt-BR" b="1">
              <a:solidFill>
                <a:schemeClr val="bg1"/>
              </a:solidFill>
            </a:endParaRPr>
          </a:p>
        </p:txBody>
      </p:sp>
      <p:pic>
        <p:nvPicPr>
          <p:cNvPr id="65543" name="Picture 10" descr="https://hrmlogistica.files.wordpress.com/2014/03/36f80-delivered-innovation-250.png?w=500"/>
          <p:cNvPicPr>
            <a:picLocks noChangeAspect="1" noChangeArrowheads="1"/>
          </p:cNvPicPr>
          <p:nvPr/>
        </p:nvPicPr>
        <p:blipFill>
          <a:blip r:embed="rId2"/>
          <a:srcRect/>
          <a:stretch>
            <a:fillRect/>
          </a:stretch>
        </p:blipFill>
        <p:spPr bwMode="auto">
          <a:xfrm>
            <a:off x="8101013" y="1089025"/>
            <a:ext cx="1042987"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ctrTitle" idx="4294967295"/>
          </p:nvPr>
        </p:nvSpPr>
        <p:spPr>
          <a:xfrm>
            <a:off x="0" y="642918"/>
            <a:ext cx="8207375" cy="1049342"/>
          </a:xfrm>
        </p:spPr>
        <p:txBody>
          <a:bodyPr/>
          <a:lstStyle/>
          <a:p>
            <a:pPr eaLnBrk="1" hangingPunct="1"/>
            <a:r>
              <a:rPr lang="pt-BR" altLang="pt-BR" sz="2800" b="1" dirty="0" smtClean="0"/>
              <a:t>QUESTÕES AMBIENTAIS LEVANTADAS </a:t>
            </a:r>
            <a:br>
              <a:rPr lang="pt-BR" altLang="pt-BR" sz="2800" b="1" dirty="0" smtClean="0"/>
            </a:br>
            <a:r>
              <a:rPr lang="pt-BR" altLang="pt-BR" sz="2800" b="1" dirty="0" smtClean="0"/>
              <a:t>DURANTE UM PROJETO</a:t>
            </a:r>
          </a:p>
        </p:txBody>
      </p:sp>
      <p:sp>
        <p:nvSpPr>
          <p:cNvPr id="66564" name="Rectangle 3"/>
          <p:cNvSpPr>
            <a:spLocks noGrp="1" noChangeArrowheads="1"/>
          </p:cNvSpPr>
          <p:nvPr>
            <p:ph type="subTitle" idx="4294967295"/>
          </p:nvPr>
        </p:nvSpPr>
        <p:spPr>
          <a:xfrm>
            <a:off x="0" y="1714488"/>
            <a:ext cx="8353425" cy="4356113"/>
          </a:xfrm>
        </p:spPr>
        <p:txBody>
          <a:bodyPr>
            <a:normAutofit lnSpcReduction="10000"/>
          </a:bodyPr>
          <a:lstStyle/>
          <a:p>
            <a:pPr algn="just" eaLnBrk="1" hangingPunct="1">
              <a:lnSpc>
                <a:spcPct val="150000"/>
              </a:lnSpc>
              <a:spcBef>
                <a:spcPts val="900"/>
              </a:spcBef>
            </a:pPr>
            <a:r>
              <a:rPr lang="pt-PT" altLang="pt-BR" sz="1800" b="1" dirty="0" smtClean="0"/>
              <a:t>As fontes de materiais usadas em um produto. (Danificará as florestas? Usará minerais escassos? Explorará o pobre ou usará trabalho infantil?)</a:t>
            </a:r>
          </a:p>
          <a:p>
            <a:pPr algn="just" eaLnBrk="1" hangingPunct="1">
              <a:lnSpc>
                <a:spcPct val="150000"/>
              </a:lnSpc>
              <a:spcBef>
                <a:spcPts val="900"/>
              </a:spcBef>
              <a:buFontTx/>
              <a:buNone/>
            </a:pPr>
            <a:endParaRPr lang="pt-PT" altLang="pt-BR" sz="1800" b="1" dirty="0" smtClean="0"/>
          </a:p>
          <a:p>
            <a:pPr algn="just" eaLnBrk="1" hangingPunct="1">
              <a:lnSpc>
                <a:spcPct val="150000"/>
              </a:lnSpc>
              <a:spcBef>
                <a:spcPts val="900"/>
              </a:spcBef>
            </a:pPr>
            <a:r>
              <a:rPr lang="pt-PT" altLang="pt-BR" sz="1800" b="1" dirty="0" smtClean="0"/>
              <a:t>Quantidades e fontes de energia consumidas no processo. (As garrafas de plástico para bebidas consomem mais energia do que as de vidro?)</a:t>
            </a:r>
          </a:p>
          <a:p>
            <a:pPr algn="just" eaLnBrk="1" hangingPunct="1">
              <a:lnSpc>
                <a:spcPct val="150000"/>
              </a:lnSpc>
              <a:spcBef>
                <a:spcPts val="900"/>
              </a:spcBef>
              <a:buFontTx/>
              <a:buNone/>
            </a:pPr>
            <a:endParaRPr lang="pt-PT" altLang="pt-BR" sz="1800" dirty="0" smtClean="0"/>
          </a:p>
          <a:p>
            <a:pPr algn="just" eaLnBrk="1" hangingPunct="1">
              <a:lnSpc>
                <a:spcPct val="150000"/>
              </a:lnSpc>
              <a:spcBef>
                <a:spcPts val="100"/>
              </a:spcBef>
            </a:pPr>
            <a:r>
              <a:rPr lang="pt-PT" altLang="pt-BR" sz="1800" b="1" dirty="0" smtClean="0"/>
              <a:t>A quantidade e o tipo de material rejeitado que é gerado nos processos de manufatura. (Esse rejeito pode ser reciclado eficientemente ou deve ser queimado ou enterrado em aterros? O rejeito terá um impacto de longo prazo no ambiente à medida que se decompõe e se libera?)</a:t>
            </a:r>
          </a:p>
        </p:txBody>
      </p:sp>
      <p:sp>
        <p:nvSpPr>
          <p:cNvPr id="6" name="Retângulo 5"/>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66566" name="Text Box 4"/>
          <p:cNvSpPr txBox="1">
            <a:spLocks noChangeArrowheads="1"/>
          </p:cNvSpPr>
          <p:nvPr/>
        </p:nvSpPr>
        <p:spPr bwMode="auto">
          <a:xfrm>
            <a:off x="1258888" y="3333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a:solidFill>
                  <a:schemeClr val="bg1"/>
                </a:solidFill>
              </a:rPr>
              <a:t>ADMINISTRAÇÃO DA PRODUÇÃO E OPERAÇÕES</a:t>
            </a:r>
            <a:endParaRPr lang="pt-BR" altLang="pt-BR" b="1">
              <a:solidFill>
                <a:schemeClr val="bg1"/>
              </a:solidFill>
            </a:endParaRPr>
          </a:p>
        </p:txBody>
      </p:sp>
      <p:pic>
        <p:nvPicPr>
          <p:cNvPr id="66567" name="Picture 10" descr="https://hrmlogistica.files.wordpress.com/2014/03/36f80-delivered-innovation-250.png?w=500"/>
          <p:cNvPicPr>
            <a:picLocks noChangeAspect="1" noChangeArrowheads="1"/>
          </p:cNvPicPr>
          <p:nvPr/>
        </p:nvPicPr>
        <p:blipFill>
          <a:blip r:embed="rId2"/>
          <a:srcRect/>
          <a:stretch>
            <a:fillRect/>
          </a:stretch>
        </p:blipFill>
        <p:spPr bwMode="auto">
          <a:xfrm>
            <a:off x="8101013" y="571480"/>
            <a:ext cx="1042987"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67588" name="Text Box 4"/>
          <p:cNvSpPr txBox="1">
            <a:spLocks noChangeArrowheads="1"/>
          </p:cNvSpPr>
          <p:nvPr/>
        </p:nvSpPr>
        <p:spPr bwMode="auto">
          <a:xfrm>
            <a:off x="1258888" y="3333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a:solidFill>
                  <a:schemeClr val="bg1"/>
                </a:solidFill>
              </a:rPr>
              <a:t>ADMINISTRAÇÃO DA PRODUÇÃO E OPERAÇÕES</a:t>
            </a:r>
            <a:endParaRPr lang="pt-BR" altLang="pt-BR" b="1">
              <a:solidFill>
                <a:schemeClr val="bg1"/>
              </a:solidFill>
            </a:endParaRPr>
          </a:p>
        </p:txBody>
      </p:sp>
      <p:sp>
        <p:nvSpPr>
          <p:cNvPr id="6" name="Retângulo 5"/>
          <p:cNvSpPr/>
          <p:nvPr/>
        </p:nvSpPr>
        <p:spPr>
          <a:xfrm>
            <a:off x="0" y="2014538"/>
            <a:ext cx="9144000" cy="4645025"/>
          </a:xfrm>
          <a:prstGeom prst="rect">
            <a:avLst/>
          </a:prstGeom>
        </p:spPr>
        <p:txBody>
          <a:bodyPr>
            <a:spAutoFit/>
          </a:bodyPr>
          <a:lstStyle/>
          <a:p>
            <a:pPr algn="just" eaLnBrk="1" hangingPunct="1">
              <a:lnSpc>
                <a:spcPct val="150000"/>
              </a:lnSpc>
              <a:spcBef>
                <a:spcPts val="100"/>
              </a:spcBef>
              <a:buSzPct val="125000"/>
              <a:buFontTx/>
              <a:buChar char="•"/>
              <a:defRPr/>
            </a:pPr>
            <a:r>
              <a:rPr lang="pt-PT" sz="1800" dirty="0"/>
              <a:t>     </a:t>
            </a:r>
            <a:r>
              <a:rPr lang="pt-PT" sz="1800" dirty="0">
                <a:latin typeface="+mj-lt"/>
              </a:rPr>
              <a:t>O tempo de vida do próprio produto. Argumenta-se que se um produto tem uma vida útil de, digamos, vinte anos, consumirá menos recursos do que um que somente dura cinco anos, que deve, portanto, ser substituído quatro vezes no mesmo período. O produto de longa vida, entretanto, pode exigir entradas iniciais maiores e pode mostrar-se ineficiente na parte final de seu uso, quando os últimos produtos usam menos energia ou manutenção para funcionar.</a:t>
            </a:r>
          </a:p>
          <a:p>
            <a:pPr algn="just" eaLnBrk="1" hangingPunct="1">
              <a:lnSpc>
                <a:spcPct val="150000"/>
              </a:lnSpc>
              <a:spcBef>
                <a:spcPts val="100"/>
              </a:spcBef>
              <a:buSzPct val="125000"/>
              <a:defRPr/>
            </a:pPr>
            <a:endParaRPr lang="pt-PT" sz="1800" dirty="0">
              <a:latin typeface="+mj-lt"/>
            </a:endParaRPr>
          </a:p>
          <a:p>
            <a:pPr algn="just" eaLnBrk="1" hangingPunct="1">
              <a:lnSpc>
                <a:spcPct val="150000"/>
              </a:lnSpc>
              <a:spcBef>
                <a:spcPts val="100"/>
              </a:spcBef>
              <a:buSzPct val="125000"/>
              <a:buFontTx/>
              <a:buChar char="•"/>
              <a:defRPr/>
            </a:pPr>
            <a:r>
              <a:rPr lang="pt-PT" sz="1800" dirty="0">
                <a:latin typeface="+mj-lt"/>
              </a:rPr>
              <a:t>     O descarte do produto após sua vida útil. (O produto supérfluo será difícil de descartar de uma forma ecológica? Poderia ser reciclado ou usado como uma fonte de energia? Ainda poderia ser útil em condições de Terceiro Mundo? Poderia ser usado para beneficiar o ambiente, assim como carros velhos sendo usados para fazer recifes artificiais para a vida marítima?)</a:t>
            </a:r>
            <a:endParaRPr lang="pt-BR" sz="1800" dirty="0">
              <a:latin typeface="+mj-lt"/>
            </a:endParaRPr>
          </a:p>
        </p:txBody>
      </p:sp>
      <p:sp>
        <p:nvSpPr>
          <p:cNvPr id="67590" name="Rectangle 2"/>
          <p:cNvSpPr>
            <a:spLocks noGrp="1" noChangeArrowheads="1"/>
          </p:cNvSpPr>
          <p:nvPr>
            <p:ph type="ctrTitle" idx="4294967295"/>
          </p:nvPr>
        </p:nvSpPr>
        <p:spPr>
          <a:xfrm>
            <a:off x="0" y="714356"/>
            <a:ext cx="8207375" cy="1470025"/>
          </a:xfrm>
        </p:spPr>
        <p:txBody>
          <a:bodyPr/>
          <a:lstStyle/>
          <a:p>
            <a:pPr eaLnBrk="1" hangingPunct="1"/>
            <a:r>
              <a:rPr lang="pt-BR" altLang="pt-BR" sz="2800" b="1" dirty="0" smtClean="0"/>
              <a:t>QUESTÕES AMBIENTAIS LEVANTADAS </a:t>
            </a:r>
            <a:br>
              <a:rPr lang="pt-BR" altLang="pt-BR" sz="2800" b="1" dirty="0" smtClean="0"/>
            </a:br>
            <a:r>
              <a:rPr lang="pt-BR" altLang="pt-BR" sz="2800" b="1" dirty="0" smtClean="0"/>
              <a:t>DURANTE UM PROJETO</a:t>
            </a:r>
          </a:p>
        </p:txBody>
      </p:sp>
      <p:pic>
        <p:nvPicPr>
          <p:cNvPr id="67591" name="Picture 10" descr="https://hrmlogistica.files.wordpress.com/2014/03/36f80-delivered-innovation-250.png?w=500"/>
          <p:cNvPicPr>
            <a:picLocks noChangeAspect="1" noChangeArrowheads="1"/>
          </p:cNvPicPr>
          <p:nvPr/>
        </p:nvPicPr>
        <p:blipFill>
          <a:blip r:embed="rId2"/>
          <a:srcRect/>
          <a:stretch>
            <a:fillRect/>
          </a:stretch>
        </p:blipFill>
        <p:spPr bwMode="auto">
          <a:xfrm>
            <a:off x="8101013" y="1089025"/>
            <a:ext cx="1042987" cy="10445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35496" y="692696"/>
            <a:ext cx="3312368" cy="461665"/>
          </a:xfrm>
          <a:prstGeom prst="rect">
            <a:avLst/>
          </a:prstGeom>
        </p:spPr>
        <p:txBody>
          <a:bodyPr wrap="square">
            <a:spAutoFit/>
          </a:bodyPr>
          <a:lstStyle/>
          <a:p>
            <a:pPr>
              <a:spcBef>
                <a:spcPct val="20000"/>
              </a:spcBef>
              <a:buClr>
                <a:srgbClr val="2B4475"/>
              </a:buClr>
              <a:buFontTx/>
              <a:buNone/>
              <a:defRPr/>
            </a:pPr>
            <a:r>
              <a:rPr lang="pt-BR" sz="2400" b="1" u="sng" kern="0" dirty="0" smtClean="0">
                <a:solidFill>
                  <a:srgbClr val="C00000"/>
                </a:solidFill>
                <a:effectLst>
                  <a:outerShdw blurRad="38100" dist="38100" dir="2700000" algn="tl">
                    <a:srgbClr val="000000">
                      <a:alpha val="43137"/>
                    </a:srgbClr>
                  </a:outerShdw>
                </a:effectLst>
              </a:rPr>
              <a:t>Conteúdo Programado:</a:t>
            </a:r>
            <a:endParaRPr lang="pt-BR" b="1" kern="0" dirty="0" smtClean="0">
              <a:solidFill>
                <a:srgbClr val="C00000"/>
              </a:solidFill>
              <a:effectLst>
                <a:outerShdw blurRad="38100" dist="38100" dir="2700000" algn="tl">
                  <a:srgbClr val="000000">
                    <a:alpha val="43137"/>
                  </a:srgbClr>
                </a:outerShdw>
              </a:effectLst>
            </a:endParaRPr>
          </a:p>
        </p:txBody>
      </p:sp>
      <p:sp>
        <p:nvSpPr>
          <p:cNvPr id="23553" name="Rectangle 1"/>
          <p:cNvSpPr>
            <a:spLocks noChangeArrowheads="1"/>
          </p:cNvSpPr>
          <p:nvPr/>
        </p:nvSpPr>
        <p:spPr bwMode="auto">
          <a:xfrm>
            <a:off x="0" y="1257428"/>
            <a:ext cx="4716016"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Unidade 1 – A natureza do planejamento e controle</a:t>
            </a:r>
            <a:endParaRPr lang="pt-BR" sz="15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 PCP e Sistemas de Produção</a:t>
            </a:r>
            <a:endParaRPr lang="pt-BR" sz="15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 Áreas do Sistema Produtivo</a:t>
            </a:r>
            <a:endParaRPr lang="pt-BR" sz="15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1.3 - Atividades do Planejamento e Controle</a:t>
            </a:r>
            <a:endParaRPr lang="pt-BR" sz="15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1.4 - Sistemas Contínuos e o PCP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Unidade 2 – Planejamento e controle da capacidade</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2.1 - Objetivo do Planejamento e Controle da Capacidade</a:t>
            </a:r>
            <a:endParaRPr lang="pt-BR" sz="15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2.2 - Etapas do Planejamento e Controle da Capacidade</a:t>
            </a:r>
            <a:endParaRPr lang="pt-BR" sz="15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2.3 - Medição da Demanda e da Capacidade</a:t>
            </a:r>
            <a:endParaRPr lang="pt-BR" sz="15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2.4 - Etapas do modelo de previsão da demanda</a:t>
            </a:r>
            <a:endParaRPr lang="pt-BR" sz="15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2.5 - Seleção da Técnica de Previsão </a:t>
            </a:r>
            <a:endParaRPr lang="pt-BR" sz="15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2.6 - Obtenção das Previsões e Monitoração do Modelo</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Unidade 3 – Planejamento e controle de estoque </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3.1 -  Definição, objetivos e Custos do Estoques</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a:t>
            </a:r>
            <a:r>
              <a:rPr kumimoji="0" lang="pt-BR" sz="15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Demanda Independente </a:t>
            </a:r>
            <a:r>
              <a:rPr kumimoji="0" lang="pt-BR" sz="15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Versus</a:t>
            </a: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Dependente </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3.3 - Sistemas de Estoque</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3.4</a:t>
            </a:r>
            <a:r>
              <a:rPr kumimoji="0" lang="pt-BR" sz="15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Modelo de Quantidade de Pedido Fixo</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a:t>
            </a:r>
            <a:r>
              <a:rPr kumimoji="0" lang="pt-BR" sz="15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Modelo de Período Fixo</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3.6</a:t>
            </a:r>
            <a:r>
              <a:rPr kumimoji="0" lang="pt-BR" sz="15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Modelos </a:t>
            </a:r>
            <a:r>
              <a:rPr kumimoji="0" lang="pt-BR" sz="15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Price-breack</a:t>
            </a: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3.7 - Sistemas e Tópicos Diversos</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ângulo 5"/>
          <p:cNvSpPr/>
          <p:nvPr/>
        </p:nvSpPr>
        <p:spPr>
          <a:xfrm>
            <a:off x="4572000" y="1302942"/>
            <a:ext cx="4572000" cy="4478149"/>
          </a:xfrm>
          <a:prstGeom prst="rect">
            <a:avLst/>
          </a:prstGeom>
        </p:spPr>
        <p:txBody>
          <a:bodyPr wrap="square">
            <a:spAutoFit/>
          </a:bodyPr>
          <a:lstStyle/>
          <a:p>
            <a:pPr lvl="0" eaLnBrk="0" fontAlgn="base" hangingPunct="0">
              <a:spcBef>
                <a:spcPct val="0"/>
              </a:spcBef>
              <a:spcAft>
                <a:spcPct val="0"/>
              </a:spcAft>
            </a:pPr>
            <a:r>
              <a:rPr lang="pt-BR" sz="1500" b="1" dirty="0" smtClean="0">
                <a:latin typeface="Calibri" pitchFamily="34" charset="0"/>
                <a:ea typeface="Calibri" pitchFamily="34" charset="0"/>
                <a:cs typeface="Times New Roman" pitchFamily="18" charset="0"/>
              </a:rPr>
              <a:t>Unidade 4 – Planejamento e controle da cadeia de suprimentos</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4.1. O R\3 da SAP AG</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4.2. Módulos de Aplicativos R\3</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4.3. Contabilidade financeira</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4.4. Logística e manufatura, vendas e distribuição </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4.5. Implementando sis temas ERP</a:t>
            </a:r>
            <a:endParaRPr lang="pt-BR" sz="1500" dirty="0" smtClean="0">
              <a:latin typeface="Arial" pitchFamily="34" charset="0"/>
              <a:cs typeface="Arial" pitchFamily="34" charset="0"/>
            </a:endParaRPr>
          </a:p>
          <a:p>
            <a:pPr lvl="0" eaLnBrk="0" fontAlgn="base" hangingPunct="0">
              <a:spcBef>
                <a:spcPct val="0"/>
              </a:spcBef>
              <a:spcAft>
                <a:spcPct val="0"/>
              </a:spcAft>
            </a:pPr>
            <a:endParaRPr lang="pt-BR" sz="1500" b="1"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pPr>
            <a:r>
              <a:rPr lang="pt-BR" sz="1500" b="1" dirty="0" smtClean="0">
                <a:latin typeface="Calibri" pitchFamily="34" charset="0"/>
                <a:ea typeface="Calibri" pitchFamily="34" charset="0"/>
                <a:cs typeface="Times New Roman" pitchFamily="18" charset="0"/>
              </a:rPr>
              <a:t>Unidade 5 – Sistemas de produção enxutos (JIT, KANBAN e MRP)</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5.1. Lógica da Produção Enxuta</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5.2. Exigências para Implementação da Produção Enxuta</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5.3. Serviços Enxutos</a:t>
            </a:r>
            <a:endParaRPr lang="pt-BR" sz="1500" dirty="0" smtClean="0">
              <a:latin typeface="Arial" pitchFamily="34" charset="0"/>
              <a:cs typeface="Arial" pitchFamily="34" charset="0"/>
            </a:endParaRPr>
          </a:p>
          <a:p>
            <a:pPr lvl="0" eaLnBrk="0" fontAlgn="base" hangingPunct="0">
              <a:spcBef>
                <a:spcPct val="0"/>
              </a:spcBef>
              <a:spcAft>
                <a:spcPct val="0"/>
              </a:spcAft>
            </a:pPr>
            <a:endParaRPr lang="pt-BR" sz="1500" b="1"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pPr>
            <a:r>
              <a:rPr lang="pt-BR" sz="1500" b="1" dirty="0" smtClean="0">
                <a:latin typeface="Calibri" pitchFamily="34" charset="0"/>
                <a:ea typeface="Calibri" pitchFamily="34" charset="0"/>
                <a:cs typeface="Times New Roman" pitchFamily="18" charset="0"/>
              </a:rPr>
              <a:t>Unidade 6 – Planejamento e controle da qualidade</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6.1. Gestão da Qualidade Total</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6.2. Especificado da Qualidade e Custos de Qualidade</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6.3. Benchmarking Externo para a Melhoria da Qualidade</a:t>
            </a:r>
            <a:endParaRPr lang="pt-BR" sz="1500" dirty="0" smtClean="0">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5940152" y="5511938"/>
            <a:ext cx="1512168" cy="1007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subTitle" idx="4294967295"/>
          </p:nvPr>
        </p:nvSpPr>
        <p:spPr>
          <a:xfrm>
            <a:off x="0" y="785795"/>
            <a:ext cx="8353425" cy="5284806"/>
          </a:xfrm>
        </p:spPr>
        <p:txBody>
          <a:bodyPr rtlCol="0">
            <a:normAutofit fontScale="92500" lnSpcReduction="10000"/>
          </a:bodyPr>
          <a:lstStyle/>
          <a:p>
            <a:pPr algn="ctr" eaLnBrk="1" fontAlgn="auto" hangingPunct="1">
              <a:lnSpc>
                <a:spcPct val="110000"/>
              </a:lnSpc>
              <a:spcAft>
                <a:spcPts val="0"/>
              </a:spcAft>
              <a:buFontTx/>
              <a:buNone/>
              <a:defRPr/>
            </a:pPr>
            <a:r>
              <a:rPr lang="pt-PT" sz="2400" b="1" dirty="0" smtClean="0">
                <a:solidFill>
                  <a:srgbClr val="000000"/>
                </a:solidFill>
              </a:rPr>
              <a:t>ESTRATÉGIAS QUE INFLUENCIAM O PROJETO</a:t>
            </a:r>
          </a:p>
          <a:p>
            <a:pPr algn="ctr" eaLnBrk="1" fontAlgn="auto" hangingPunct="1">
              <a:lnSpc>
                <a:spcPct val="110000"/>
              </a:lnSpc>
              <a:spcAft>
                <a:spcPts val="0"/>
              </a:spcAft>
              <a:buFontTx/>
              <a:buNone/>
              <a:defRPr/>
            </a:pPr>
            <a:endParaRPr lang="pt-PT" sz="2400" b="1" dirty="0" smtClean="0">
              <a:solidFill>
                <a:srgbClr val="000000"/>
              </a:solidFill>
            </a:endParaRPr>
          </a:p>
          <a:p>
            <a:pPr algn="just" eaLnBrk="1" fontAlgn="auto" hangingPunct="1">
              <a:lnSpc>
                <a:spcPct val="110000"/>
              </a:lnSpc>
              <a:spcBef>
                <a:spcPts val="900"/>
              </a:spcBef>
              <a:spcAft>
                <a:spcPts val="0"/>
              </a:spcAft>
              <a:buFontTx/>
              <a:buNone/>
              <a:defRPr/>
            </a:pPr>
            <a:r>
              <a:rPr lang="pt-PT" sz="1600" b="1" dirty="0" smtClean="0">
                <a:solidFill>
                  <a:srgbClr val="000000"/>
                </a:solidFill>
              </a:rPr>
              <a:t>	São as que definem a forma física da produção e seus produtos e serviços. Elas formam a "arquitetura" da operação - as partes da operação que a compõem e a forma como se relacionam. As estratégias que influenciam a área de decisão de projeto são:</a:t>
            </a:r>
          </a:p>
          <a:p>
            <a:pPr algn="just" eaLnBrk="1" fontAlgn="auto" hangingPunct="1">
              <a:lnSpc>
                <a:spcPct val="110000"/>
              </a:lnSpc>
              <a:spcBef>
                <a:spcPts val="1000"/>
              </a:spcBef>
              <a:spcAft>
                <a:spcPts val="0"/>
              </a:spcAft>
              <a:buFont typeface="Arial" panose="020B0604020202020204" pitchFamily="34" charset="0"/>
              <a:buChar char="•"/>
              <a:defRPr/>
            </a:pPr>
            <a:r>
              <a:rPr lang="pt-PT" sz="1600" b="1" dirty="0" smtClean="0">
                <a:solidFill>
                  <a:srgbClr val="000000"/>
                </a:solidFill>
              </a:rPr>
              <a:t> ESTRATÉGIA DE DESENVOLVIMENTO DE NOVOS PRODUTOS/SERVIÇOS - Influencia o papel e a organização dos recursos que atualizam e geram os projetos do produto/serviço.</a:t>
            </a:r>
          </a:p>
          <a:p>
            <a:pPr algn="just" eaLnBrk="1" fontAlgn="auto" hangingPunct="1">
              <a:lnSpc>
                <a:spcPct val="110000"/>
              </a:lnSpc>
              <a:spcBef>
                <a:spcPts val="1000"/>
              </a:spcBef>
              <a:spcAft>
                <a:spcPts val="0"/>
              </a:spcAft>
              <a:buFontTx/>
              <a:buNone/>
              <a:defRPr/>
            </a:pPr>
            <a:endParaRPr lang="pt-PT" sz="800" b="1" dirty="0" smtClean="0">
              <a:solidFill>
                <a:srgbClr val="000000"/>
              </a:solidFill>
            </a:endParaRPr>
          </a:p>
          <a:p>
            <a:pPr algn="just" eaLnBrk="1" fontAlgn="auto" hangingPunct="1">
              <a:lnSpc>
                <a:spcPct val="130000"/>
              </a:lnSpc>
              <a:spcBef>
                <a:spcPts val="300"/>
              </a:spcBef>
              <a:spcAft>
                <a:spcPts val="0"/>
              </a:spcAft>
              <a:buFont typeface="Arial" panose="020B0604020202020204" pitchFamily="34" charset="0"/>
              <a:buChar char="•"/>
              <a:defRPr/>
            </a:pPr>
            <a:r>
              <a:rPr lang="pt-PT" sz="1600" b="1" dirty="0" smtClean="0">
                <a:solidFill>
                  <a:srgbClr val="000000"/>
                </a:solidFill>
              </a:rPr>
              <a:t> ESTRATÉGIA DE INTEGRAÇÃO VERTICAL - Influencia a direção e o grau de controle proprietário da organização com relação à rede de seus fornecedores e clientes.</a:t>
            </a:r>
          </a:p>
          <a:p>
            <a:pPr algn="just" eaLnBrk="1" fontAlgn="auto" hangingPunct="1">
              <a:lnSpc>
                <a:spcPct val="110000"/>
              </a:lnSpc>
              <a:spcBef>
                <a:spcPts val="300"/>
              </a:spcBef>
              <a:spcAft>
                <a:spcPts val="0"/>
              </a:spcAft>
              <a:buFontTx/>
              <a:buNone/>
              <a:defRPr/>
            </a:pPr>
            <a:endParaRPr lang="pt-PT" sz="800" b="1" dirty="0" smtClean="0">
              <a:solidFill>
                <a:srgbClr val="000000"/>
              </a:solidFill>
            </a:endParaRPr>
          </a:p>
          <a:p>
            <a:pPr algn="just" eaLnBrk="1" fontAlgn="auto" hangingPunct="1">
              <a:lnSpc>
                <a:spcPct val="110000"/>
              </a:lnSpc>
              <a:spcAft>
                <a:spcPts val="0"/>
              </a:spcAft>
              <a:buFont typeface="Arial" panose="020B0604020202020204" pitchFamily="34" charset="0"/>
              <a:buChar char="•"/>
              <a:defRPr/>
            </a:pPr>
            <a:r>
              <a:rPr lang="pt-PT" sz="1600" b="1" dirty="0" smtClean="0">
                <a:solidFill>
                  <a:srgbClr val="000000"/>
                </a:solidFill>
              </a:rPr>
              <a:t> ESTRATÉGIA DE INSTALAÇÕES</a:t>
            </a:r>
            <a:r>
              <a:rPr lang="pt-PT" sz="1600" b="1" i="1" dirty="0" smtClean="0">
                <a:solidFill>
                  <a:srgbClr val="000000"/>
                </a:solidFill>
              </a:rPr>
              <a:t> -</a:t>
            </a:r>
            <a:r>
              <a:rPr lang="pt-PT" sz="1600" b="1" dirty="0" smtClean="0">
                <a:solidFill>
                  <a:srgbClr val="000000"/>
                </a:solidFill>
              </a:rPr>
              <a:t> Influencia o tamanho, a localização e as atividades de cada parte da operação.</a:t>
            </a:r>
          </a:p>
          <a:p>
            <a:pPr algn="just" eaLnBrk="1" fontAlgn="auto" hangingPunct="1">
              <a:lnSpc>
                <a:spcPct val="110000"/>
              </a:lnSpc>
              <a:spcAft>
                <a:spcPts val="0"/>
              </a:spcAft>
              <a:buFontTx/>
              <a:buNone/>
              <a:defRPr/>
            </a:pPr>
            <a:endParaRPr lang="pt-PT" sz="800" b="1" dirty="0" smtClean="0">
              <a:solidFill>
                <a:srgbClr val="000000"/>
              </a:solidFill>
            </a:endParaRPr>
          </a:p>
          <a:p>
            <a:pPr algn="just" eaLnBrk="1" fontAlgn="auto" hangingPunct="1">
              <a:lnSpc>
                <a:spcPct val="110000"/>
              </a:lnSpc>
              <a:spcBef>
                <a:spcPts val="200"/>
              </a:spcBef>
              <a:spcAft>
                <a:spcPts val="0"/>
              </a:spcAft>
              <a:buFont typeface="Arial" panose="020B0604020202020204" pitchFamily="34" charset="0"/>
              <a:buChar char="•"/>
              <a:defRPr/>
            </a:pPr>
            <a:r>
              <a:rPr lang="pt-PT" sz="1600" b="1" dirty="0" smtClean="0">
                <a:solidFill>
                  <a:srgbClr val="000000"/>
                </a:solidFill>
              </a:rPr>
              <a:t> ESTRATÉGIA DE TECNOLOGIA</a:t>
            </a:r>
            <a:r>
              <a:rPr lang="pt-PT" sz="1600" b="1" i="1" dirty="0" smtClean="0">
                <a:solidFill>
                  <a:srgbClr val="000000"/>
                </a:solidFill>
              </a:rPr>
              <a:t> -</a:t>
            </a:r>
            <a:r>
              <a:rPr lang="pt-PT" sz="1600" b="1" dirty="0" smtClean="0">
                <a:solidFill>
                  <a:srgbClr val="000000"/>
                </a:solidFill>
              </a:rPr>
              <a:t> Influencia o tipo de fábrica, equipamento ou outras tecnologias de processo que são usadas na produção.</a:t>
            </a:r>
          </a:p>
          <a:p>
            <a:pPr algn="just" eaLnBrk="1" fontAlgn="auto" hangingPunct="1">
              <a:lnSpc>
                <a:spcPct val="110000"/>
              </a:lnSpc>
              <a:spcBef>
                <a:spcPts val="200"/>
              </a:spcBef>
              <a:spcAft>
                <a:spcPts val="0"/>
              </a:spcAft>
              <a:buFontTx/>
              <a:buNone/>
              <a:defRPr/>
            </a:pPr>
            <a:endParaRPr lang="pt-PT" sz="800" b="1" dirty="0" smtClean="0">
              <a:solidFill>
                <a:srgbClr val="000000"/>
              </a:solidFill>
            </a:endParaRPr>
          </a:p>
          <a:p>
            <a:pPr algn="just" eaLnBrk="1" fontAlgn="auto" hangingPunct="1">
              <a:lnSpc>
                <a:spcPct val="110000"/>
              </a:lnSpc>
              <a:spcBef>
                <a:spcPts val="200"/>
              </a:spcBef>
              <a:spcAft>
                <a:spcPts val="0"/>
              </a:spcAft>
              <a:buFont typeface="Arial" panose="020B0604020202020204" pitchFamily="34" charset="0"/>
              <a:buChar char="•"/>
              <a:defRPr/>
            </a:pPr>
            <a:r>
              <a:rPr lang="pt-PT" sz="1600" b="1" dirty="0" smtClean="0">
                <a:solidFill>
                  <a:srgbClr val="000000"/>
                </a:solidFill>
              </a:rPr>
              <a:t> ESTRATÉGIA DE ORGANIZAÇÃO E FORÇA DE TRABALHO</a:t>
            </a:r>
            <a:r>
              <a:rPr lang="pt-PT" sz="1600" b="1" i="1" dirty="0" smtClean="0">
                <a:solidFill>
                  <a:srgbClr val="000000"/>
                </a:solidFill>
              </a:rPr>
              <a:t> - </a:t>
            </a:r>
            <a:r>
              <a:rPr lang="pt-PT" sz="1600" b="1" dirty="0" smtClean="0">
                <a:solidFill>
                  <a:srgbClr val="000000"/>
                </a:solidFill>
              </a:rPr>
              <a:t>Influencia a forma como são organizados e desenvolvidos os recursos humanos da produção e como contribuem para sua gestão.</a:t>
            </a:r>
            <a:endParaRPr lang="pt-BR" sz="1600" b="1" dirty="0" smtClean="0"/>
          </a:p>
        </p:txBody>
      </p:sp>
      <p:sp>
        <p:nvSpPr>
          <p:cNvPr id="4" name="Retângulo 3"/>
          <p:cNvSpPr/>
          <p:nvPr/>
        </p:nvSpPr>
        <p:spPr>
          <a:xfrm>
            <a:off x="0" y="6543675"/>
            <a:ext cx="3708400" cy="307975"/>
          </a:xfrm>
          <a:prstGeom prst="rect">
            <a:avLst/>
          </a:prstGeom>
        </p:spPr>
        <p:txBody>
          <a:bodyPr>
            <a:spAutoFit/>
          </a:bodyPr>
          <a:lstStyle/>
          <a:p>
            <a:pPr algn="ctr" eaLnBrk="1" hangingPunct="1">
              <a:spcBef>
                <a:spcPct val="20000"/>
              </a:spcBef>
              <a:buClr>
                <a:srgbClr val="2B4475"/>
              </a:buClr>
              <a:buSzPct val="125000"/>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
        <p:nvSpPr>
          <p:cNvPr id="68613" name="Text Box 4"/>
          <p:cNvSpPr txBox="1">
            <a:spLocks noChangeArrowheads="1"/>
          </p:cNvSpPr>
          <p:nvPr/>
        </p:nvSpPr>
        <p:spPr bwMode="auto">
          <a:xfrm>
            <a:off x="1258888" y="3333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altLang="pt-BR" b="1">
                <a:solidFill>
                  <a:schemeClr val="bg1"/>
                </a:solidFill>
              </a:rPr>
              <a:t>ADMINISTRAÇÃO DA PRODUÇÃO E OPERAÇÕES</a:t>
            </a:r>
            <a:endParaRPr lang="pt-BR" altLang="pt-BR" b="1">
              <a:solidFill>
                <a:schemeClr val="bg1"/>
              </a:solidFill>
            </a:endParaRPr>
          </a:p>
        </p:txBody>
      </p:sp>
      <p:pic>
        <p:nvPicPr>
          <p:cNvPr id="68614" name="Picture 10" descr="https://hrmlogistica.files.wordpress.com/2014/03/36f80-delivered-innovation-250.png?w=500"/>
          <p:cNvPicPr>
            <a:picLocks noChangeAspect="1" noChangeArrowheads="1"/>
          </p:cNvPicPr>
          <p:nvPr/>
        </p:nvPicPr>
        <p:blipFill>
          <a:blip r:embed="rId2"/>
          <a:srcRect/>
          <a:stretch>
            <a:fillRect/>
          </a:stretch>
        </p:blipFill>
        <p:spPr bwMode="auto">
          <a:xfrm>
            <a:off x="8101013" y="1089025"/>
            <a:ext cx="1042987" cy="104457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5"/>
          <p:cNvPicPr>
            <a:picLocks noChangeAspect="1" noChangeArrowheads="1"/>
          </p:cNvPicPr>
          <p:nvPr/>
        </p:nvPicPr>
        <p:blipFill>
          <a:blip r:embed="rId2"/>
          <a:srcRect/>
          <a:stretch>
            <a:fillRect/>
          </a:stretch>
        </p:blipFill>
        <p:spPr bwMode="auto">
          <a:xfrm>
            <a:off x="5929322" y="2428892"/>
            <a:ext cx="3051090" cy="2786058"/>
          </a:xfrm>
          <a:prstGeom prst="rect">
            <a:avLst/>
          </a:prstGeom>
          <a:noFill/>
          <a:ln w="12699">
            <a:noFill/>
            <a:miter lim="800000"/>
            <a:headEnd/>
            <a:tailEnd/>
          </a:ln>
        </p:spPr>
      </p:pic>
      <p:pic>
        <p:nvPicPr>
          <p:cNvPr id="3077" name="Picture 7" descr="http://3.bp.blogspot.com/-XI-vaBppkwo/UYw14FIP-OI/AAAAAAAAAj8/CWlmZmDgZTE/s1600/aps.jpg"/>
          <p:cNvPicPr>
            <a:picLocks noChangeAspect="1" noChangeArrowheads="1"/>
          </p:cNvPicPr>
          <p:nvPr/>
        </p:nvPicPr>
        <p:blipFill>
          <a:blip r:embed="rId3" cstate="print"/>
          <a:srcRect/>
          <a:stretch>
            <a:fillRect/>
          </a:stretch>
        </p:blipFill>
        <p:spPr bwMode="auto">
          <a:xfrm>
            <a:off x="285720" y="4572008"/>
            <a:ext cx="2035159" cy="1575747"/>
          </a:xfrm>
          <a:prstGeom prst="rect">
            <a:avLst/>
          </a:prstGeom>
          <a:noFill/>
          <a:ln w="9525">
            <a:noFill/>
            <a:miter lim="800000"/>
            <a:headEnd/>
            <a:tailEnd/>
          </a:ln>
        </p:spPr>
      </p:pic>
      <p:sp>
        <p:nvSpPr>
          <p:cNvPr id="8" name="Rectangle 1026"/>
          <p:cNvSpPr txBox="1">
            <a:spLocks noChangeArrowheads="1"/>
          </p:cNvSpPr>
          <p:nvPr/>
        </p:nvSpPr>
        <p:spPr bwMode="auto">
          <a:xfrm>
            <a:off x="5500662" y="4929198"/>
            <a:ext cx="3643338" cy="1143000"/>
          </a:xfrm>
          <a:prstGeom prst="rect">
            <a:avLst/>
          </a:prstGeom>
          <a:noFill/>
          <a:ln w="9525">
            <a:noFill/>
            <a:miter lim="800000"/>
            <a:headEnd/>
            <a:tailEnd/>
          </a:ln>
          <a:effectLst/>
        </p:spPr>
        <p:txBody>
          <a:bodyPr anchor="ctr"/>
          <a:lstStyle/>
          <a:p>
            <a:pPr algn="ctr">
              <a:defRPr/>
            </a:pPr>
            <a:r>
              <a:rPr lang="pt-BR" sz="4400" b="1" kern="0" dirty="0">
                <a:solidFill>
                  <a:schemeClr val="accent2"/>
                </a:solidFill>
                <a:effectLst>
                  <a:outerShdw blurRad="38100" dist="38100" dir="2700000" algn="tl">
                    <a:srgbClr val="000000">
                      <a:alpha val="43137"/>
                    </a:srgbClr>
                  </a:outerShdw>
                </a:effectLst>
                <a:latin typeface="+mj-lt"/>
                <a:ea typeface="+mj-ea"/>
                <a:cs typeface="+mj-cs"/>
              </a:rPr>
              <a:t>Aula 6</a:t>
            </a:r>
            <a:endParaRPr lang="en-US" sz="4400" b="1" kern="0" dirty="0">
              <a:solidFill>
                <a:schemeClr val="accent2"/>
              </a:solidFill>
              <a:effectLst>
                <a:outerShdw blurRad="38100" dist="38100" dir="2700000" algn="tl">
                  <a:srgbClr val="000000">
                    <a:alpha val="43137"/>
                  </a:srgbClr>
                </a:outerShdw>
              </a:effectLst>
              <a:latin typeface="+mj-lt"/>
              <a:ea typeface="+mj-ea"/>
              <a:cs typeface="+mj-cs"/>
            </a:endParaRPr>
          </a:p>
        </p:txBody>
      </p:sp>
      <p:sp>
        <p:nvSpPr>
          <p:cNvPr id="9" name="Rectangle 1027"/>
          <p:cNvSpPr txBox="1">
            <a:spLocks noChangeArrowheads="1"/>
          </p:cNvSpPr>
          <p:nvPr/>
        </p:nvSpPr>
        <p:spPr bwMode="auto">
          <a:xfrm>
            <a:off x="285720" y="3143248"/>
            <a:ext cx="8458200" cy="661987"/>
          </a:xfrm>
          <a:prstGeom prst="rect">
            <a:avLst/>
          </a:prstGeom>
          <a:noFill/>
          <a:ln w="9525">
            <a:noFill/>
            <a:miter lim="800000"/>
            <a:headEnd/>
            <a:tailEnd/>
          </a:ln>
          <a:effectLst/>
        </p:spPr>
        <p:txBody>
          <a:bodyPr/>
          <a:lstStyle/>
          <a:p>
            <a:pPr marL="342900" indent="-342900">
              <a:spcBef>
                <a:spcPct val="20000"/>
              </a:spcBef>
              <a:defRPr/>
            </a:pPr>
            <a:r>
              <a:rPr lang="pt-BR" sz="4000" b="1" kern="0" dirty="0">
                <a:solidFill>
                  <a:schemeClr val="accent2"/>
                </a:solidFill>
                <a:effectLst>
                  <a:outerShdw blurRad="38100" dist="38100" dir="2700000" algn="tl">
                    <a:srgbClr val="000000">
                      <a:alpha val="43137"/>
                    </a:srgbClr>
                  </a:outerShdw>
                </a:effectLst>
                <a:latin typeface="+mn-lt"/>
              </a:rPr>
              <a:t>O Projeto de Rede </a:t>
            </a:r>
            <a:r>
              <a:rPr lang="pt-BR" sz="4000" b="1" kern="0" dirty="0" smtClean="0">
                <a:solidFill>
                  <a:schemeClr val="accent2"/>
                </a:solidFill>
                <a:effectLst>
                  <a:outerShdw blurRad="38100" dist="38100" dir="2700000" algn="tl">
                    <a:srgbClr val="000000">
                      <a:alpha val="43137"/>
                    </a:srgbClr>
                  </a:outerShdw>
                </a:effectLst>
                <a:latin typeface="+mn-lt"/>
              </a:rPr>
              <a:t>de</a:t>
            </a:r>
          </a:p>
          <a:p>
            <a:pPr marL="342900" indent="-342900">
              <a:spcBef>
                <a:spcPct val="20000"/>
              </a:spcBef>
              <a:defRPr/>
            </a:pPr>
            <a:r>
              <a:rPr lang="pt-BR" sz="4000" b="1" kern="0" dirty="0" smtClean="0">
                <a:solidFill>
                  <a:schemeClr val="accent2"/>
                </a:solidFill>
                <a:effectLst>
                  <a:outerShdw blurRad="38100" dist="38100" dir="2700000" algn="tl">
                    <a:srgbClr val="000000">
                      <a:alpha val="43137"/>
                    </a:srgbClr>
                  </a:outerShdw>
                </a:effectLst>
                <a:latin typeface="+mn-lt"/>
              </a:rPr>
              <a:t> </a:t>
            </a:r>
            <a:r>
              <a:rPr lang="pt-BR" sz="4000" b="1" kern="0" dirty="0">
                <a:solidFill>
                  <a:schemeClr val="accent2"/>
                </a:solidFill>
                <a:effectLst>
                  <a:outerShdw blurRad="38100" dist="38100" dir="2700000" algn="tl">
                    <a:srgbClr val="000000">
                      <a:alpha val="43137"/>
                    </a:srgbClr>
                  </a:outerShdw>
                </a:effectLst>
                <a:latin typeface="+mn-lt"/>
              </a:rPr>
              <a:t>Operações Produtivas</a:t>
            </a:r>
            <a:endParaRPr lang="en-US" sz="4000" b="1" kern="0" dirty="0">
              <a:solidFill>
                <a:schemeClr val="accent2"/>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196975"/>
            <a:ext cx="4648200" cy="5286375"/>
          </a:xfrm>
          <a:prstGeom prst="rect">
            <a:avLst/>
          </a:prstGeom>
          <a:noFill/>
          <a:ln w="12699">
            <a:noFill/>
            <a:miter lim="800000"/>
            <a:headEnd type="none" w="sm" len="sm"/>
            <a:tailEnd type="none" w="sm" len="sm"/>
          </a:ln>
        </p:spPr>
        <p:txBody>
          <a:bodyPr>
            <a:spAutoFit/>
          </a:bodyPr>
          <a:lstStyle/>
          <a:p>
            <a:pPr marL="381000" indent="-381000" algn="just">
              <a:defRPr/>
            </a:pPr>
            <a:r>
              <a:rPr lang="pt-PT" sz="1250" b="1" dirty="0">
                <a:solidFill>
                  <a:srgbClr val="000000"/>
                </a:solidFill>
                <a:latin typeface="Arial" charset="0"/>
              </a:rPr>
              <a:t>Conteúdo Programático:</a:t>
            </a:r>
          </a:p>
          <a:p>
            <a:pPr marL="381000" indent="-381000" algn="just">
              <a:defRPr/>
            </a:pPr>
            <a:r>
              <a:rPr lang="pt-PT" sz="1250" b="1" dirty="0">
                <a:solidFill>
                  <a:srgbClr val="000000"/>
                </a:solidFill>
                <a:latin typeface="Arial" charset="0"/>
              </a:rPr>
              <a:t>Unidade l: Introdução ã Administração da Produção</a:t>
            </a:r>
          </a:p>
          <a:p>
            <a:pPr marL="381000" indent="-381000" algn="just">
              <a:defRPr/>
            </a:pPr>
            <a:r>
              <a:rPr lang="pt-PT" sz="1250" b="1" dirty="0">
                <a:solidFill>
                  <a:srgbClr val="000000"/>
                </a:solidFill>
                <a:latin typeface="Arial" charset="0"/>
              </a:rPr>
              <a:t>1.1- A evolução da administração da produção</a:t>
            </a:r>
          </a:p>
          <a:p>
            <a:pPr marL="381000" indent="-381000" algn="just">
              <a:defRPr/>
            </a:pPr>
            <a:r>
              <a:rPr lang="pt-PT" sz="1250" b="1" dirty="0">
                <a:solidFill>
                  <a:srgbClr val="000000"/>
                </a:solidFill>
                <a:latin typeface="Arial" charset="0"/>
              </a:rPr>
              <a:t>1.2- Conceitos e funções básicas</a:t>
            </a:r>
          </a:p>
          <a:p>
            <a:pPr marL="381000" indent="-381000" algn="just">
              <a:defRPr/>
            </a:pPr>
            <a:r>
              <a:rPr lang="pt-PT" sz="1250" b="1" dirty="0">
                <a:solidFill>
                  <a:srgbClr val="000000"/>
                </a:solidFill>
                <a:latin typeface="Arial" charset="0"/>
              </a:rPr>
              <a:t>1.3- A Produção utilizada como parte estratégica dentro das organizações</a:t>
            </a:r>
          </a:p>
          <a:p>
            <a:pPr marL="381000" indent="-381000" algn="just">
              <a:defRPr/>
            </a:pPr>
            <a:r>
              <a:rPr lang="pt-PT" sz="1250" b="1" dirty="0">
                <a:solidFill>
                  <a:srgbClr val="000000"/>
                </a:solidFill>
                <a:latin typeface="Arial" charset="0"/>
              </a:rPr>
              <a:t>1.4- Sistemas de Produção</a:t>
            </a:r>
          </a:p>
          <a:p>
            <a:pPr marL="381000" indent="-381000" algn="just">
              <a:defRPr/>
            </a:pPr>
            <a:r>
              <a:rPr lang="pt-PT" sz="1250" b="1" dirty="0">
                <a:solidFill>
                  <a:srgbClr val="000000"/>
                </a:solidFill>
                <a:latin typeface="Arial" charset="0"/>
              </a:rPr>
              <a:t>l.5- Os Objetivos de Desempenho da Produção (Bens e Serviços): qualidade, rapidez, confiabilidade, flexibilidade e custo.</a:t>
            </a:r>
          </a:p>
          <a:p>
            <a:pPr marL="381000" indent="-381000" algn="just">
              <a:defRPr/>
            </a:pPr>
            <a:r>
              <a:rPr lang="pt-PT" sz="1250" b="1" dirty="0">
                <a:solidFill>
                  <a:srgbClr val="000000"/>
                </a:solidFill>
                <a:latin typeface="Arial" charset="0"/>
              </a:rPr>
              <a:t>Unidade 2; Projeto de Produtos e Serviços</a:t>
            </a:r>
          </a:p>
          <a:p>
            <a:pPr marL="381000" indent="-381000" algn="just">
              <a:defRPr/>
            </a:pPr>
            <a:r>
              <a:rPr lang="pt-PT" sz="1250" b="1" dirty="0">
                <a:solidFill>
                  <a:srgbClr val="000000"/>
                </a:solidFill>
                <a:latin typeface="Arial" charset="0"/>
              </a:rPr>
              <a:t>2-1- Ciclo de Vida dos produtos e serviços</a:t>
            </a:r>
          </a:p>
          <a:p>
            <a:pPr marL="381000" indent="-381000" algn="just">
              <a:defRPr/>
            </a:pPr>
            <a:r>
              <a:rPr lang="pt-PT" sz="1250" b="1" dirty="0">
                <a:solidFill>
                  <a:srgbClr val="000000"/>
                </a:solidFill>
                <a:latin typeface="Arial" charset="0"/>
              </a:rPr>
              <a:t>2.2- O estudo das fontes de idéias internas e externas para a obtenção do conceito</a:t>
            </a:r>
          </a:p>
          <a:p>
            <a:pPr marL="381000" indent="-381000" algn="just">
              <a:defRPr/>
            </a:pPr>
            <a:r>
              <a:rPr lang="pt-PT" sz="1250" b="1" dirty="0">
                <a:solidFill>
                  <a:srgbClr val="000000"/>
                </a:solidFill>
                <a:latin typeface="Arial" charset="0"/>
              </a:rPr>
              <a:t>2.3 - O processo de desenvolvimento de novos produtos</a:t>
            </a:r>
          </a:p>
          <a:p>
            <a:pPr marL="381000" indent="-381000" algn="just">
              <a:defRPr/>
            </a:pPr>
            <a:endParaRPr lang="pt-PT" sz="1250" b="1" dirty="0">
              <a:solidFill>
                <a:srgbClr val="000000"/>
              </a:solidFill>
              <a:latin typeface="Arial" charset="0"/>
            </a:endParaRPr>
          </a:p>
          <a:p>
            <a:pPr marL="381000" indent="-381000" algn="just">
              <a:defRPr/>
            </a:pPr>
            <a:r>
              <a:rPr lang="pt-PT" sz="1250" b="1" dirty="0">
                <a:solidFill>
                  <a:srgbClr val="000000"/>
                </a:solidFill>
                <a:latin typeface="Arial" charset="0"/>
              </a:rPr>
              <a:t>Unidade 3: O Projeto de Processos.</a:t>
            </a:r>
          </a:p>
          <a:p>
            <a:pPr marL="381000" indent="-381000" algn="just">
              <a:defRPr/>
            </a:pPr>
            <a:r>
              <a:rPr lang="pt-PT" sz="1250" b="1" dirty="0">
                <a:solidFill>
                  <a:srgbClr val="000000"/>
                </a:solidFill>
                <a:latin typeface="Arial" charset="0"/>
              </a:rPr>
              <a:t>3.1 - O projeto da Rede de Operações Produtivas.</a:t>
            </a:r>
          </a:p>
          <a:p>
            <a:pPr marL="381000" indent="-381000" algn="just">
              <a:defRPr/>
            </a:pPr>
            <a:r>
              <a:rPr lang="pt-PT" sz="1250" b="1" dirty="0">
                <a:solidFill>
                  <a:srgbClr val="000000"/>
                </a:solidFill>
                <a:latin typeface="Arial" charset="0"/>
              </a:rPr>
              <a:t>3.2 - Arranjo Físico e Fluxo.</a:t>
            </a:r>
          </a:p>
          <a:p>
            <a:pPr marL="381000" indent="-381000" algn="just">
              <a:defRPr/>
            </a:pPr>
            <a:r>
              <a:rPr lang="pt-PT" sz="1250" b="1" dirty="0">
                <a:solidFill>
                  <a:srgbClr val="000000"/>
                </a:solidFill>
                <a:latin typeface="Arial" charset="0"/>
              </a:rPr>
              <a:t>3.3 - Projeto e Organização do Trabalho.</a:t>
            </a:r>
          </a:p>
          <a:p>
            <a:pPr marL="381000" indent="-381000">
              <a:defRPr/>
            </a:pPr>
            <a:endParaRPr lang="pt-PT" sz="1250" b="1" dirty="0">
              <a:solidFill>
                <a:srgbClr val="000000"/>
              </a:solidFill>
              <a:latin typeface="Arial" charset="0"/>
            </a:endParaRPr>
          </a:p>
          <a:p>
            <a:pPr marL="381000" indent="-381000">
              <a:defRPr/>
            </a:pPr>
            <a:r>
              <a:rPr lang="pt-PT" sz="1250" b="1" dirty="0">
                <a:solidFill>
                  <a:srgbClr val="000000"/>
                </a:solidFill>
                <a:latin typeface="Arial" charset="0"/>
              </a:rPr>
              <a:t>Unidade 4: Planejamento e controle da produção.</a:t>
            </a:r>
          </a:p>
          <a:p>
            <a:pPr marL="381000" indent="-381000">
              <a:defRPr/>
            </a:pPr>
            <a:r>
              <a:rPr lang="pt-PT" sz="1250" b="1" dirty="0">
                <a:solidFill>
                  <a:srgbClr val="000000"/>
                </a:solidFill>
                <a:latin typeface="Arial" charset="0"/>
              </a:rPr>
              <a:t>4.1- Planejamento Agregado.</a:t>
            </a:r>
          </a:p>
          <a:p>
            <a:pPr marL="381000" indent="-381000">
              <a:defRPr/>
            </a:pPr>
            <a:r>
              <a:rPr lang="pt-PT" sz="1250" b="1" dirty="0">
                <a:solidFill>
                  <a:srgbClr val="000000"/>
                </a:solidFill>
                <a:latin typeface="Arial" charset="0"/>
              </a:rPr>
              <a:t>4.2- Plano Mestre de Produção e Manutenção</a:t>
            </a:r>
          </a:p>
          <a:p>
            <a:pPr marL="381000" indent="-381000">
              <a:defRPr/>
            </a:pPr>
            <a:r>
              <a:rPr lang="pt-PT" sz="1250" b="1" dirty="0">
                <a:solidFill>
                  <a:srgbClr val="000000"/>
                </a:solidFill>
                <a:latin typeface="Arial" charset="0"/>
              </a:rPr>
              <a:t>4.3- Balanceamento linha de Produção</a:t>
            </a:r>
          </a:p>
          <a:p>
            <a:pPr marL="381000" indent="-381000">
              <a:defRPr/>
            </a:pPr>
            <a:r>
              <a:rPr lang="pt-PT" sz="1250" b="1" dirty="0">
                <a:solidFill>
                  <a:srgbClr val="000000"/>
                </a:solidFill>
                <a:latin typeface="Arial" charset="0"/>
              </a:rPr>
              <a:t>4.4- Técnicas de programação e controle de atividades</a:t>
            </a:r>
          </a:p>
          <a:p>
            <a:pPr marL="381000" indent="-381000">
              <a:defRPr/>
            </a:pPr>
            <a:r>
              <a:rPr lang="pt-PT" sz="1250" b="1" dirty="0">
                <a:solidFill>
                  <a:srgbClr val="000000"/>
                </a:solidFill>
                <a:latin typeface="Arial" charset="0"/>
              </a:rPr>
              <a:t>4.5- Manutenção</a:t>
            </a:r>
          </a:p>
        </p:txBody>
      </p:sp>
      <p:sp>
        <p:nvSpPr>
          <p:cNvPr id="6147" name="Text Box 3"/>
          <p:cNvSpPr txBox="1">
            <a:spLocks noChangeArrowheads="1"/>
          </p:cNvSpPr>
          <p:nvPr/>
        </p:nvSpPr>
        <p:spPr bwMode="auto">
          <a:xfrm>
            <a:off x="4643438" y="1262063"/>
            <a:ext cx="4419600" cy="5191125"/>
          </a:xfrm>
          <a:prstGeom prst="rect">
            <a:avLst/>
          </a:prstGeom>
          <a:noFill/>
          <a:ln w="12700">
            <a:noFill/>
            <a:miter lim="800000"/>
            <a:headEnd type="none" w="sm" len="sm"/>
            <a:tailEnd type="none" w="sm" len="sm"/>
          </a:ln>
        </p:spPr>
        <p:txBody>
          <a:bodyPr/>
          <a:lstStyle/>
          <a:p>
            <a:pPr marL="381000" indent="-381000" algn="just">
              <a:defRPr/>
            </a:pPr>
            <a:r>
              <a:rPr lang="pt-PT" sz="1250" b="1" dirty="0">
                <a:solidFill>
                  <a:srgbClr val="000000"/>
                </a:solidFill>
                <a:latin typeface="Arial" charset="0"/>
              </a:rPr>
              <a:t>Unidade 5: Controle de Qualidade</a:t>
            </a:r>
          </a:p>
          <a:p>
            <a:pPr marL="381000" indent="-381000" algn="just">
              <a:defRPr/>
            </a:pPr>
            <a:r>
              <a:rPr lang="pt-PT" sz="1250" b="1" dirty="0">
                <a:solidFill>
                  <a:srgbClr val="000000"/>
                </a:solidFill>
                <a:latin typeface="Arial" charset="0"/>
              </a:rPr>
              <a:t>5.1- Método de Inspeção</a:t>
            </a:r>
          </a:p>
          <a:p>
            <a:pPr marL="381000" indent="-381000" algn="just">
              <a:defRPr/>
            </a:pPr>
            <a:r>
              <a:rPr lang="pt-PT" sz="1250" b="1" dirty="0">
                <a:solidFill>
                  <a:srgbClr val="000000"/>
                </a:solidFill>
                <a:latin typeface="Arial" charset="0"/>
              </a:rPr>
              <a:t>5-2- Controles Estatísticos de Processos</a:t>
            </a:r>
          </a:p>
          <a:p>
            <a:pPr marL="381000" indent="-381000" algn="just">
              <a:defRPr/>
            </a:pPr>
            <a:endParaRPr lang="pt-PT" sz="1250" b="1" dirty="0">
              <a:solidFill>
                <a:srgbClr val="000000"/>
              </a:solidFill>
              <a:latin typeface="Arial" charset="0"/>
            </a:endParaRPr>
          </a:p>
          <a:p>
            <a:pPr marL="381000" indent="-381000" algn="just">
              <a:defRPr/>
            </a:pPr>
            <a:r>
              <a:rPr lang="pt-PT" sz="1250" b="1" dirty="0">
                <a:solidFill>
                  <a:srgbClr val="000000"/>
                </a:solidFill>
                <a:latin typeface="Arial" charset="0"/>
              </a:rPr>
              <a:t>Unidade 6: Produtividade</a:t>
            </a:r>
          </a:p>
          <a:p>
            <a:pPr marL="381000" indent="-381000" algn="just">
              <a:defRPr/>
            </a:pPr>
            <a:r>
              <a:rPr lang="pt-PT" sz="1250" b="1" dirty="0">
                <a:solidFill>
                  <a:srgbClr val="000000"/>
                </a:solidFill>
                <a:latin typeface="Arial" charset="0"/>
              </a:rPr>
              <a:t>6.1- Medidas de Melhoramento de Desempenho</a:t>
            </a:r>
          </a:p>
          <a:p>
            <a:pPr marL="381000" indent="-381000" algn="just">
              <a:defRPr/>
            </a:pPr>
            <a:r>
              <a:rPr lang="pt-PT" sz="1250" b="1" dirty="0">
                <a:solidFill>
                  <a:srgbClr val="000000"/>
                </a:solidFill>
                <a:latin typeface="Arial" charset="0"/>
              </a:rPr>
              <a:t>6.2- Indicadores de Produtividade</a:t>
            </a:r>
          </a:p>
          <a:p>
            <a:pPr marL="381000" indent="-381000" algn="just">
              <a:defRPr/>
            </a:pPr>
            <a:endParaRPr lang="pt-PT" sz="1250" b="1" dirty="0">
              <a:solidFill>
                <a:srgbClr val="000000"/>
              </a:solidFill>
              <a:latin typeface="Arial" charset="0"/>
            </a:endParaRPr>
          </a:p>
          <a:p>
            <a:pPr marL="381000" indent="-381000" algn="just">
              <a:defRPr/>
            </a:pPr>
            <a:r>
              <a:rPr lang="pt-PT" sz="1250" b="1" dirty="0">
                <a:solidFill>
                  <a:srgbClr val="000000"/>
                </a:solidFill>
                <a:latin typeface="Arial" charset="0"/>
              </a:rPr>
              <a:t>Bibliografia Básica:</a:t>
            </a:r>
          </a:p>
          <a:p>
            <a:pPr marL="381000" indent="-381000" algn="just">
              <a:defRPr/>
            </a:pPr>
            <a:r>
              <a:rPr lang="pt-PT" sz="1250" b="1" dirty="0">
                <a:solidFill>
                  <a:srgbClr val="000000"/>
                </a:solidFill>
                <a:latin typeface="Arial" charset="0"/>
              </a:rPr>
              <a:t>MARTINS, Petronio G; LAUGENI, Fernando P. </a:t>
            </a:r>
            <a:r>
              <a:rPr lang="pt-PT" sz="1250" b="1" u="sng" dirty="0">
                <a:solidFill>
                  <a:srgbClr val="000000"/>
                </a:solidFill>
                <a:latin typeface="Arial" charset="0"/>
              </a:rPr>
              <a:t>Administração da produção.</a:t>
            </a:r>
            <a:r>
              <a:rPr lang="pt-PT" sz="1250" b="1" dirty="0">
                <a:solidFill>
                  <a:srgbClr val="000000"/>
                </a:solidFill>
                <a:latin typeface="Arial" charset="0"/>
              </a:rPr>
              <a:t> São Paulo: Saraiva, 1999.</a:t>
            </a:r>
          </a:p>
          <a:p>
            <a:pPr marL="381000" indent="-381000" algn="just">
              <a:defRPr/>
            </a:pPr>
            <a:r>
              <a:rPr lang="pt-PT" sz="1250" b="1" dirty="0">
                <a:solidFill>
                  <a:srgbClr val="000000"/>
                </a:solidFill>
                <a:latin typeface="Arial" charset="0"/>
              </a:rPr>
              <a:t>MOREIRA, Daniel Augusto. </a:t>
            </a:r>
            <a:r>
              <a:rPr lang="pt-PT" sz="1250" b="1" u="sng" dirty="0">
                <a:solidFill>
                  <a:srgbClr val="000000"/>
                </a:solidFill>
                <a:latin typeface="Arial" charset="0"/>
              </a:rPr>
              <a:t>Administração da produção e operações.</a:t>
            </a:r>
            <a:r>
              <a:rPr lang="pt-PT" sz="1250" b="1" dirty="0">
                <a:solidFill>
                  <a:srgbClr val="000000"/>
                </a:solidFill>
                <a:latin typeface="Arial" charset="0"/>
              </a:rPr>
              <a:t> 4. ed. São Paulo: Pioneira, 1999.</a:t>
            </a:r>
          </a:p>
          <a:p>
            <a:pPr marL="381000" indent="-381000" algn="just">
              <a:defRPr/>
            </a:pPr>
            <a:r>
              <a:rPr lang="pt-PT" sz="1250" b="1" dirty="0">
                <a:solidFill>
                  <a:srgbClr val="000000"/>
                </a:solidFill>
                <a:latin typeface="Arial" charset="0"/>
              </a:rPr>
              <a:t>SLACK, Nigel et al. </a:t>
            </a:r>
            <a:r>
              <a:rPr lang="pt-PT" sz="1250" b="1" u="sng" dirty="0">
                <a:solidFill>
                  <a:srgbClr val="000000"/>
                </a:solidFill>
                <a:latin typeface="Arial" charset="0"/>
              </a:rPr>
              <a:t>Administração da produção.</a:t>
            </a:r>
            <a:r>
              <a:rPr lang="pt-PT" sz="1250" b="1" dirty="0">
                <a:solidFill>
                  <a:srgbClr val="000000"/>
                </a:solidFill>
                <a:latin typeface="Arial" charset="0"/>
              </a:rPr>
              <a:t> São Paulo: Atlas, 1997.</a:t>
            </a:r>
          </a:p>
          <a:p>
            <a:pPr marL="381000" indent="-381000" algn="just">
              <a:defRPr/>
            </a:pPr>
            <a:r>
              <a:rPr lang="pt-PT" sz="1250" b="1" dirty="0">
                <a:solidFill>
                  <a:srgbClr val="000000"/>
                </a:solidFill>
                <a:latin typeface="Arial" charset="0"/>
              </a:rPr>
              <a:t>Bibliografia Complementar:</a:t>
            </a:r>
          </a:p>
          <a:p>
            <a:pPr marL="381000" indent="-381000" algn="just">
              <a:defRPr/>
            </a:pPr>
            <a:r>
              <a:rPr lang="pt-PT" sz="1250" b="1" dirty="0">
                <a:solidFill>
                  <a:srgbClr val="000000"/>
                </a:solidFill>
                <a:latin typeface="Arial" charset="0"/>
              </a:rPr>
              <a:t>CASAROTTO Filho, Nelson; FAVERO, José Severino; CASTRO, João Ernesto Escosteguy. </a:t>
            </a:r>
            <a:r>
              <a:rPr lang="pt-PT" sz="1250" b="1" u="sng" dirty="0">
                <a:solidFill>
                  <a:srgbClr val="000000"/>
                </a:solidFill>
                <a:latin typeface="Arial" charset="0"/>
              </a:rPr>
              <a:t>Gerência de projetos / engenharia simultânea: organização, planejamento, programação, PERT/COM, PERT/Custo, controle direção.</a:t>
            </a:r>
            <a:r>
              <a:rPr lang="pt-PT" sz="1250" b="1" dirty="0">
                <a:solidFill>
                  <a:srgbClr val="000000"/>
                </a:solidFill>
                <a:latin typeface="Arial" charset="0"/>
              </a:rPr>
              <a:t> São Paulo: Atlas, 1999.</a:t>
            </a:r>
          </a:p>
          <a:p>
            <a:pPr marL="381000" indent="-381000" algn="just">
              <a:defRPr/>
            </a:pPr>
            <a:r>
              <a:rPr lang="pt-PT" sz="1250" b="1" dirty="0">
                <a:solidFill>
                  <a:srgbClr val="000000"/>
                </a:solidFill>
                <a:latin typeface="Arial" charset="0"/>
              </a:rPr>
              <a:t>CORRÊA, Henrique Luiz; GIANESI, Irineu G. N. </a:t>
            </a:r>
            <a:r>
              <a:rPr lang="pt-PT" sz="1250" b="1" u="sng" dirty="0">
                <a:solidFill>
                  <a:srgbClr val="000000"/>
                </a:solidFill>
                <a:latin typeface="Arial" charset="0"/>
              </a:rPr>
              <a:t>Just-in-Time, MRP II e OPT: um enfoque estratégico.</a:t>
            </a:r>
            <a:r>
              <a:rPr lang="pt-PT" sz="1250" b="1" dirty="0">
                <a:solidFill>
                  <a:srgbClr val="000000"/>
                </a:solidFill>
                <a:latin typeface="Arial" charset="0"/>
              </a:rPr>
              <a:t> 2. ed. São Paulo; Atlas, 1996.</a:t>
            </a:r>
            <a:endParaRPr lang="pt-BR" sz="1250" b="1" dirty="0">
              <a:solidFill>
                <a:srgbClr val="000000"/>
              </a:solidFill>
              <a:latin typeface="Arial" charset="0"/>
            </a:endParaRPr>
          </a:p>
        </p:txBody>
      </p:sp>
      <p:sp>
        <p:nvSpPr>
          <p:cNvPr id="4101" name="Text Box 4"/>
          <p:cNvSpPr txBox="1">
            <a:spLocks noChangeArrowheads="1"/>
          </p:cNvSpPr>
          <p:nvPr/>
        </p:nvSpPr>
        <p:spPr bwMode="auto">
          <a:xfrm>
            <a:off x="1258888" y="333375"/>
            <a:ext cx="7705725" cy="460375"/>
          </a:xfrm>
          <a:prstGeom prst="rect">
            <a:avLst/>
          </a:prstGeom>
          <a:noFill/>
          <a:ln w="12699">
            <a:noFill/>
            <a:miter lim="800000"/>
            <a:headEnd type="none" w="sm" len="sm"/>
            <a:tailEnd type="none" w="sm" len="sm"/>
          </a:ln>
        </p:spPr>
        <p:txBody>
          <a:bodyPr>
            <a:spAutoFit/>
          </a:bodyPr>
          <a:lstStyle/>
          <a:p>
            <a:pPr>
              <a:spcBef>
                <a:spcPct val="50000"/>
              </a:spcBef>
            </a:pPr>
            <a:r>
              <a:rPr lang="pt-PT" b="1">
                <a:solidFill>
                  <a:schemeClr val="bg1"/>
                </a:solidFill>
              </a:rPr>
              <a:t>ADMINISTRAÇÃO DA PRODUÇÃO E OPERAÇÕES</a:t>
            </a:r>
            <a:endParaRPr lang="pt-BR" b="1">
              <a:solidFill>
                <a:schemeClr val="bg1"/>
              </a:solidFill>
            </a:endParaRPr>
          </a:p>
        </p:txBody>
      </p:sp>
      <p:sp>
        <p:nvSpPr>
          <p:cNvPr id="4102" name="Line 5"/>
          <p:cNvSpPr>
            <a:spLocks noChangeShapeType="1"/>
          </p:cNvSpPr>
          <p:nvPr/>
        </p:nvSpPr>
        <p:spPr bwMode="auto">
          <a:xfrm>
            <a:off x="4643438" y="1125538"/>
            <a:ext cx="0" cy="5399087"/>
          </a:xfrm>
          <a:prstGeom prst="line">
            <a:avLst/>
          </a:prstGeom>
          <a:noFill/>
          <a:ln w="25400">
            <a:solidFill>
              <a:schemeClr val="tx1"/>
            </a:solidFill>
            <a:round/>
            <a:headEnd type="none" w="sm" len="sm"/>
            <a:tailEnd type="none" w="sm" len="sm"/>
          </a:ln>
        </p:spPr>
        <p:txBody>
          <a:bodyPr wrap="none" anchor="ctr"/>
          <a:lstStyle/>
          <a:p>
            <a:endParaRPr lang="pt-BR"/>
          </a:p>
        </p:txBody>
      </p:sp>
      <p:sp>
        <p:nvSpPr>
          <p:cNvPr id="8" name="Retângulo 7"/>
          <p:cNvSpPr/>
          <p:nvPr/>
        </p:nvSpPr>
        <p:spPr>
          <a:xfrm>
            <a:off x="0" y="6543675"/>
            <a:ext cx="3708400"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rPr>
              <a:t>Prof. Adm. </a:t>
            </a:r>
            <a:r>
              <a:rPr lang="pt-BR" sz="1400" b="1" i="1" kern="0" dirty="0">
                <a:solidFill>
                  <a:schemeClr val="bg1"/>
                </a:solidFill>
                <a:effectLst>
                  <a:outerShdw blurRad="38100" dist="38100" dir="2700000" algn="tl">
                    <a:srgbClr val="000000">
                      <a:alpha val="43137"/>
                    </a:srgbClr>
                  </a:outerShdw>
                </a:effectLst>
              </a:rPr>
              <a:t>Msc</a:t>
            </a:r>
            <a:r>
              <a:rPr lang="pt-BR" sz="1400" b="1" kern="0" dirty="0">
                <a:solidFill>
                  <a:schemeClr val="bg1"/>
                </a:solidFill>
                <a:effectLst>
                  <a:outerShdw blurRad="38100" dist="38100" dir="2700000" algn="tl">
                    <a:srgbClr val="000000">
                      <a:alpha val="43137"/>
                    </a:srgbClr>
                  </a:outerShdw>
                </a:effectLst>
              </a:rPr>
              <a:t>. Luiz Cláudio Brites Lobato</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Grp="1" noChangeArrowheads="1"/>
          </p:cNvSpPr>
          <p:nvPr>
            <p:ph type="title" idx="4294967295"/>
          </p:nvPr>
        </p:nvSpPr>
        <p:spPr>
          <a:xfrm>
            <a:off x="857224" y="604822"/>
            <a:ext cx="8215312" cy="609600"/>
          </a:xfrm>
        </p:spPr>
        <p:txBody>
          <a:bodyPr/>
          <a:lstStyle/>
          <a:p>
            <a:r>
              <a:rPr lang="pt-BR" sz="2400" b="1" dirty="0" smtClean="0">
                <a:solidFill>
                  <a:srgbClr val="FF0000"/>
                </a:solidFill>
                <a:latin typeface="Arial" charset="0"/>
              </a:rPr>
              <a:t>PROJETO DE REDES DE OPERAÇÕES PRODUTIVAS</a:t>
            </a:r>
          </a:p>
        </p:txBody>
      </p:sp>
      <p:sp>
        <p:nvSpPr>
          <p:cNvPr id="5124" name="Rectangle 1027"/>
          <p:cNvSpPr>
            <a:spLocks noGrp="1" noChangeArrowheads="1"/>
          </p:cNvSpPr>
          <p:nvPr>
            <p:ph type="body" idx="4294967295"/>
          </p:nvPr>
        </p:nvSpPr>
        <p:spPr>
          <a:xfrm>
            <a:off x="0" y="1214438"/>
            <a:ext cx="9144000" cy="1714500"/>
          </a:xfrm>
        </p:spPr>
        <p:txBody>
          <a:bodyPr>
            <a:normAutofit fontScale="92500"/>
          </a:bodyPr>
          <a:lstStyle/>
          <a:p>
            <a:pPr algn="just"/>
            <a:r>
              <a:rPr lang="pt-PT" sz="1800" smtClean="0">
                <a:solidFill>
                  <a:srgbClr val="000000"/>
                </a:solidFill>
              </a:rPr>
              <a:t>Todas as operações fazem parte de uma rede maior de clientes e fornecedores. Considerando uma perspectiva ampla, a rede de operações pode ser rastreada a suas fontes originais de bens e serviços e rastreada para a frente até os clientes finais. Todas as operações no lado do fornecimento e no da demanda de uma operação, considerados conjuntamente, são chamados a rede de suprimento total da operação. Os clientes e fornecedores com os quais uma operação tem contato imediato são conhecidos como a rede imediata de suprimentos.</a:t>
            </a:r>
            <a:endParaRPr lang="pt-BR" sz="1800" smtClean="0">
              <a:solidFill>
                <a:srgbClr val="000000"/>
              </a:solidFill>
            </a:endParaRPr>
          </a:p>
        </p:txBody>
      </p:sp>
      <p:pic>
        <p:nvPicPr>
          <p:cNvPr id="5125" name="Picture 1029"/>
          <p:cNvPicPr>
            <a:picLocks noChangeAspect="1" noChangeArrowheads="1"/>
          </p:cNvPicPr>
          <p:nvPr/>
        </p:nvPicPr>
        <p:blipFill>
          <a:blip r:embed="rId2"/>
          <a:srcRect/>
          <a:stretch>
            <a:fillRect/>
          </a:stretch>
        </p:blipFill>
        <p:spPr bwMode="auto">
          <a:xfrm>
            <a:off x="0" y="2928938"/>
            <a:ext cx="9144000" cy="3643312"/>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a:spLocks noGrp="1" noChangeArrowheads="1"/>
          </p:cNvSpPr>
          <p:nvPr>
            <p:ph type="title" idx="4294967295"/>
          </p:nvPr>
        </p:nvSpPr>
        <p:spPr>
          <a:xfrm>
            <a:off x="1000125" y="661974"/>
            <a:ext cx="8143875" cy="838200"/>
          </a:xfrm>
        </p:spPr>
        <p:txBody>
          <a:bodyPr/>
          <a:lstStyle/>
          <a:p>
            <a:r>
              <a:rPr lang="pt-PT" sz="2400" b="1" dirty="0" smtClean="0">
                <a:solidFill>
                  <a:srgbClr val="FF0000"/>
                </a:solidFill>
                <a:latin typeface="Arial" charset="0"/>
              </a:rPr>
              <a:t>VANTAGENS DA CONSIDERAÇÃO DA REDE NA QUAL A OPERAÇÃO ESTÁ INSERIDA</a:t>
            </a:r>
            <a:endParaRPr lang="pt-BR" sz="2400" b="1" dirty="0" smtClean="0">
              <a:solidFill>
                <a:srgbClr val="FF0000"/>
              </a:solidFill>
              <a:latin typeface="Arial" charset="0"/>
            </a:endParaRPr>
          </a:p>
        </p:txBody>
      </p:sp>
      <p:sp>
        <p:nvSpPr>
          <p:cNvPr id="6148" name="Rectangle 1027"/>
          <p:cNvSpPr>
            <a:spLocks noGrp="1" noChangeArrowheads="1"/>
          </p:cNvSpPr>
          <p:nvPr>
            <p:ph type="body" idx="4294967295"/>
          </p:nvPr>
        </p:nvSpPr>
        <p:spPr>
          <a:xfrm>
            <a:off x="0" y="4643458"/>
            <a:ext cx="9144000" cy="1785938"/>
          </a:xfrm>
        </p:spPr>
        <p:txBody>
          <a:bodyPr/>
          <a:lstStyle/>
          <a:p>
            <a:pPr algn="just"/>
            <a:r>
              <a:rPr lang="pt-PT" sz="2000" dirty="0" smtClean="0">
                <a:solidFill>
                  <a:srgbClr val="000000"/>
                </a:solidFill>
              </a:rPr>
              <a:t>Ajuda qualquer operação a entender como ela pode competir mais efetivamente dentro da rede. </a:t>
            </a:r>
          </a:p>
          <a:p>
            <a:pPr algn="just"/>
            <a:r>
              <a:rPr lang="pt-PT" sz="2000" dirty="0" smtClean="0">
                <a:solidFill>
                  <a:srgbClr val="000000"/>
                </a:solidFill>
              </a:rPr>
              <a:t>Ajuda a identificar elos especialmente significativos dentro da rede.</a:t>
            </a:r>
          </a:p>
          <a:p>
            <a:pPr algn="just"/>
            <a:r>
              <a:rPr lang="pt-PT" sz="2000" dirty="0" smtClean="0">
                <a:solidFill>
                  <a:srgbClr val="000000"/>
                </a:solidFill>
              </a:rPr>
              <a:t>Ajuda a companhia a focalizar-se em sua posição estratégica de longo prazo dentro da rede.</a:t>
            </a:r>
            <a:endParaRPr lang="pt-BR" sz="2000" dirty="0" smtClean="0">
              <a:solidFill>
                <a:srgbClr val="000000"/>
              </a:solidFill>
            </a:endParaRPr>
          </a:p>
        </p:txBody>
      </p:sp>
      <p:pic>
        <p:nvPicPr>
          <p:cNvPr id="6149" name="Picture 2048"/>
          <p:cNvPicPr>
            <a:picLocks noChangeAspect="1" noChangeArrowheads="1"/>
          </p:cNvPicPr>
          <p:nvPr/>
        </p:nvPicPr>
        <p:blipFill>
          <a:blip r:embed="rId2"/>
          <a:srcRect/>
          <a:stretch>
            <a:fillRect/>
          </a:stretch>
        </p:blipFill>
        <p:spPr bwMode="auto">
          <a:xfrm>
            <a:off x="0" y="1457334"/>
            <a:ext cx="9144000" cy="325755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idx="4294967295"/>
          </p:nvPr>
        </p:nvSpPr>
        <p:spPr>
          <a:xfrm>
            <a:off x="0" y="609584"/>
            <a:ext cx="7772400" cy="533400"/>
          </a:xfrm>
        </p:spPr>
        <p:txBody>
          <a:bodyPr/>
          <a:lstStyle/>
          <a:p>
            <a:r>
              <a:rPr lang="pt-PT" sz="2400" b="1" dirty="0" smtClean="0">
                <a:solidFill>
                  <a:srgbClr val="FF0000"/>
                </a:solidFill>
                <a:latin typeface="Arial" charset="0"/>
              </a:rPr>
              <a:t>DECISÕES DE PROJETO DA REDE</a:t>
            </a:r>
            <a:endParaRPr lang="pt-BR" sz="2400" b="1" dirty="0" smtClean="0">
              <a:solidFill>
                <a:srgbClr val="FF0000"/>
              </a:solidFill>
              <a:latin typeface="Arial" charset="0"/>
            </a:endParaRPr>
          </a:p>
        </p:txBody>
      </p:sp>
      <p:sp>
        <p:nvSpPr>
          <p:cNvPr id="7172" name="Rectangle 1027"/>
          <p:cNvSpPr>
            <a:spLocks noGrp="1" noChangeArrowheads="1"/>
          </p:cNvSpPr>
          <p:nvPr>
            <p:ph type="body" idx="4294967295"/>
          </p:nvPr>
        </p:nvSpPr>
        <p:spPr>
          <a:xfrm>
            <a:off x="0" y="1033463"/>
            <a:ext cx="9144000" cy="5181600"/>
          </a:xfrm>
        </p:spPr>
        <p:txBody>
          <a:bodyPr>
            <a:normAutofit fontScale="92500"/>
          </a:bodyPr>
          <a:lstStyle/>
          <a:p>
            <a:pPr algn="just">
              <a:buFontTx/>
              <a:buNone/>
            </a:pPr>
            <a:r>
              <a:rPr lang="pt-PT" sz="1800" smtClean="0">
                <a:solidFill>
                  <a:srgbClr val="000000"/>
                </a:solidFill>
              </a:rPr>
              <a:t>l. Qual parte da rede a operação produtiva deveria possuir? Deveria possuir algum de seus fornecedores ou clientes? </a:t>
            </a:r>
          </a:p>
          <a:p>
            <a:pPr algn="just">
              <a:buFontTx/>
              <a:buNone/>
            </a:pPr>
            <a:r>
              <a:rPr lang="pt-PT" sz="1800" smtClean="0">
                <a:solidFill>
                  <a:srgbClr val="000000"/>
                </a:solidFill>
              </a:rPr>
              <a:t>	Por exemplo, a operação do </a:t>
            </a:r>
            <a:r>
              <a:rPr lang="pt-PT" sz="1800" i="1" smtClean="0">
                <a:solidFill>
                  <a:srgbClr val="000000"/>
                </a:solidFill>
              </a:rPr>
              <a:t>shopping center</a:t>
            </a:r>
            <a:r>
              <a:rPr lang="pt-PT" sz="1800" smtClean="0">
                <a:solidFill>
                  <a:srgbClr val="000000"/>
                </a:solidFill>
              </a:rPr>
              <a:t> pode empregar seu próprio pessoal de segurança em vez de comprar serviços de segurança de uma empresa especializada. Se fizer isto, está de fato assumindo um elo a mais da rede. Esta é uma decisão de </a:t>
            </a:r>
            <a:r>
              <a:rPr lang="pt-PT" sz="1800" i="1" smtClean="0">
                <a:solidFill>
                  <a:srgbClr val="000000"/>
                </a:solidFill>
              </a:rPr>
              <a:t>integração vertical</a:t>
            </a:r>
            <a:r>
              <a:rPr lang="pt-PT" sz="1800" smtClean="0">
                <a:solidFill>
                  <a:srgbClr val="000000"/>
                </a:solidFill>
              </a:rPr>
              <a:t> da organização.</a:t>
            </a:r>
          </a:p>
          <a:p>
            <a:pPr algn="just">
              <a:buFontTx/>
              <a:buNone/>
            </a:pPr>
            <a:endParaRPr lang="pt-PT" sz="1800" smtClean="0">
              <a:solidFill>
                <a:srgbClr val="000000"/>
              </a:solidFill>
            </a:endParaRPr>
          </a:p>
          <a:p>
            <a:pPr algn="just">
              <a:buFontTx/>
              <a:buNone/>
            </a:pPr>
            <a:endParaRPr lang="pt-PT" sz="800" smtClean="0">
              <a:solidFill>
                <a:srgbClr val="000000"/>
              </a:solidFill>
            </a:endParaRPr>
          </a:p>
          <a:p>
            <a:pPr algn="just">
              <a:spcBef>
                <a:spcPts val="100"/>
              </a:spcBef>
              <a:buFontTx/>
              <a:buNone/>
            </a:pPr>
            <a:r>
              <a:rPr lang="pt-PT" sz="1800" smtClean="0">
                <a:solidFill>
                  <a:srgbClr val="000000"/>
                </a:solidFill>
              </a:rPr>
              <a:t>2. Onde deve ser localizada cada operação da parte da rede pertencente à empresa? Se a empresa de artigos domésticos construir uma nova fábrica, esta deve estar próxima de seus fornecedores ou próxima de seus clientes ou em algum lugar entre eles? Como a empresa do </a:t>
            </a:r>
            <a:r>
              <a:rPr lang="pt-PT" sz="1800" i="1" smtClean="0">
                <a:solidFill>
                  <a:srgbClr val="000000"/>
                </a:solidFill>
              </a:rPr>
              <a:t>shopping center</a:t>
            </a:r>
            <a:r>
              <a:rPr lang="pt-PT" sz="1800" smtClean="0">
                <a:solidFill>
                  <a:srgbClr val="000000"/>
                </a:solidFill>
              </a:rPr>
              <a:t> deve escolher uma localização específica para seu </a:t>
            </a:r>
            <a:r>
              <a:rPr lang="pt-PT" sz="1800" i="1" smtClean="0">
                <a:solidFill>
                  <a:srgbClr val="000000"/>
                </a:solidFill>
              </a:rPr>
              <a:t>shopping</a:t>
            </a:r>
            <a:r>
              <a:rPr lang="pt-PT" sz="1800" i="1" baseline="30000" smtClean="0">
                <a:solidFill>
                  <a:srgbClr val="000000"/>
                </a:solidFill>
              </a:rPr>
              <a:t>7</a:t>
            </a:r>
            <a:r>
              <a:rPr lang="pt-PT" sz="1800" smtClean="0">
                <a:solidFill>
                  <a:srgbClr val="000000"/>
                </a:solidFill>
              </a:rPr>
              <a:t> </a:t>
            </a:r>
          </a:p>
          <a:p>
            <a:pPr algn="just">
              <a:spcBef>
                <a:spcPts val="100"/>
              </a:spcBef>
              <a:buFontTx/>
              <a:buNone/>
            </a:pPr>
            <a:r>
              <a:rPr lang="pt-PT" sz="1800" smtClean="0">
                <a:solidFill>
                  <a:srgbClr val="000000"/>
                </a:solidFill>
              </a:rPr>
              <a:t>	Estas decisões são denominadas decisões de </a:t>
            </a:r>
            <a:r>
              <a:rPr lang="pt-PT" sz="1800" i="1" smtClean="0">
                <a:solidFill>
                  <a:srgbClr val="000000"/>
                </a:solidFill>
              </a:rPr>
              <a:t>localização das operações produtivas.</a:t>
            </a:r>
          </a:p>
          <a:p>
            <a:pPr algn="just">
              <a:spcBef>
                <a:spcPts val="100"/>
              </a:spcBef>
              <a:buFontTx/>
              <a:buNone/>
            </a:pPr>
            <a:endParaRPr lang="pt-PT" sz="1800" i="1" smtClean="0">
              <a:solidFill>
                <a:srgbClr val="000000"/>
              </a:solidFill>
            </a:endParaRPr>
          </a:p>
          <a:p>
            <a:pPr algn="just">
              <a:spcBef>
                <a:spcPts val="100"/>
              </a:spcBef>
              <a:buFontTx/>
              <a:buNone/>
            </a:pPr>
            <a:endParaRPr lang="pt-PT" sz="800" smtClean="0">
              <a:solidFill>
                <a:srgbClr val="000000"/>
              </a:solidFill>
            </a:endParaRPr>
          </a:p>
          <a:p>
            <a:pPr algn="just">
              <a:spcBef>
                <a:spcPts val="100"/>
              </a:spcBef>
              <a:buFontTx/>
              <a:buNone/>
            </a:pPr>
            <a:r>
              <a:rPr lang="pt-PT" sz="1800" smtClean="0">
                <a:solidFill>
                  <a:srgbClr val="000000"/>
                </a:solidFill>
              </a:rPr>
              <a:t>3. Que capacidade de produção deve ter cada operação da parte da rede pertencente à empresa ao longo do tempo? Que tamanho deve ter a fábrica de artigos domésticos? Se precisar expandir-se, deverá fazê-lo em pequenos ou grandes incrementos de capacidade? Deve assegurar-se que em cada momento tem mais ou menos capacidade do que a demanda prevista? </a:t>
            </a:r>
          </a:p>
          <a:p>
            <a:pPr algn="just">
              <a:spcBef>
                <a:spcPts val="100"/>
              </a:spcBef>
              <a:buFontTx/>
              <a:buNone/>
            </a:pPr>
            <a:r>
              <a:rPr lang="pt-PT" sz="1800" smtClean="0">
                <a:solidFill>
                  <a:srgbClr val="000000"/>
                </a:solidFill>
              </a:rPr>
              <a:t>	Estas decisões são chamadas decisões de </a:t>
            </a:r>
            <a:r>
              <a:rPr lang="pt-PT" sz="1800" i="1" smtClean="0">
                <a:solidFill>
                  <a:srgbClr val="000000"/>
                </a:solidFill>
              </a:rPr>
              <a:t>gestão de capacidade produtiva a longo prazo.</a:t>
            </a:r>
            <a:endParaRPr lang="pt-BR" sz="1800" smtClean="0">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4294967295"/>
          </p:nvPr>
        </p:nvSpPr>
        <p:spPr>
          <a:xfrm>
            <a:off x="0" y="1143000"/>
            <a:ext cx="9144000" cy="3276600"/>
          </a:xfrm>
        </p:spPr>
        <p:txBody>
          <a:bodyPr/>
          <a:lstStyle/>
          <a:p>
            <a:pPr algn="just">
              <a:lnSpc>
                <a:spcPct val="90000"/>
              </a:lnSpc>
              <a:spcBef>
                <a:spcPts val="2300"/>
              </a:spcBef>
              <a:buFontTx/>
              <a:buNone/>
            </a:pPr>
            <a:r>
              <a:rPr lang="pt-PT" sz="1800" smtClean="0">
                <a:solidFill>
                  <a:srgbClr val="000000"/>
                </a:solidFill>
              </a:rPr>
              <a:t>	Integração vertical é o grau de posse de uma organização da rede da qual faz parte. Em sentido estratégico, envolve a análise pela organização, da conveniência de adquirir fornecedores e/ou clientes. No nível de produtos ou serviços individuais, significa que a operação está decidindo se produz um componente individual específico ou se ela mesma realiza um serviço específico ou, alternativamente, compra-o de um fornecedor.</a:t>
            </a:r>
          </a:p>
          <a:p>
            <a:pPr algn="just">
              <a:lnSpc>
                <a:spcPct val="90000"/>
              </a:lnSpc>
              <a:buFontTx/>
              <a:buNone/>
            </a:pPr>
            <a:r>
              <a:rPr lang="pt-PT" sz="1800" smtClean="0">
                <a:solidFill>
                  <a:srgbClr val="000000"/>
                </a:solidFill>
              </a:rPr>
              <a:t>	As estratégias de integração vertical de uma organização são definidas em termos:</a:t>
            </a:r>
          </a:p>
          <a:p>
            <a:pPr algn="just">
              <a:lnSpc>
                <a:spcPct val="90000"/>
              </a:lnSpc>
              <a:spcBef>
                <a:spcPts val="1200"/>
              </a:spcBef>
            </a:pPr>
            <a:r>
              <a:rPr lang="pt-PT" sz="1800" smtClean="0">
                <a:solidFill>
                  <a:srgbClr val="000000"/>
                </a:solidFill>
              </a:rPr>
              <a:t> Da </a:t>
            </a:r>
            <a:r>
              <a:rPr lang="pt-PT" sz="1800" i="1" smtClean="0">
                <a:solidFill>
                  <a:srgbClr val="000000"/>
                </a:solidFill>
              </a:rPr>
              <a:t>direção</a:t>
            </a:r>
            <a:r>
              <a:rPr lang="pt-PT" sz="1800" smtClean="0">
                <a:solidFill>
                  <a:srgbClr val="000000"/>
                </a:solidFill>
              </a:rPr>
              <a:t> de qualquer expansão (Integração Vertical a Jusante - caráter defensivo ou Integração Vertical a Montante - ofensivo);</a:t>
            </a:r>
          </a:p>
          <a:p>
            <a:pPr algn="just">
              <a:lnSpc>
                <a:spcPct val="90000"/>
              </a:lnSpc>
              <a:spcBef>
                <a:spcPts val="400"/>
              </a:spcBef>
            </a:pPr>
            <a:r>
              <a:rPr lang="pt-PT" sz="1800" smtClean="0">
                <a:solidFill>
                  <a:srgbClr val="000000"/>
                </a:solidFill>
              </a:rPr>
              <a:t> Da </a:t>
            </a:r>
            <a:r>
              <a:rPr lang="pt-PT" sz="1800" i="1" smtClean="0">
                <a:solidFill>
                  <a:srgbClr val="000000"/>
                </a:solidFill>
              </a:rPr>
              <a:t>amplitude</a:t>
            </a:r>
            <a:r>
              <a:rPr lang="pt-PT" sz="1800" smtClean="0">
                <a:solidFill>
                  <a:srgbClr val="000000"/>
                </a:solidFill>
              </a:rPr>
              <a:t> necessária do processo (Terceirizar ou não os serviços?);</a:t>
            </a:r>
          </a:p>
          <a:p>
            <a:pPr algn="just">
              <a:lnSpc>
                <a:spcPct val="90000"/>
              </a:lnSpc>
              <a:spcBef>
                <a:spcPts val="100"/>
              </a:spcBef>
            </a:pPr>
            <a:r>
              <a:rPr lang="pt-PT" sz="1800" smtClean="0">
                <a:solidFill>
                  <a:srgbClr val="000000"/>
                </a:solidFill>
              </a:rPr>
              <a:t> Do </a:t>
            </a:r>
            <a:r>
              <a:rPr lang="pt-PT" sz="1800" i="1" smtClean="0">
                <a:solidFill>
                  <a:srgbClr val="000000"/>
                </a:solidFill>
              </a:rPr>
              <a:t>equilíbrio</a:t>
            </a:r>
            <a:r>
              <a:rPr lang="pt-PT" sz="1800" smtClean="0">
                <a:solidFill>
                  <a:srgbClr val="000000"/>
                </a:solidFill>
              </a:rPr>
              <a:t> entre as etapas verticalmente integradas resultantes (uma etapa produz somente para a próxima na rede).</a:t>
            </a:r>
          </a:p>
          <a:p>
            <a:pPr algn="just">
              <a:lnSpc>
                <a:spcPct val="90000"/>
              </a:lnSpc>
              <a:buFontTx/>
              <a:buNone/>
            </a:pPr>
            <a:endParaRPr lang="pt-BR" sz="1800" smtClean="0"/>
          </a:p>
        </p:txBody>
      </p:sp>
      <p:sp>
        <p:nvSpPr>
          <p:cNvPr id="8195" name="Rectangle 2"/>
          <p:cNvSpPr>
            <a:spLocks noGrp="1" noChangeArrowheads="1"/>
          </p:cNvSpPr>
          <p:nvPr>
            <p:ph type="title" idx="4294967295"/>
          </p:nvPr>
        </p:nvSpPr>
        <p:spPr>
          <a:xfrm>
            <a:off x="0" y="571480"/>
            <a:ext cx="7697787" cy="533400"/>
          </a:xfrm>
        </p:spPr>
        <p:txBody>
          <a:bodyPr/>
          <a:lstStyle/>
          <a:p>
            <a:r>
              <a:rPr lang="pt-PT" sz="2400" b="1" dirty="0" smtClean="0">
                <a:solidFill>
                  <a:srgbClr val="FF0000"/>
                </a:solidFill>
                <a:latin typeface="Arial" charset="0"/>
              </a:rPr>
              <a:t>INTEGRAÇÃO VERTICAL</a:t>
            </a:r>
            <a:endParaRPr lang="pt-BR" sz="2400" b="1" dirty="0" smtClean="0">
              <a:solidFill>
                <a:srgbClr val="FF0000"/>
              </a:solidFill>
              <a:latin typeface="Arial" charset="0"/>
            </a:endParaRPr>
          </a:p>
        </p:txBody>
      </p:sp>
      <p:pic>
        <p:nvPicPr>
          <p:cNvPr id="8197" name="Picture 0"/>
          <p:cNvPicPr>
            <a:picLocks noChangeAspect="1" noChangeArrowheads="1"/>
          </p:cNvPicPr>
          <p:nvPr/>
        </p:nvPicPr>
        <p:blipFill>
          <a:blip r:embed="rId2"/>
          <a:srcRect/>
          <a:stretch>
            <a:fillRect/>
          </a:stretch>
        </p:blipFill>
        <p:spPr bwMode="auto">
          <a:xfrm>
            <a:off x="428625" y="4281488"/>
            <a:ext cx="6072188" cy="221932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26"/>
          <p:cNvSpPr>
            <a:spLocks noGrp="1" noChangeArrowheads="1"/>
          </p:cNvSpPr>
          <p:nvPr>
            <p:ph type="title" idx="4294967295"/>
          </p:nvPr>
        </p:nvSpPr>
        <p:spPr>
          <a:xfrm>
            <a:off x="714348" y="604822"/>
            <a:ext cx="8001000" cy="609600"/>
          </a:xfrm>
        </p:spPr>
        <p:txBody>
          <a:bodyPr/>
          <a:lstStyle/>
          <a:p>
            <a:r>
              <a:rPr lang="pt-BR" sz="2200" b="1" dirty="0" smtClean="0">
                <a:solidFill>
                  <a:srgbClr val="FF0000"/>
                </a:solidFill>
                <a:latin typeface="Arial" charset="0"/>
              </a:rPr>
              <a:t>AMPLITUDE DO PROCESSO DE INTEGRAÇÃO VERTIVAL</a:t>
            </a:r>
          </a:p>
        </p:txBody>
      </p:sp>
      <p:sp>
        <p:nvSpPr>
          <p:cNvPr id="9220" name="Rectangle 1028"/>
          <p:cNvSpPr>
            <a:spLocks noChangeArrowheads="1"/>
          </p:cNvSpPr>
          <p:nvPr/>
        </p:nvSpPr>
        <p:spPr bwMode="auto">
          <a:xfrm>
            <a:off x="3200400" y="1371600"/>
            <a:ext cx="2438400" cy="533400"/>
          </a:xfrm>
          <a:prstGeom prst="rect">
            <a:avLst/>
          </a:prstGeom>
          <a:solidFill>
            <a:schemeClr val="bg1"/>
          </a:solidFill>
          <a:ln w="9525">
            <a:solidFill>
              <a:schemeClr val="bg1"/>
            </a:solidFill>
            <a:miter lim="800000"/>
            <a:headEnd/>
            <a:tailEnd/>
          </a:ln>
        </p:spPr>
        <p:txBody>
          <a:bodyPr wrap="none" anchor="ctr"/>
          <a:lstStyle/>
          <a:p>
            <a:endParaRPr lang="pt-BR"/>
          </a:p>
        </p:txBody>
      </p:sp>
      <p:sp>
        <p:nvSpPr>
          <p:cNvPr id="9221" name="AutoShape 1029"/>
          <p:cNvSpPr>
            <a:spLocks noChangeArrowheads="1"/>
          </p:cNvSpPr>
          <p:nvPr/>
        </p:nvSpPr>
        <p:spPr bwMode="auto">
          <a:xfrm>
            <a:off x="3857625" y="3343275"/>
            <a:ext cx="1447800" cy="228600"/>
          </a:xfrm>
          <a:prstGeom prst="leftRightArrow">
            <a:avLst>
              <a:gd name="adj1" fmla="val 50000"/>
              <a:gd name="adj2" fmla="val 126667"/>
            </a:avLst>
          </a:prstGeom>
          <a:solidFill>
            <a:schemeClr val="tx2"/>
          </a:solidFill>
          <a:ln w="9525">
            <a:solidFill>
              <a:schemeClr val="tx1"/>
            </a:solidFill>
            <a:miter lim="800000"/>
            <a:headEnd/>
            <a:tailEnd/>
          </a:ln>
        </p:spPr>
        <p:txBody>
          <a:bodyPr wrap="none" anchor="ctr"/>
          <a:lstStyle/>
          <a:p>
            <a:endParaRPr lang="pt-BR"/>
          </a:p>
        </p:txBody>
      </p:sp>
      <p:sp>
        <p:nvSpPr>
          <p:cNvPr id="9222" name="Rectangle 1030"/>
          <p:cNvSpPr>
            <a:spLocks noChangeArrowheads="1"/>
          </p:cNvSpPr>
          <p:nvPr/>
        </p:nvSpPr>
        <p:spPr bwMode="auto">
          <a:xfrm>
            <a:off x="228600" y="3581400"/>
            <a:ext cx="8458200" cy="457200"/>
          </a:xfrm>
          <a:prstGeom prst="rect">
            <a:avLst/>
          </a:prstGeom>
          <a:solidFill>
            <a:schemeClr val="bg1"/>
          </a:solidFill>
          <a:ln w="9525">
            <a:solidFill>
              <a:schemeClr val="bg1"/>
            </a:solidFill>
            <a:miter lim="800000"/>
            <a:headEnd/>
            <a:tailEnd/>
          </a:ln>
        </p:spPr>
        <p:txBody>
          <a:bodyPr wrap="none" anchor="ctr"/>
          <a:lstStyle/>
          <a:p>
            <a:endParaRPr lang="pt-BR"/>
          </a:p>
        </p:txBody>
      </p:sp>
      <p:sp>
        <p:nvSpPr>
          <p:cNvPr id="9223" name="AutoShape 1031"/>
          <p:cNvSpPr>
            <a:spLocks noChangeArrowheads="1"/>
          </p:cNvSpPr>
          <p:nvPr/>
        </p:nvSpPr>
        <p:spPr bwMode="auto">
          <a:xfrm>
            <a:off x="180975" y="5486400"/>
            <a:ext cx="8534400" cy="228600"/>
          </a:xfrm>
          <a:prstGeom prst="leftRightArrow">
            <a:avLst>
              <a:gd name="adj1" fmla="val 60000"/>
              <a:gd name="adj2" fmla="val 171457"/>
            </a:avLst>
          </a:prstGeom>
          <a:solidFill>
            <a:schemeClr val="tx2"/>
          </a:solidFill>
          <a:ln w="9525">
            <a:solidFill>
              <a:schemeClr val="tx1"/>
            </a:solidFill>
            <a:miter lim="800000"/>
            <a:headEnd/>
            <a:tailEnd/>
          </a:ln>
        </p:spPr>
        <p:txBody>
          <a:bodyPr wrap="none" anchor="ctr"/>
          <a:lstStyle/>
          <a:p>
            <a:endParaRPr lang="pt-BR"/>
          </a:p>
        </p:txBody>
      </p:sp>
      <p:pic>
        <p:nvPicPr>
          <p:cNvPr id="9224" name="Picture 1032"/>
          <p:cNvPicPr>
            <a:picLocks noChangeAspect="1" noChangeArrowheads="1"/>
          </p:cNvPicPr>
          <p:nvPr/>
        </p:nvPicPr>
        <p:blipFill>
          <a:blip r:embed="rId2"/>
          <a:srcRect/>
          <a:stretch>
            <a:fillRect/>
          </a:stretch>
        </p:blipFill>
        <p:spPr bwMode="auto">
          <a:xfrm>
            <a:off x="357188" y="1638300"/>
            <a:ext cx="8486775" cy="1647825"/>
          </a:xfrm>
          <a:prstGeom prst="rect">
            <a:avLst/>
          </a:prstGeom>
          <a:noFill/>
          <a:ln w="9525">
            <a:noFill/>
            <a:miter lim="800000"/>
            <a:headEnd/>
            <a:tailEnd/>
          </a:ln>
        </p:spPr>
      </p:pic>
      <p:pic>
        <p:nvPicPr>
          <p:cNvPr id="9225" name="Picture 1033"/>
          <p:cNvPicPr>
            <a:picLocks noChangeAspect="1" noChangeArrowheads="1"/>
          </p:cNvPicPr>
          <p:nvPr/>
        </p:nvPicPr>
        <p:blipFill>
          <a:blip r:embed="rId3"/>
          <a:srcRect/>
          <a:stretch>
            <a:fillRect/>
          </a:stretch>
        </p:blipFill>
        <p:spPr bwMode="auto">
          <a:xfrm>
            <a:off x="285750" y="3652838"/>
            <a:ext cx="8534400" cy="1704975"/>
          </a:xfrm>
          <a:prstGeom prst="rect">
            <a:avLst/>
          </a:prstGeom>
          <a:noFill/>
          <a:ln w="9525">
            <a:noFill/>
            <a:miter lim="800000"/>
            <a:headEnd/>
            <a:tailEnd/>
          </a:ln>
        </p:spPr>
      </p:pic>
      <p:pic>
        <p:nvPicPr>
          <p:cNvPr id="9226" name="Picture 1034"/>
          <p:cNvPicPr>
            <a:picLocks noChangeAspect="1" noChangeArrowheads="1"/>
          </p:cNvPicPr>
          <p:nvPr/>
        </p:nvPicPr>
        <p:blipFill>
          <a:blip r:embed="rId4"/>
          <a:srcRect/>
          <a:stretch>
            <a:fillRect/>
          </a:stretch>
        </p:blipFill>
        <p:spPr bwMode="auto">
          <a:xfrm>
            <a:off x="428625" y="5795963"/>
            <a:ext cx="3533775" cy="704850"/>
          </a:xfrm>
          <a:prstGeom prst="rect">
            <a:avLst/>
          </a:prstGeom>
          <a:noFill/>
          <a:ln w="9525">
            <a:noFill/>
            <a:miter lim="800000"/>
            <a:headEnd/>
            <a:tailEnd/>
          </a:ln>
        </p:spPr>
      </p:pic>
      <p:pic>
        <p:nvPicPr>
          <p:cNvPr id="9227" name="Picture 1035"/>
          <p:cNvPicPr>
            <a:picLocks noChangeAspect="1" noChangeArrowheads="1"/>
          </p:cNvPicPr>
          <p:nvPr/>
        </p:nvPicPr>
        <p:blipFill>
          <a:blip r:embed="rId5"/>
          <a:srcRect/>
          <a:stretch>
            <a:fillRect/>
          </a:stretch>
        </p:blipFill>
        <p:spPr bwMode="auto">
          <a:xfrm>
            <a:off x="285750" y="1285875"/>
            <a:ext cx="8255000" cy="357188"/>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26"/>
          <p:cNvSpPr>
            <a:spLocks noGrp="1" noChangeArrowheads="1"/>
          </p:cNvSpPr>
          <p:nvPr>
            <p:ph type="title" idx="4294967295"/>
          </p:nvPr>
        </p:nvSpPr>
        <p:spPr>
          <a:xfrm>
            <a:off x="928662" y="742936"/>
            <a:ext cx="8143875" cy="685800"/>
          </a:xfrm>
        </p:spPr>
        <p:txBody>
          <a:bodyPr>
            <a:normAutofit fontScale="90000"/>
          </a:bodyPr>
          <a:lstStyle/>
          <a:p>
            <a:r>
              <a:rPr lang="pt-BR" sz="2400" b="1" dirty="0" smtClean="0">
                <a:solidFill>
                  <a:srgbClr val="FF0000"/>
                </a:solidFill>
                <a:latin typeface="Arial" charset="0"/>
              </a:rPr>
              <a:t>EQUILÍBRIO ENTRE AS ETAPAS VERTICALMENTE INTEGRADAS</a:t>
            </a:r>
          </a:p>
        </p:txBody>
      </p:sp>
      <p:pic>
        <p:nvPicPr>
          <p:cNvPr id="10244" name="Picture 2048"/>
          <p:cNvPicPr>
            <a:picLocks noChangeAspect="1" noChangeArrowheads="1"/>
          </p:cNvPicPr>
          <p:nvPr/>
        </p:nvPicPr>
        <p:blipFill>
          <a:blip r:embed="rId2"/>
          <a:srcRect/>
          <a:stretch>
            <a:fillRect/>
          </a:stretch>
        </p:blipFill>
        <p:spPr bwMode="auto">
          <a:xfrm>
            <a:off x="71438" y="1428746"/>
            <a:ext cx="9010650" cy="1500188"/>
          </a:xfrm>
          <a:prstGeom prst="rect">
            <a:avLst/>
          </a:prstGeom>
          <a:noFill/>
          <a:ln w="9525">
            <a:noFill/>
            <a:miter lim="800000"/>
            <a:headEnd/>
            <a:tailEnd/>
          </a:ln>
        </p:spPr>
      </p:pic>
      <p:pic>
        <p:nvPicPr>
          <p:cNvPr id="10245" name="Picture 2049"/>
          <p:cNvPicPr>
            <a:picLocks noChangeAspect="1" noChangeArrowheads="1"/>
          </p:cNvPicPr>
          <p:nvPr/>
        </p:nvPicPr>
        <p:blipFill>
          <a:blip r:embed="rId3"/>
          <a:srcRect/>
          <a:stretch>
            <a:fillRect/>
          </a:stretch>
        </p:blipFill>
        <p:spPr bwMode="auto">
          <a:xfrm>
            <a:off x="71438" y="3000375"/>
            <a:ext cx="8950325" cy="2047875"/>
          </a:xfrm>
          <a:prstGeom prst="rect">
            <a:avLst/>
          </a:prstGeom>
          <a:noFill/>
          <a:ln w="9525">
            <a:noFill/>
            <a:miter lim="800000"/>
            <a:headEnd/>
            <a:tailEnd/>
          </a:ln>
        </p:spPr>
      </p:pic>
      <p:pic>
        <p:nvPicPr>
          <p:cNvPr id="10246" name="Picture 2050"/>
          <p:cNvPicPr>
            <a:picLocks noChangeAspect="1" noChangeArrowheads="1"/>
          </p:cNvPicPr>
          <p:nvPr/>
        </p:nvPicPr>
        <p:blipFill>
          <a:blip r:embed="rId4"/>
          <a:srcRect/>
          <a:stretch>
            <a:fillRect/>
          </a:stretch>
        </p:blipFill>
        <p:spPr bwMode="auto">
          <a:xfrm>
            <a:off x="71438" y="5072063"/>
            <a:ext cx="3505200" cy="590550"/>
          </a:xfrm>
          <a:prstGeom prst="rect">
            <a:avLst/>
          </a:prstGeom>
          <a:noFill/>
          <a:ln w="9525">
            <a:noFill/>
            <a:miter lim="800000"/>
            <a:headEnd/>
            <a:tailEnd/>
          </a:ln>
        </p:spPr>
      </p:pic>
      <p:pic>
        <p:nvPicPr>
          <p:cNvPr id="10247" name="Picture 2051"/>
          <p:cNvPicPr>
            <a:picLocks noChangeAspect="1" noChangeArrowheads="1"/>
          </p:cNvPicPr>
          <p:nvPr/>
        </p:nvPicPr>
        <p:blipFill>
          <a:blip r:embed="rId5"/>
          <a:srcRect/>
          <a:stretch>
            <a:fillRect/>
          </a:stretch>
        </p:blipFill>
        <p:spPr bwMode="auto">
          <a:xfrm>
            <a:off x="71438" y="5789613"/>
            <a:ext cx="8929687" cy="354012"/>
          </a:xfrm>
          <a:prstGeom prst="rect">
            <a:avLst/>
          </a:prstGeom>
          <a:noFill/>
          <a:ln w="9525">
            <a:noFill/>
            <a:miter lim="800000"/>
            <a:headEnd/>
            <a:tailEnd/>
          </a:ln>
        </p:spPr>
      </p:pic>
      <p:pic>
        <p:nvPicPr>
          <p:cNvPr id="10248" name="Picture 2052"/>
          <p:cNvPicPr>
            <a:picLocks noChangeAspect="1" noChangeArrowheads="1"/>
          </p:cNvPicPr>
          <p:nvPr/>
        </p:nvPicPr>
        <p:blipFill>
          <a:blip r:embed="rId6"/>
          <a:srcRect/>
          <a:stretch>
            <a:fillRect/>
          </a:stretch>
        </p:blipFill>
        <p:spPr bwMode="auto">
          <a:xfrm>
            <a:off x="123825" y="6186488"/>
            <a:ext cx="5662613" cy="27622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6"/>
          <p:cNvSpPr>
            <a:spLocks noGrp="1" noChangeArrowheads="1"/>
          </p:cNvSpPr>
          <p:nvPr>
            <p:ph type="title" idx="4294967295"/>
          </p:nvPr>
        </p:nvSpPr>
        <p:spPr>
          <a:xfrm>
            <a:off x="1446213" y="604822"/>
            <a:ext cx="7697787" cy="609600"/>
          </a:xfrm>
        </p:spPr>
        <p:txBody>
          <a:bodyPr/>
          <a:lstStyle/>
          <a:p>
            <a:r>
              <a:rPr lang="pt-BR" sz="2400" b="1" dirty="0" smtClean="0">
                <a:solidFill>
                  <a:srgbClr val="FF0000"/>
                </a:solidFill>
                <a:latin typeface="Arial" charset="0"/>
              </a:rPr>
              <a:t>DIREÇÃO DE INTEGRAÇÃO VERTICAL</a:t>
            </a:r>
          </a:p>
        </p:txBody>
      </p:sp>
      <p:sp>
        <p:nvSpPr>
          <p:cNvPr id="11268" name="Rectangle 1028"/>
          <p:cNvSpPr>
            <a:spLocks noChangeArrowheads="1"/>
          </p:cNvSpPr>
          <p:nvPr/>
        </p:nvSpPr>
        <p:spPr bwMode="auto">
          <a:xfrm>
            <a:off x="5181600" y="1371600"/>
            <a:ext cx="3733800" cy="533400"/>
          </a:xfrm>
          <a:prstGeom prst="rect">
            <a:avLst/>
          </a:prstGeom>
          <a:solidFill>
            <a:schemeClr val="bg1"/>
          </a:solidFill>
          <a:ln w="9525">
            <a:solidFill>
              <a:schemeClr val="bg1"/>
            </a:solidFill>
            <a:miter lim="800000"/>
            <a:headEnd/>
            <a:tailEnd/>
          </a:ln>
        </p:spPr>
        <p:txBody>
          <a:bodyPr wrap="none" anchor="ctr"/>
          <a:lstStyle/>
          <a:p>
            <a:endParaRPr lang="pt-BR"/>
          </a:p>
        </p:txBody>
      </p:sp>
      <p:sp>
        <p:nvSpPr>
          <p:cNvPr id="11269" name="AutoShape 1029"/>
          <p:cNvSpPr>
            <a:spLocks noChangeArrowheads="1"/>
          </p:cNvSpPr>
          <p:nvPr/>
        </p:nvSpPr>
        <p:spPr bwMode="auto">
          <a:xfrm>
            <a:off x="5486400" y="1552575"/>
            <a:ext cx="3429000" cy="304800"/>
          </a:xfrm>
          <a:prstGeom prst="rightArrow">
            <a:avLst>
              <a:gd name="adj1" fmla="val 40000"/>
              <a:gd name="adj2" fmla="val 146875"/>
            </a:avLst>
          </a:prstGeom>
          <a:solidFill>
            <a:schemeClr val="tx1"/>
          </a:solidFill>
          <a:ln w="9525">
            <a:solidFill>
              <a:schemeClr val="tx1"/>
            </a:solidFill>
            <a:miter lim="800000"/>
            <a:headEnd/>
            <a:tailEnd/>
          </a:ln>
        </p:spPr>
        <p:txBody>
          <a:bodyPr wrap="none" anchor="ctr"/>
          <a:lstStyle/>
          <a:p>
            <a:endParaRPr lang="pt-BR"/>
          </a:p>
        </p:txBody>
      </p:sp>
      <p:sp>
        <p:nvSpPr>
          <p:cNvPr id="11270" name="Rectangle 1030"/>
          <p:cNvSpPr>
            <a:spLocks noChangeArrowheads="1"/>
          </p:cNvSpPr>
          <p:nvPr/>
        </p:nvSpPr>
        <p:spPr bwMode="auto">
          <a:xfrm>
            <a:off x="457200" y="3657600"/>
            <a:ext cx="3733800" cy="533400"/>
          </a:xfrm>
          <a:prstGeom prst="rect">
            <a:avLst/>
          </a:prstGeom>
          <a:solidFill>
            <a:schemeClr val="bg1"/>
          </a:solidFill>
          <a:ln w="9525">
            <a:solidFill>
              <a:schemeClr val="bg1"/>
            </a:solidFill>
            <a:miter lim="800000"/>
            <a:headEnd/>
            <a:tailEnd/>
          </a:ln>
        </p:spPr>
        <p:txBody>
          <a:bodyPr wrap="none" anchor="ctr"/>
          <a:lstStyle/>
          <a:p>
            <a:endParaRPr lang="pt-BR"/>
          </a:p>
        </p:txBody>
      </p:sp>
      <p:sp>
        <p:nvSpPr>
          <p:cNvPr id="11271" name="AutoShape 1031"/>
          <p:cNvSpPr>
            <a:spLocks noChangeArrowheads="1"/>
          </p:cNvSpPr>
          <p:nvPr/>
        </p:nvSpPr>
        <p:spPr bwMode="auto">
          <a:xfrm flipH="1">
            <a:off x="142875" y="3786188"/>
            <a:ext cx="3643313" cy="285750"/>
          </a:xfrm>
          <a:prstGeom prst="rightArrow">
            <a:avLst>
              <a:gd name="adj1" fmla="val 40000"/>
              <a:gd name="adj2" fmla="val 166458"/>
            </a:avLst>
          </a:prstGeom>
          <a:solidFill>
            <a:schemeClr val="tx1"/>
          </a:solidFill>
          <a:ln w="9525">
            <a:solidFill>
              <a:schemeClr val="tx1"/>
            </a:solidFill>
            <a:miter lim="800000"/>
            <a:headEnd/>
            <a:tailEnd/>
          </a:ln>
        </p:spPr>
        <p:txBody>
          <a:bodyPr wrap="none" anchor="ctr"/>
          <a:lstStyle/>
          <a:p>
            <a:endParaRPr lang="pt-BR"/>
          </a:p>
        </p:txBody>
      </p:sp>
      <p:pic>
        <p:nvPicPr>
          <p:cNvPr id="11272" name="Picture 2048"/>
          <p:cNvPicPr>
            <a:picLocks noChangeAspect="1" noChangeArrowheads="1"/>
          </p:cNvPicPr>
          <p:nvPr/>
        </p:nvPicPr>
        <p:blipFill>
          <a:blip r:embed="rId2"/>
          <a:srcRect/>
          <a:stretch>
            <a:fillRect/>
          </a:stretch>
        </p:blipFill>
        <p:spPr bwMode="auto">
          <a:xfrm>
            <a:off x="5543550" y="1200150"/>
            <a:ext cx="2886075" cy="371475"/>
          </a:xfrm>
          <a:prstGeom prst="rect">
            <a:avLst/>
          </a:prstGeom>
          <a:noFill/>
          <a:ln w="9525">
            <a:noFill/>
            <a:miter lim="800000"/>
            <a:headEnd/>
            <a:tailEnd/>
          </a:ln>
        </p:spPr>
      </p:pic>
      <p:pic>
        <p:nvPicPr>
          <p:cNvPr id="11273" name="Picture 2049"/>
          <p:cNvPicPr>
            <a:picLocks noChangeAspect="1" noChangeArrowheads="1"/>
          </p:cNvPicPr>
          <p:nvPr/>
        </p:nvPicPr>
        <p:blipFill>
          <a:blip r:embed="rId3"/>
          <a:srcRect/>
          <a:stretch>
            <a:fillRect/>
          </a:stretch>
        </p:blipFill>
        <p:spPr bwMode="auto">
          <a:xfrm>
            <a:off x="642938" y="3357563"/>
            <a:ext cx="3095625" cy="381000"/>
          </a:xfrm>
          <a:prstGeom prst="rect">
            <a:avLst/>
          </a:prstGeom>
          <a:noFill/>
          <a:ln w="9525">
            <a:noFill/>
            <a:miter lim="800000"/>
            <a:headEnd/>
            <a:tailEnd/>
          </a:ln>
        </p:spPr>
      </p:pic>
      <p:pic>
        <p:nvPicPr>
          <p:cNvPr id="11274" name="Picture 2050"/>
          <p:cNvPicPr>
            <a:picLocks noChangeAspect="1" noChangeArrowheads="1"/>
          </p:cNvPicPr>
          <p:nvPr/>
        </p:nvPicPr>
        <p:blipFill>
          <a:blip r:embed="rId4"/>
          <a:srcRect/>
          <a:stretch>
            <a:fillRect/>
          </a:stretch>
        </p:blipFill>
        <p:spPr bwMode="auto">
          <a:xfrm>
            <a:off x="119063" y="4214813"/>
            <a:ext cx="8905875" cy="1143000"/>
          </a:xfrm>
          <a:prstGeom prst="rect">
            <a:avLst/>
          </a:prstGeom>
          <a:noFill/>
          <a:ln w="9525">
            <a:noFill/>
            <a:miter lim="800000"/>
            <a:headEnd/>
            <a:tailEnd/>
          </a:ln>
        </p:spPr>
      </p:pic>
      <p:pic>
        <p:nvPicPr>
          <p:cNvPr id="11275" name="Picture 2051"/>
          <p:cNvPicPr>
            <a:picLocks noChangeAspect="1" noChangeArrowheads="1"/>
          </p:cNvPicPr>
          <p:nvPr/>
        </p:nvPicPr>
        <p:blipFill>
          <a:blip r:embed="rId4"/>
          <a:srcRect/>
          <a:stretch>
            <a:fillRect/>
          </a:stretch>
        </p:blipFill>
        <p:spPr bwMode="auto">
          <a:xfrm>
            <a:off x="238125" y="2009775"/>
            <a:ext cx="8905875" cy="1133475"/>
          </a:xfrm>
          <a:prstGeom prst="rect">
            <a:avLst/>
          </a:prstGeom>
          <a:noFill/>
          <a:ln w="9525">
            <a:noFill/>
            <a:miter lim="800000"/>
            <a:headEnd/>
            <a:tailEnd/>
          </a:ln>
        </p:spPr>
      </p:pic>
      <p:pic>
        <p:nvPicPr>
          <p:cNvPr id="11276" name="Picture 2050"/>
          <p:cNvPicPr>
            <a:picLocks noChangeAspect="1" noChangeArrowheads="1"/>
          </p:cNvPicPr>
          <p:nvPr/>
        </p:nvPicPr>
        <p:blipFill>
          <a:blip r:embed="rId5"/>
          <a:srcRect/>
          <a:stretch>
            <a:fillRect/>
          </a:stretch>
        </p:blipFill>
        <p:spPr bwMode="auto">
          <a:xfrm>
            <a:off x="71438" y="5410200"/>
            <a:ext cx="3505200" cy="590550"/>
          </a:xfrm>
          <a:prstGeom prst="rect">
            <a:avLst/>
          </a:prstGeom>
          <a:noFill/>
          <a:ln w="9525">
            <a:noFill/>
            <a:miter lim="800000"/>
            <a:headEnd/>
            <a:tailEnd/>
          </a:ln>
        </p:spPr>
      </p:pic>
      <p:pic>
        <p:nvPicPr>
          <p:cNvPr id="11277" name="Picture 2052"/>
          <p:cNvPicPr>
            <a:picLocks noChangeAspect="1" noChangeArrowheads="1"/>
          </p:cNvPicPr>
          <p:nvPr/>
        </p:nvPicPr>
        <p:blipFill>
          <a:blip r:embed="rId6"/>
          <a:srcRect/>
          <a:stretch>
            <a:fillRect/>
          </a:stretch>
        </p:blipFill>
        <p:spPr bwMode="auto">
          <a:xfrm>
            <a:off x="214313" y="6048375"/>
            <a:ext cx="8570912" cy="4524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107504" y="1556792"/>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5177746" y="881425"/>
            <a:ext cx="3786742" cy="1323439"/>
          </a:xfrm>
          <a:prstGeom prst="rect">
            <a:avLst/>
          </a:prstGeom>
        </p:spPr>
        <p:txBody>
          <a:bodyPr wrap="none">
            <a:spAutoFit/>
          </a:bodyPr>
          <a:lstStyle/>
          <a:p>
            <a:pPr>
              <a:defRPr/>
            </a:pPr>
            <a:r>
              <a:rPr lang="pt-BR" sz="8000" b="1" dirty="0">
                <a:solidFill>
                  <a:srgbClr val="C00000"/>
                </a:solidFill>
                <a:effectLst>
                  <a:outerShdw blurRad="38100" dist="38100" dir="2700000" algn="tl">
                    <a:srgbClr val="000000">
                      <a:alpha val="43137"/>
                    </a:srgbClr>
                  </a:outerShdw>
                </a:effectLst>
              </a:rPr>
              <a:t>AULA 01</a:t>
            </a:r>
            <a:endParaRPr lang="pt-BR" sz="8000" dirty="0">
              <a:solidFill>
                <a:srgbClr val="C00000"/>
              </a:solidFill>
            </a:endParaRPr>
          </a:p>
        </p:txBody>
      </p:sp>
      <p:pic>
        <p:nvPicPr>
          <p:cNvPr id="5"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107504" y="764704"/>
            <a:ext cx="915027" cy="666679"/>
          </a:xfrm>
          <a:prstGeom prst="rect">
            <a:avLst/>
          </a:prstGeom>
          <a:noFill/>
          <a:ln w="9525">
            <a:noFill/>
            <a:miter lim="800000"/>
            <a:headEnd/>
            <a:tailEnd/>
          </a:ln>
        </p:spPr>
      </p:pic>
      <p:cxnSp>
        <p:nvCxnSpPr>
          <p:cNvPr id="8" name="Conector reto 7"/>
          <p:cNvCxnSpPr/>
          <p:nvPr/>
        </p:nvCxnSpPr>
        <p:spPr>
          <a:xfrm>
            <a:off x="206195" y="2060848"/>
            <a:ext cx="8686285"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3" cstate="print"/>
          <a:srcRect/>
          <a:stretch>
            <a:fillRect/>
          </a:stretch>
        </p:blipFill>
        <p:spPr bwMode="auto">
          <a:xfrm>
            <a:off x="179512" y="2132856"/>
            <a:ext cx="7924035" cy="4308917"/>
          </a:xfrm>
          <a:prstGeom prst="rect">
            <a:avLst/>
          </a:prstGeom>
          <a:noFill/>
          <a:ln w="9525">
            <a:noFill/>
            <a:miter lim="800000"/>
            <a:headEnd/>
            <a:tailEnd/>
          </a:ln>
        </p:spPr>
      </p:pic>
      <p:sp>
        <p:nvSpPr>
          <p:cNvPr id="13" name="Rectangle 2"/>
          <p:cNvSpPr>
            <a:spLocks noChangeArrowheads="1"/>
          </p:cNvSpPr>
          <p:nvPr/>
        </p:nvSpPr>
        <p:spPr bwMode="auto">
          <a:xfrm>
            <a:off x="2411760" y="4005064"/>
            <a:ext cx="3960440" cy="432048"/>
          </a:xfrm>
          <a:prstGeom prst="rect">
            <a:avLst/>
          </a:prstGeom>
          <a:noFill/>
          <a:ln w="9525">
            <a:noFill/>
            <a:miter lim="800000"/>
            <a:headEnd/>
            <a:tailEnd/>
          </a:ln>
        </p:spPr>
        <p:txBody>
          <a:bodyPr lIns="92075" tIns="46038" rIns="92075" bIns="46038" anchor="b"/>
          <a:lstStyle/>
          <a:p>
            <a:pPr>
              <a:buClrTx/>
              <a:buSzTx/>
              <a:buFontTx/>
              <a:buNone/>
              <a:defRPr/>
            </a:pPr>
            <a:r>
              <a:rPr lang="pt-BR" sz="2200" b="1" dirty="0">
                <a:solidFill>
                  <a:schemeClr val="bg1"/>
                </a:solidFill>
                <a:effectLst>
                  <a:outerShdw blurRad="38100" dist="38100" dir="2700000" algn="tl">
                    <a:srgbClr val="000000">
                      <a:alpha val="43137"/>
                    </a:srgbClr>
                  </a:outerShdw>
                </a:effectLst>
              </a:rPr>
              <a:t>EVOLUÇÃO HISTÓRICA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26"/>
          <p:cNvSpPr>
            <a:spLocks noGrp="1" noChangeArrowheads="1"/>
          </p:cNvSpPr>
          <p:nvPr>
            <p:ph type="title" idx="4294967295"/>
          </p:nvPr>
        </p:nvSpPr>
        <p:spPr>
          <a:xfrm>
            <a:off x="642910" y="1038212"/>
            <a:ext cx="7772400" cy="533400"/>
          </a:xfrm>
        </p:spPr>
        <p:txBody>
          <a:bodyPr/>
          <a:lstStyle/>
          <a:p>
            <a:r>
              <a:rPr lang="pt-PT" sz="2400" b="1" dirty="0" smtClean="0">
                <a:solidFill>
                  <a:srgbClr val="FF0000"/>
                </a:solidFill>
                <a:latin typeface="Arial" charset="0"/>
              </a:rPr>
              <a:t>DECISÃO DE LOCALIZAÇÃO DAS OPERAÇÕES</a:t>
            </a:r>
            <a:endParaRPr lang="pt-BR" sz="2400" b="1" dirty="0" smtClean="0">
              <a:solidFill>
                <a:srgbClr val="FF0000"/>
              </a:solidFill>
              <a:latin typeface="Arial" charset="0"/>
            </a:endParaRPr>
          </a:p>
        </p:txBody>
      </p:sp>
      <p:sp>
        <p:nvSpPr>
          <p:cNvPr id="12292" name="Rectangle 1027"/>
          <p:cNvSpPr>
            <a:spLocks noGrp="1" noChangeArrowheads="1"/>
          </p:cNvSpPr>
          <p:nvPr>
            <p:ph type="body" idx="4294967295"/>
          </p:nvPr>
        </p:nvSpPr>
        <p:spPr>
          <a:xfrm>
            <a:off x="0" y="2314589"/>
            <a:ext cx="9144000" cy="3043237"/>
          </a:xfrm>
        </p:spPr>
        <p:txBody>
          <a:bodyPr>
            <a:normAutofit fontScale="92500" lnSpcReduction="20000"/>
          </a:bodyPr>
          <a:lstStyle/>
          <a:p>
            <a:pPr>
              <a:spcBef>
                <a:spcPts val="1000"/>
              </a:spcBef>
              <a:buFontTx/>
              <a:buNone/>
            </a:pPr>
            <a:r>
              <a:rPr lang="pt-PT" sz="1600" b="1" dirty="0" smtClean="0">
                <a:solidFill>
                  <a:srgbClr val="000000"/>
                </a:solidFill>
              </a:rPr>
              <a:t>	</a:t>
            </a:r>
            <a:r>
              <a:rPr lang="pt-PT" sz="2000" b="1" dirty="0" smtClean="0">
                <a:solidFill>
                  <a:srgbClr val="000000"/>
                </a:solidFill>
              </a:rPr>
              <a:t>OBJETIVOS</a:t>
            </a:r>
            <a:endParaRPr lang="pt-BR" sz="2000" dirty="0" smtClean="0">
              <a:solidFill>
                <a:srgbClr val="000000"/>
              </a:solidFill>
            </a:endParaRPr>
          </a:p>
          <a:p>
            <a:pPr algn="just">
              <a:spcBef>
                <a:spcPts val="1000"/>
              </a:spcBef>
              <a:buFontTx/>
              <a:buNone/>
            </a:pPr>
            <a:r>
              <a:rPr lang="pt-BR" sz="2000" dirty="0" smtClean="0">
                <a:solidFill>
                  <a:srgbClr val="000000"/>
                </a:solidFill>
              </a:rPr>
              <a:t>	O objetivo da decisão de localização é atingir um equilíbrio adequado entre três objetivos relacionados:</a:t>
            </a:r>
          </a:p>
          <a:p>
            <a:pPr algn="just">
              <a:spcBef>
                <a:spcPts val="1100"/>
              </a:spcBef>
            </a:pPr>
            <a:r>
              <a:rPr lang="pt-BR" sz="2000" dirty="0" smtClean="0">
                <a:solidFill>
                  <a:srgbClr val="000000"/>
                </a:solidFill>
              </a:rPr>
              <a:t> os </a:t>
            </a:r>
            <a:r>
              <a:rPr lang="pt-BR" sz="2000" i="1" dirty="0" smtClean="0">
                <a:solidFill>
                  <a:srgbClr val="000000"/>
                </a:solidFill>
              </a:rPr>
              <a:t>custos espacialmente variáveis</a:t>
            </a:r>
            <a:r>
              <a:rPr lang="pt-BR" sz="2000" dirty="0" smtClean="0">
                <a:solidFill>
                  <a:srgbClr val="000000"/>
                </a:solidFill>
              </a:rPr>
              <a:t> da operação (espacialmente variável significa que algo se altera com a localização geográfica);</a:t>
            </a:r>
          </a:p>
          <a:p>
            <a:pPr algn="just"/>
            <a:r>
              <a:rPr lang="pt-BR" sz="2000" dirty="0" smtClean="0">
                <a:solidFill>
                  <a:srgbClr val="000000"/>
                </a:solidFill>
              </a:rPr>
              <a:t> o </a:t>
            </a:r>
            <a:r>
              <a:rPr lang="pt-BR" sz="2000" i="1" dirty="0" smtClean="0">
                <a:solidFill>
                  <a:srgbClr val="000000"/>
                </a:solidFill>
              </a:rPr>
              <a:t>serviço</a:t>
            </a:r>
            <a:r>
              <a:rPr lang="pt-BR" sz="2000" dirty="0" smtClean="0">
                <a:solidFill>
                  <a:srgbClr val="000000"/>
                </a:solidFill>
              </a:rPr>
              <a:t> que a operação é capaz de prestar a seus clientes;</a:t>
            </a:r>
          </a:p>
          <a:p>
            <a:pPr algn="just">
              <a:spcBef>
                <a:spcPts val="500"/>
              </a:spcBef>
            </a:pPr>
            <a:r>
              <a:rPr lang="pt-BR" sz="2000" dirty="0" smtClean="0">
                <a:solidFill>
                  <a:srgbClr val="000000"/>
                </a:solidFill>
              </a:rPr>
              <a:t> a </a:t>
            </a:r>
            <a:r>
              <a:rPr lang="pt-BR" sz="2000" i="1" dirty="0" smtClean="0">
                <a:solidFill>
                  <a:srgbClr val="000000"/>
                </a:solidFill>
              </a:rPr>
              <a:t>receita</a:t>
            </a:r>
            <a:r>
              <a:rPr lang="pt-BR" sz="2000" dirty="0" smtClean="0">
                <a:solidFill>
                  <a:srgbClr val="000000"/>
                </a:solidFill>
              </a:rPr>
              <a:t> potencial da operação.</a:t>
            </a:r>
          </a:p>
          <a:p>
            <a:pPr algn="just">
              <a:spcBef>
                <a:spcPts val="1000"/>
              </a:spcBef>
            </a:pPr>
            <a:r>
              <a:rPr lang="pt-BR" sz="2000" dirty="0" smtClean="0">
                <a:solidFill>
                  <a:srgbClr val="000000"/>
                </a:solidFill>
              </a:rPr>
              <a:t>Em organizações com fins lucrativos os dois últimos objetivos estão relacionados. A hipótese é que, quanto melhor o serviço que a operação pode prestar a seus clientes, tanto melhor será seu potencial. </a:t>
            </a:r>
            <a:r>
              <a:rPr lang="pt-PT" sz="2000" b="1" dirty="0" smtClean="0">
                <a:solidFill>
                  <a:srgbClr val="000000"/>
                </a:solidFill>
              </a:rPr>
              <a:t>	</a:t>
            </a:r>
            <a:endParaRPr lang="pt-BR" sz="2000"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028"/>
          <p:cNvSpPr txBox="1">
            <a:spLocks noChangeArrowheads="1"/>
          </p:cNvSpPr>
          <p:nvPr/>
        </p:nvSpPr>
        <p:spPr bwMode="auto">
          <a:xfrm>
            <a:off x="4648200" y="2852738"/>
            <a:ext cx="4495800" cy="3367087"/>
          </a:xfrm>
          <a:prstGeom prst="rect">
            <a:avLst/>
          </a:prstGeom>
          <a:noFill/>
          <a:ln w="9525">
            <a:noFill/>
            <a:miter lim="800000"/>
            <a:headEnd/>
            <a:tailEnd/>
          </a:ln>
        </p:spPr>
        <p:txBody>
          <a:bodyPr>
            <a:spAutoFit/>
          </a:bodyPr>
          <a:lstStyle/>
          <a:p>
            <a:pPr>
              <a:lnSpc>
                <a:spcPct val="150000"/>
              </a:lnSpc>
              <a:spcBef>
                <a:spcPts val="500"/>
              </a:spcBef>
              <a:buFontTx/>
              <a:buChar char="•"/>
            </a:pPr>
            <a:r>
              <a:rPr lang="pt-PT" sz="1600">
                <a:solidFill>
                  <a:srgbClr val="000000"/>
                </a:solidFill>
                <a:latin typeface="Arial" charset="0"/>
              </a:rPr>
              <a:t>língua;</a:t>
            </a:r>
          </a:p>
          <a:p>
            <a:pPr>
              <a:lnSpc>
                <a:spcPct val="150000"/>
              </a:lnSpc>
              <a:spcBef>
                <a:spcPts val="500"/>
              </a:spcBef>
              <a:buFontTx/>
              <a:buChar char="•"/>
            </a:pPr>
            <a:r>
              <a:rPr lang="pt-PT" sz="1600">
                <a:solidFill>
                  <a:srgbClr val="000000"/>
                </a:solidFill>
                <a:latin typeface="Arial" charset="0"/>
              </a:rPr>
              <a:t> disponibilidade de serviços de apoio;</a:t>
            </a:r>
          </a:p>
          <a:p>
            <a:pPr>
              <a:lnSpc>
                <a:spcPct val="150000"/>
              </a:lnSpc>
              <a:spcBef>
                <a:spcPts val="500"/>
              </a:spcBef>
              <a:buFontTx/>
              <a:buChar char="•"/>
            </a:pPr>
            <a:r>
              <a:rPr lang="pt-PT" sz="1600">
                <a:solidFill>
                  <a:srgbClr val="000000"/>
                </a:solidFill>
                <a:latin typeface="Arial" charset="0"/>
              </a:rPr>
              <a:t> histórico de relações trabalhistas;</a:t>
            </a:r>
          </a:p>
          <a:p>
            <a:pPr>
              <a:lnSpc>
                <a:spcPct val="150000"/>
              </a:lnSpc>
              <a:spcBef>
                <a:spcPts val="500"/>
              </a:spcBef>
              <a:buFontTx/>
              <a:buChar char="•"/>
            </a:pPr>
            <a:r>
              <a:rPr lang="pt-PT" sz="1600">
                <a:solidFill>
                  <a:srgbClr val="000000"/>
                </a:solidFill>
                <a:latin typeface="Arial" charset="0"/>
              </a:rPr>
              <a:t> absenteísmo da mão-de-obra e taxas de rotatividade;</a:t>
            </a:r>
          </a:p>
          <a:p>
            <a:pPr>
              <a:lnSpc>
                <a:spcPct val="150000"/>
              </a:lnSpc>
              <a:spcBef>
                <a:spcPts val="500"/>
              </a:spcBef>
              <a:buFontTx/>
              <a:buChar char="•"/>
            </a:pPr>
            <a:r>
              <a:rPr lang="pt-PT" sz="1600">
                <a:solidFill>
                  <a:srgbClr val="000000"/>
                </a:solidFill>
                <a:latin typeface="Arial" charset="0"/>
              </a:rPr>
              <a:t> restrições ambientais e disposição de rejeitos;</a:t>
            </a:r>
          </a:p>
          <a:p>
            <a:pPr>
              <a:lnSpc>
                <a:spcPct val="150000"/>
              </a:lnSpc>
              <a:spcBef>
                <a:spcPts val="500"/>
              </a:spcBef>
              <a:buFontTx/>
              <a:buChar char="•"/>
            </a:pPr>
            <a:r>
              <a:rPr lang="pt-PT" sz="1600">
                <a:solidFill>
                  <a:srgbClr val="000000"/>
                </a:solidFill>
                <a:latin typeface="Arial" charset="0"/>
              </a:rPr>
              <a:t> procedimentos e restrições de planejamento.</a:t>
            </a:r>
          </a:p>
          <a:p>
            <a:pPr>
              <a:spcBef>
                <a:spcPct val="50000"/>
              </a:spcBef>
              <a:buFontTx/>
              <a:buChar char="•"/>
            </a:pPr>
            <a:endParaRPr lang="pt-BR" sz="1600"/>
          </a:p>
        </p:txBody>
      </p:sp>
      <p:sp>
        <p:nvSpPr>
          <p:cNvPr id="13316" name="Text Box 1029"/>
          <p:cNvSpPr txBox="1">
            <a:spLocks noChangeArrowheads="1"/>
          </p:cNvSpPr>
          <p:nvPr/>
        </p:nvSpPr>
        <p:spPr bwMode="auto">
          <a:xfrm>
            <a:off x="152400" y="2852738"/>
            <a:ext cx="4495800" cy="2836862"/>
          </a:xfrm>
          <a:prstGeom prst="rect">
            <a:avLst/>
          </a:prstGeom>
          <a:noFill/>
          <a:ln w="9525">
            <a:noFill/>
            <a:miter lim="800000"/>
            <a:headEnd/>
            <a:tailEnd/>
          </a:ln>
        </p:spPr>
        <p:txBody>
          <a:bodyPr>
            <a:spAutoFit/>
          </a:bodyPr>
          <a:lstStyle/>
          <a:p>
            <a:pPr>
              <a:lnSpc>
                <a:spcPct val="150000"/>
              </a:lnSpc>
              <a:spcBef>
                <a:spcPts val="1200"/>
              </a:spcBef>
              <a:buFontTx/>
              <a:buChar char="•"/>
            </a:pPr>
            <a:r>
              <a:rPr lang="pt-PT" sz="1600">
                <a:solidFill>
                  <a:srgbClr val="000000"/>
                </a:solidFill>
                <a:latin typeface="Arial" charset="0"/>
              </a:rPr>
              <a:t> impostos locais;</a:t>
            </a:r>
          </a:p>
          <a:p>
            <a:pPr>
              <a:lnSpc>
                <a:spcPct val="150000"/>
              </a:lnSpc>
              <a:spcBef>
                <a:spcPts val="400"/>
              </a:spcBef>
              <a:buFontTx/>
              <a:buChar char="•"/>
            </a:pPr>
            <a:r>
              <a:rPr lang="pt-PT" sz="1600">
                <a:solidFill>
                  <a:srgbClr val="000000"/>
                </a:solidFill>
                <a:latin typeface="Arial" charset="0"/>
              </a:rPr>
              <a:t> restrições de movimentação de capital;</a:t>
            </a:r>
          </a:p>
          <a:p>
            <a:pPr>
              <a:lnSpc>
                <a:spcPct val="150000"/>
              </a:lnSpc>
              <a:spcBef>
                <a:spcPts val="400"/>
              </a:spcBef>
              <a:buFontTx/>
              <a:buChar char="•"/>
            </a:pPr>
            <a:r>
              <a:rPr lang="pt-PT" sz="1600">
                <a:solidFill>
                  <a:srgbClr val="000000"/>
                </a:solidFill>
                <a:latin typeface="Arial" charset="0"/>
              </a:rPr>
              <a:t> assistência financeira do governo;</a:t>
            </a:r>
          </a:p>
          <a:p>
            <a:pPr>
              <a:lnSpc>
                <a:spcPct val="150000"/>
              </a:lnSpc>
              <a:spcBef>
                <a:spcPts val="400"/>
              </a:spcBef>
              <a:buFontTx/>
              <a:buChar char="•"/>
            </a:pPr>
            <a:r>
              <a:rPr lang="pt-PT" sz="1600">
                <a:solidFill>
                  <a:srgbClr val="000000"/>
                </a:solidFill>
                <a:latin typeface="Arial" charset="0"/>
              </a:rPr>
              <a:t> assistência de planejamento do governo;</a:t>
            </a:r>
          </a:p>
          <a:p>
            <a:pPr>
              <a:lnSpc>
                <a:spcPct val="150000"/>
              </a:lnSpc>
              <a:spcBef>
                <a:spcPts val="400"/>
              </a:spcBef>
              <a:buFontTx/>
              <a:buChar char="•"/>
            </a:pPr>
            <a:r>
              <a:rPr lang="pt-PT" sz="1600">
                <a:solidFill>
                  <a:srgbClr val="000000"/>
                </a:solidFill>
                <a:latin typeface="Arial" charset="0"/>
              </a:rPr>
              <a:t> estabilidade política;</a:t>
            </a:r>
          </a:p>
          <a:p>
            <a:pPr>
              <a:lnSpc>
                <a:spcPct val="150000"/>
              </a:lnSpc>
              <a:buFontTx/>
              <a:buChar char="•"/>
            </a:pPr>
            <a:r>
              <a:rPr lang="pt-PT" sz="1600">
                <a:solidFill>
                  <a:srgbClr val="000000"/>
                </a:solidFill>
                <a:latin typeface="Arial" charset="0"/>
              </a:rPr>
              <a:t> atitudes locais em relação a investimentos estrangeiros no país;</a:t>
            </a:r>
            <a:endParaRPr lang="pt-BR" sz="1600">
              <a:solidFill>
                <a:srgbClr val="000000"/>
              </a:solidFill>
              <a:latin typeface="Arial" charset="0"/>
            </a:endParaRPr>
          </a:p>
        </p:txBody>
      </p:sp>
      <p:sp>
        <p:nvSpPr>
          <p:cNvPr id="7" name="Rectangle 1026"/>
          <p:cNvSpPr txBox="1">
            <a:spLocks noChangeArrowheads="1"/>
          </p:cNvSpPr>
          <p:nvPr/>
        </p:nvSpPr>
        <p:spPr bwMode="auto">
          <a:xfrm>
            <a:off x="903288" y="785794"/>
            <a:ext cx="7772400" cy="533400"/>
          </a:xfrm>
          <a:prstGeom prst="rect">
            <a:avLst/>
          </a:prstGeom>
          <a:noFill/>
          <a:ln w="9525">
            <a:noFill/>
            <a:miter lim="800000"/>
            <a:headEnd/>
            <a:tailEnd/>
          </a:ln>
        </p:spPr>
        <p:txBody>
          <a:bodyPr anchor="ctr"/>
          <a:lstStyle/>
          <a:p>
            <a:pPr algn="ctr">
              <a:defRPr/>
            </a:pPr>
            <a:r>
              <a:rPr lang="pt-PT" b="1" kern="0" dirty="0">
                <a:solidFill>
                  <a:srgbClr val="FF0000"/>
                </a:solidFill>
                <a:latin typeface="Arial" charset="0"/>
                <a:ea typeface="+mj-ea"/>
                <a:cs typeface="+mj-cs"/>
              </a:rPr>
              <a:t>DECISÃO DE LOCALIZAÇÃO DAS OPERAÇÕES</a:t>
            </a:r>
            <a:endParaRPr lang="pt-BR" b="1" kern="0" dirty="0">
              <a:solidFill>
                <a:srgbClr val="FF0000"/>
              </a:solidFill>
              <a:latin typeface="Arial" charset="0"/>
              <a:ea typeface="+mj-ea"/>
              <a:cs typeface="+mj-cs"/>
            </a:endParaRPr>
          </a:p>
        </p:txBody>
      </p:sp>
      <p:sp>
        <p:nvSpPr>
          <p:cNvPr id="13318" name="Espaço Reservado para Conteúdo 8"/>
          <p:cNvSpPr>
            <a:spLocks noGrp="1"/>
          </p:cNvSpPr>
          <p:nvPr>
            <p:ph idx="4294967295"/>
          </p:nvPr>
        </p:nvSpPr>
        <p:spPr>
          <a:xfrm>
            <a:off x="0" y="1341438"/>
            <a:ext cx="8928100" cy="2095500"/>
          </a:xfrm>
        </p:spPr>
        <p:txBody>
          <a:bodyPr/>
          <a:lstStyle/>
          <a:p>
            <a:pPr algn="just">
              <a:spcBef>
                <a:spcPts val="1000"/>
              </a:spcBef>
            </a:pPr>
            <a:r>
              <a:rPr lang="pt-PT" sz="2200" b="1" smtClean="0">
                <a:solidFill>
                  <a:srgbClr val="000000"/>
                </a:solidFill>
              </a:rPr>
              <a:t>FATORES DA COMUNIDADE</a:t>
            </a:r>
            <a:r>
              <a:rPr lang="pt-PT" sz="2200" smtClean="0">
                <a:solidFill>
                  <a:srgbClr val="000000"/>
                </a:solidFill>
              </a:rPr>
              <a:t>	</a:t>
            </a:r>
          </a:p>
          <a:p>
            <a:pPr algn="just">
              <a:spcBef>
                <a:spcPts val="1000"/>
              </a:spcBef>
              <a:buFontTx/>
              <a:buNone/>
            </a:pPr>
            <a:r>
              <a:rPr lang="pt-PT" sz="2200" smtClean="0">
                <a:solidFill>
                  <a:srgbClr val="000000"/>
                </a:solidFill>
              </a:rPr>
              <a:t>	Influenciam os custos de uma operação e que derivam do ambiente social, político e económico do local. Compreendem:</a:t>
            </a:r>
          </a:p>
          <a:p>
            <a:endParaRPr lang="pt-BR"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4294967295"/>
          </p:nvPr>
        </p:nvSpPr>
        <p:spPr>
          <a:xfrm>
            <a:off x="0" y="1320800"/>
            <a:ext cx="8001000" cy="1676400"/>
          </a:xfrm>
        </p:spPr>
        <p:txBody>
          <a:bodyPr/>
          <a:lstStyle/>
          <a:p>
            <a:pPr>
              <a:buFontTx/>
              <a:buNone/>
            </a:pPr>
            <a:r>
              <a:rPr lang="pt-BR" sz="2000" b="1" smtClean="0"/>
              <a:t>NÍVEIS DE DECISÃO DE LOCALIZAÇÃO</a:t>
            </a:r>
          </a:p>
          <a:p>
            <a:r>
              <a:rPr lang="pt-BR" sz="1800" smtClean="0"/>
              <a:t>País</a:t>
            </a:r>
          </a:p>
          <a:p>
            <a:r>
              <a:rPr lang="pt-BR" sz="1800" smtClean="0"/>
              <a:t>Região</a:t>
            </a:r>
          </a:p>
          <a:p>
            <a:r>
              <a:rPr lang="pt-BR" sz="1800" smtClean="0"/>
              <a:t>Local específico</a:t>
            </a:r>
            <a:endParaRPr lang="pt-BR" sz="2000" b="1" smtClean="0"/>
          </a:p>
        </p:txBody>
      </p:sp>
      <p:sp>
        <p:nvSpPr>
          <p:cNvPr id="14342" name="Rectangle 1026"/>
          <p:cNvSpPr>
            <a:spLocks noGrp="1" noChangeArrowheads="1"/>
          </p:cNvSpPr>
          <p:nvPr>
            <p:ph type="title" idx="4294967295"/>
          </p:nvPr>
        </p:nvSpPr>
        <p:spPr>
          <a:xfrm>
            <a:off x="1371600" y="752460"/>
            <a:ext cx="7772400" cy="533400"/>
          </a:xfrm>
        </p:spPr>
        <p:txBody>
          <a:bodyPr/>
          <a:lstStyle/>
          <a:p>
            <a:r>
              <a:rPr lang="pt-PT" sz="2400" b="1" dirty="0" smtClean="0">
                <a:solidFill>
                  <a:srgbClr val="FF0000"/>
                </a:solidFill>
                <a:latin typeface="Arial" charset="0"/>
              </a:rPr>
              <a:t>DECISÃO DE LOCALIZAÇÃO DAS OPERAÇÕES</a:t>
            </a:r>
            <a:endParaRPr lang="pt-BR" sz="2400" b="1" dirty="0" smtClean="0">
              <a:solidFill>
                <a:srgbClr val="FF0000"/>
              </a:solidFill>
              <a:latin typeface="Arial" charset="0"/>
            </a:endParaRPr>
          </a:p>
        </p:txBody>
      </p:sp>
      <p:sp>
        <p:nvSpPr>
          <p:cNvPr id="5" name="Rectangle 2"/>
          <p:cNvSpPr txBox="1">
            <a:spLocks noChangeArrowheads="1"/>
          </p:cNvSpPr>
          <p:nvPr/>
        </p:nvSpPr>
        <p:spPr bwMode="auto">
          <a:xfrm>
            <a:off x="1331913" y="2554288"/>
            <a:ext cx="7200900" cy="2243137"/>
          </a:xfrm>
          <a:prstGeom prst="rect">
            <a:avLst/>
          </a:prstGeom>
          <a:noFill/>
          <a:ln w="9525">
            <a:noFill/>
            <a:miter lim="800000"/>
            <a:headEnd/>
            <a:tailEnd/>
          </a:ln>
        </p:spPr>
        <p:txBody>
          <a:bodyPr/>
          <a:lstStyle/>
          <a:p>
            <a:pPr marL="342900" indent="-342900">
              <a:spcBef>
                <a:spcPct val="20000"/>
              </a:spcBef>
              <a:buFontTx/>
              <a:buChar char="•"/>
              <a:defRPr/>
            </a:pPr>
            <a:endParaRPr lang="pt-BR" sz="2000" b="1" kern="0" dirty="0">
              <a:latin typeface="+mn-lt"/>
            </a:endParaRPr>
          </a:p>
          <a:p>
            <a:pPr marL="342900" indent="-342900">
              <a:spcBef>
                <a:spcPct val="20000"/>
              </a:spcBef>
              <a:defRPr/>
            </a:pPr>
            <a:r>
              <a:rPr lang="pt-BR" sz="2000" b="1" kern="0" dirty="0">
                <a:latin typeface="+mn-lt"/>
              </a:rPr>
              <a:t>INFLUÊNCIA DOS FORNECEDORES NA LOCALIZAÇÃO</a:t>
            </a:r>
            <a:endParaRPr lang="pt-BR" sz="1800" kern="0" dirty="0">
              <a:latin typeface="+mn-lt"/>
            </a:endParaRPr>
          </a:p>
          <a:p>
            <a:pPr marL="342900" indent="-342900">
              <a:spcBef>
                <a:spcPct val="20000"/>
              </a:spcBef>
              <a:buFontTx/>
              <a:buChar char="•"/>
              <a:defRPr/>
            </a:pPr>
            <a:r>
              <a:rPr lang="pt-BR" sz="1800" kern="0" dirty="0">
                <a:latin typeface="+mn-lt"/>
              </a:rPr>
              <a:t>Custos da </a:t>
            </a:r>
            <a:r>
              <a:rPr lang="pt-BR" sz="1800" kern="0" dirty="0" err="1">
                <a:latin typeface="+mn-lt"/>
              </a:rPr>
              <a:t>mão-de-obra</a:t>
            </a:r>
            <a:endParaRPr lang="pt-BR" sz="1800" kern="0" dirty="0">
              <a:latin typeface="+mn-lt"/>
            </a:endParaRPr>
          </a:p>
          <a:p>
            <a:pPr marL="342900" indent="-342900">
              <a:spcBef>
                <a:spcPct val="20000"/>
              </a:spcBef>
              <a:buFontTx/>
              <a:buChar char="•"/>
              <a:defRPr/>
            </a:pPr>
            <a:r>
              <a:rPr lang="pt-BR" sz="1800" kern="0" dirty="0">
                <a:latin typeface="+mn-lt"/>
              </a:rPr>
              <a:t>Custos da terra</a:t>
            </a:r>
          </a:p>
          <a:p>
            <a:pPr marL="342900" indent="-342900">
              <a:spcBef>
                <a:spcPct val="20000"/>
              </a:spcBef>
              <a:buFontTx/>
              <a:buChar char="•"/>
              <a:defRPr/>
            </a:pPr>
            <a:r>
              <a:rPr lang="pt-BR" sz="1800" kern="0" dirty="0">
                <a:latin typeface="+mn-lt"/>
              </a:rPr>
              <a:t>Custos de Energia</a:t>
            </a:r>
          </a:p>
          <a:p>
            <a:pPr marL="342900" indent="-342900">
              <a:spcBef>
                <a:spcPct val="20000"/>
              </a:spcBef>
              <a:buFontTx/>
              <a:buChar char="•"/>
              <a:defRPr/>
            </a:pPr>
            <a:r>
              <a:rPr lang="pt-BR" sz="1800" kern="0" dirty="0">
                <a:latin typeface="+mn-lt"/>
              </a:rPr>
              <a:t>Custos de Transporte (insumos e bens)</a:t>
            </a:r>
          </a:p>
        </p:txBody>
      </p:sp>
      <p:sp>
        <p:nvSpPr>
          <p:cNvPr id="6" name="Rectangle 2"/>
          <p:cNvSpPr txBox="1">
            <a:spLocks noChangeArrowheads="1"/>
          </p:cNvSpPr>
          <p:nvPr/>
        </p:nvSpPr>
        <p:spPr bwMode="auto">
          <a:xfrm>
            <a:off x="2700338" y="4437063"/>
            <a:ext cx="5975350" cy="1803400"/>
          </a:xfrm>
          <a:prstGeom prst="rect">
            <a:avLst/>
          </a:prstGeom>
          <a:noFill/>
          <a:ln w="9525">
            <a:noFill/>
            <a:miter lim="800000"/>
            <a:headEnd/>
            <a:tailEnd/>
          </a:ln>
        </p:spPr>
        <p:txBody>
          <a:bodyPr/>
          <a:lstStyle/>
          <a:p>
            <a:pPr marL="342900" indent="-342900">
              <a:spcBef>
                <a:spcPct val="20000"/>
              </a:spcBef>
              <a:buFontTx/>
              <a:buChar char="•"/>
              <a:defRPr/>
            </a:pPr>
            <a:endParaRPr lang="pt-BR" sz="1800" kern="0" dirty="0">
              <a:latin typeface="+mn-lt"/>
            </a:endParaRPr>
          </a:p>
          <a:p>
            <a:pPr marL="342900" indent="-342900">
              <a:spcBef>
                <a:spcPct val="20000"/>
              </a:spcBef>
              <a:defRPr/>
            </a:pPr>
            <a:r>
              <a:rPr lang="pt-BR" sz="1800" b="1" kern="0" dirty="0">
                <a:latin typeface="+mn-lt"/>
              </a:rPr>
              <a:t>FATORES QUE INFLUENCIAM A DEMANDA</a:t>
            </a:r>
            <a:r>
              <a:rPr lang="pt-BR" sz="1800" kern="0" dirty="0">
                <a:latin typeface="+mn-lt"/>
              </a:rPr>
              <a:t>  </a:t>
            </a:r>
          </a:p>
          <a:p>
            <a:pPr marL="342900" indent="-342900">
              <a:spcBef>
                <a:spcPct val="20000"/>
              </a:spcBef>
              <a:buFontTx/>
              <a:buChar char="•"/>
              <a:defRPr/>
            </a:pPr>
            <a:r>
              <a:rPr lang="pt-BR" sz="1800" kern="0" dirty="0">
                <a:latin typeface="+mn-lt"/>
              </a:rPr>
              <a:t>Qualificadores de </a:t>
            </a:r>
            <a:r>
              <a:rPr lang="pt-BR" sz="1800" kern="0" dirty="0" err="1">
                <a:latin typeface="+mn-lt"/>
              </a:rPr>
              <a:t>mão-de-Obra</a:t>
            </a:r>
            <a:endParaRPr lang="pt-BR" sz="1800" kern="0" dirty="0">
              <a:latin typeface="+mn-lt"/>
            </a:endParaRPr>
          </a:p>
          <a:p>
            <a:pPr marL="342900" indent="-342900">
              <a:spcBef>
                <a:spcPct val="20000"/>
              </a:spcBef>
              <a:buFontTx/>
              <a:buChar char="•"/>
              <a:defRPr/>
            </a:pPr>
            <a:r>
              <a:rPr lang="pt-BR" sz="1800" kern="0" dirty="0">
                <a:latin typeface="+mn-lt"/>
              </a:rPr>
              <a:t>Adequação ao local</a:t>
            </a:r>
          </a:p>
          <a:p>
            <a:pPr marL="342900" indent="-342900">
              <a:spcBef>
                <a:spcPct val="20000"/>
              </a:spcBef>
              <a:buFontTx/>
              <a:buChar char="•"/>
              <a:defRPr/>
            </a:pPr>
            <a:r>
              <a:rPr lang="pt-BR" sz="1800" kern="0" dirty="0">
                <a:latin typeface="+mn-lt"/>
              </a:rPr>
              <a:t>Imagem</a:t>
            </a:r>
          </a:p>
          <a:p>
            <a:pPr marL="342900" indent="-342900">
              <a:spcBef>
                <a:spcPct val="20000"/>
              </a:spcBef>
              <a:buFontTx/>
              <a:buChar char="•"/>
              <a:defRPr/>
            </a:pPr>
            <a:r>
              <a:rPr lang="pt-BR" sz="1800" kern="0" dirty="0">
                <a:latin typeface="+mn-lt"/>
              </a:rPr>
              <a:t>Conveniência para os clientes (rapidez e confiabilidade)</a:t>
            </a:r>
          </a:p>
        </p:txBody>
      </p:sp>
      <p:pic>
        <p:nvPicPr>
          <p:cNvPr id="14343" name="Picture 5" descr="http://javier.jimenezshaw.com/mapas/mapas.png"/>
          <p:cNvPicPr>
            <a:picLocks noChangeAspect="1" noChangeArrowheads="1"/>
          </p:cNvPicPr>
          <p:nvPr/>
        </p:nvPicPr>
        <p:blipFill>
          <a:blip r:embed="rId2"/>
          <a:srcRect/>
          <a:stretch>
            <a:fillRect/>
          </a:stretch>
        </p:blipFill>
        <p:spPr bwMode="auto">
          <a:xfrm>
            <a:off x="179388" y="4508500"/>
            <a:ext cx="2057400" cy="2058988"/>
          </a:xfrm>
          <a:prstGeom prst="rect">
            <a:avLst/>
          </a:prstGeom>
          <a:noFill/>
          <a:ln w="9525">
            <a:noFill/>
            <a:miter lim="800000"/>
            <a:headEnd/>
            <a:tailEnd/>
          </a:ln>
        </p:spPr>
      </p:pic>
      <p:pic>
        <p:nvPicPr>
          <p:cNvPr id="14344" name="Picture 7" descr="http://mco2014.ori-estarreja.pt/wp-content/uploads/2014/02/gps-icon.png"/>
          <p:cNvPicPr>
            <a:picLocks noChangeAspect="1" noChangeArrowheads="1"/>
          </p:cNvPicPr>
          <p:nvPr/>
        </p:nvPicPr>
        <p:blipFill>
          <a:blip r:embed="rId3"/>
          <a:srcRect/>
          <a:stretch>
            <a:fillRect/>
          </a:stretch>
        </p:blipFill>
        <p:spPr bwMode="auto">
          <a:xfrm>
            <a:off x="6227763" y="1158875"/>
            <a:ext cx="2447925" cy="1693863"/>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5"/>
          <p:cNvPicPr>
            <a:picLocks noChangeAspect="1" noChangeArrowheads="1"/>
          </p:cNvPicPr>
          <p:nvPr/>
        </p:nvPicPr>
        <p:blipFill>
          <a:blip r:embed="rId2"/>
          <a:srcRect/>
          <a:stretch>
            <a:fillRect/>
          </a:stretch>
        </p:blipFill>
        <p:spPr bwMode="auto">
          <a:xfrm>
            <a:off x="5254656" y="2500306"/>
            <a:ext cx="3746500" cy="3214710"/>
          </a:xfrm>
          <a:prstGeom prst="rect">
            <a:avLst/>
          </a:prstGeom>
          <a:noFill/>
          <a:ln w="12699">
            <a:noFill/>
            <a:miter lim="800000"/>
            <a:headEnd/>
            <a:tailEnd/>
          </a:ln>
        </p:spPr>
      </p:pic>
      <p:pic>
        <p:nvPicPr>
          <p:cNvPr id="15365" name="Picture 7" descr="http://3.bp.blogspot.com/-XI-vaBppkwo/UYw14FIP-OI/AAAAAAAAAj8/CWlmZmDgZTE/s1600/aps.jpg"/>
          <p:cNvPicPr>
            <a:picLocks noChangeAspect="1" noChangeArrowheads="1"/>
          </p:cNvPicPr>
          <p:nvPr/>
        </p:nvPicPr>
        <p:blipFill>
          <a:blip r:embed="rId3" cstate="print"/>
          <a:srcRect/>
          <a:stretch>
            <a:fillRect/>
          </a:stretch>
        </p:blipFill>
        <p:spPr bwMode="auto">
          <a:xfrm>
            <a:off x="180071" y="2571743"/>
            <a:ext cx="4249053" cy="3289883"/>
          </a:xfrm>
          <a:prstGeom prst="rect">
            <a:avLst/>
          </a:prstGeom>
          <a:noFill/>
          <a:ln w="9525">
            <a:noFill/>
            <a:miter lim="800000"/>
            <a:headEnd/>
            <a:tailEnd/>
          </a:ln>
        </p:spPr>
      </p:pic>
      <p:sp>
        <p:nvSpPr>
          <p:cNvPr id="15" name="Rectangle 1026"/>
          <p:cNvSpPr txBox="1">
            <a:spLocks noChangeArrowheads="1"/>
          </p:cNvSpPr>
          <p:nvPr/>
        </p:nvSpPr>
        <p:spPr bwMode="auto">
          <a:xfrm>
            <a:off x="3657600" y="0"/>
            <a:ext cx="5486400" cy="1143000"/>
          </a:xfrm>
          <a:prstGeom prst="rect">
            <a:avLst/>
          </a:prstGeom>
          <a:noFill/>
          <a:ln w="9525">
            <a:noFill/>
            <a:miter lim="800000"/>
            <a:headEnd/>
            <a:tailEnd/>
          </a:ln>
          <a:effectLst/>
        </p:spPr>
        <p:txBody>
          <a:bodyPr anchor="ctr"/>
          <a:lstStyle/>
          <a:p>
            <a:pPr algn="ctr">
              <a:defRPr/>
            </a:pPr>
            <a:r>
              <a:rPr lang="pt-BR" sz="4400" b="1" kern="0" dirty="0">
                <a:solidFill>
                  <a:schemeClr val="accent2"/>
                </a:solidFill>
                <a:effectLst>
                  <a:outerShdw blurRad="38100" dist="38100" dir="2700000" algn="tl">
                    <a:srgbClr val="000000">
                      <a:alpha val="43137"/>
                    </a:srgbClr>
                  </a:outerShdw>
                </a:effectLst>
                <a:latin typeface="+mj-lt"/>
                <a:ea typeface="+mj-ea"/>
                <a:cs typeface="+mj-cs"/>
              </a:rPr>
              <a:t>Aula 7</a:t>
            </a:r>
            <a:endParaRPr lang="en-US" sz="4400" b="1" kern="0" dirty="0">
              <a:solidFill>
                <a:schemeClr val="accent2"/>
              </a:solidFill>
              <a:effectLst>
                <a:outerShdw blurRad="38100" dist="38100" dir="2700000" algn="tl">
                  <a:srgbClr val="000000">
                    <a:alpha val="43137"/>
                  </a:srgbClr>
                </a:outerShdw>
              </a:effectLst>
              <a:latin typeface="+mj-lt"/>
              <a:ea typeface="+mj-ea"/>
              <a:cs typeface="+mj-cs"/>
            </a:endParaRPr>
          </a:p>
        </p:txBody>
      </p:sp>
      <p:sp>
        <p:nvSpPr>
          <p:cNvPr id="16" name="Rectangle 1027"/>
          <p:cNvSpPr txBox="1">
            <a:spLocks noChangeArrowheads="1"/>
          </p:cNvSpPr>
          <p:nvPr/>
        </p:nvSpPr>
        <p:spPr bwMode="auto">
          <a:xfrm>
            <a:off x="357188" y="5767388"/>
            <a:ext cx="8458200" cy="661987"/>
          </a:xfrm>
          <a:prstGeom prst="rect">
            <a:avLst/>
          </a:prstGeom>
          <a:noFill/>
          <a:ln w="9525">
            <a:noFill/>
            <a:miter lim="800000"/>
            <a:headEnd/>
            <a:tailEnd/>
          </a:ln>
          <a:effectLst/>
        </p:spPr>
        <p:txBody>
          <a:bodyPr/>
          <a:lstStyle/>
          <a:p>
            <a:pPr marL="342900" indent="-342900" algn="ctr">
              <a:spcBef>
                <a:spcPct val="20000"/>
              </a:spcBef>
              <a:defRPr/>
            </a:pPr>
            <a:r>
              <a:rPr lang="pt-BR" sz="3200" b="1" kern="0" dirty="0">
                <a:solidFill>
                  <a:schemeClr val="accent2"/>
                </a:solidFill>
                <a:effectLst>
                  <a:outerShdw blurRad="38100" dist="38100" dir="2700000" algn="tl">
                    <a:srgbClr val="000000">
                      <a:alpha val="43137"/>
                    </a:srgbClr>
                  </a:outerShdw>
                </a:effectLst>
                <a:latin typeface="+mn-lt"/>
              </a:rPr>
              <a:t>Tipos de Arranjo Físico</a:t>
            </a:r>
            <a:endParaRPr lang="en-US" sz="3200" b="1" kern="0" dirty="0">
              <a:solidFill>
                <a:schemeClr val="accent2"/>
              </a:solidFill>
              <a:effectLst>
                <a:outerShdw blurRad="38100" dist="38100" dir="2700000" algn="tl">
                  <a:srgbClr val="000000">
                    <a:alpha val="43137"/>
                  </a:srgbClr>
                </a:outerShdw>
              </a:effectLst>
              <a:latin typeface="+mn-l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0" y="71414"/>
            <a:ext cx="7772400" cy="457200"/>
          </a:xfrm>
        </p:spPr>
        <p:txBody>
          <a:bodyPr/>
          <a:lstStyle/>
          <a:p>
            <a:pPr>
              <a:defRPr/>
            </a:pPr>
            <a:r>
              <a:rPr lang="pt-PT" sz="2400" b="1" dirty="0" smtClean="0">
                <a:solidFill>
                  <a:schemeClr val="bg1"/>
                </a:solidFill>
                <a:effectLst>
                  <a:outerShdw blurRad="38100" dist="38100" dir="2700000" algn="tl">
                    <a:srgbClr val="000000">
                      <a:alpha val="43137"/>
                    </a:srgbClr>
                  </a:outerShdw>
                </a:effectLst>
                <a:latin typeface="Arial" charset="0"/>
              </a:rPr>
              <a:t>ARRANJO FÍSICO</a:t>
            </a:r>
            <a:endParaRPr lang="pt-BR" sz="2400" b="1" dirty="0" smtClean="0">
              <a:solidFill>
                <a:schemeClr val="bg1"/>
              </a:solidFill>
              <a:effectLst>
                <a:outerShdw blurRad="38100" dist="38100" dir="2700000" algn="tl">
                  <a:srgbClr val="000000">
                    <a:alpha val="43137"/>
                  </a:srgbClr>
                </a:outerShdw>
              </a:effectLst>
              <a:latin typeface="Arial" charset="0"/>
            </a:endParaRPr>
          </a:p>
        </p:txBody>
      </p:sp>
      <p:sp>
        <p:nvSpPr>
          <p:cNvPr id="16388" name="Rectangle 3"/>
          <p:cNvSpPr>
            <a:spLocks noGrp="1" noChangeArrowheads="1"/>
          </p:cNvSpPr>
          <p:nvPr>
            <p:ph type="body" idx="4294967295"/>
          </p:nvPr>
        </p:nvSpPr>
        <p:spPr>
          <a:xfrm>
            <a:off x="0" y="1638300"/>
            <a:ext cx="9144000" cy="4167188"/>
          </a:xfrm>
        </p:spPr>
        <p:txBody>
          <a:bodyPr/>
          <a:lstStyle/>
          <a:p>
            <a:pPr algn="just">
              <a:spcBef>
                <a:spcPts val="800"/>
              </a:spcBef>
            </a:pPr>
            <a:r>
              <a:rPr lang="pt-PT" sz="1800" b="1" smtClean="0">
                <a:solidFill>
                  <a:srgbClr val="000000"/>
                </a:solidFill>
                <a:latin typeface="Arial" charset="0"/>
              </a:rPr>
              <a:t>O arranjo físico de uma operação produtiva preocupa-se com a localização física dos recursos de transformação. Definir o arranjo físico é decidir onde colocar todas as instalações, máquinas, equipamentos e pessoal da produção.</a:t>
            </a:r>
            <a:r>
              <a:rPr lang="pt-PT" sz="1800" smtClean="0">
                <a:solidFill>
                  <a:srgbClr val="000000"/>
                </a:solidFill>
                <a:latin typeface="Arial" charset="0"/>
              </a:rPr>
              <a:t> </a:t>
            </a:r>
          </a:p>
          <a:p>
            <a:pPr algn="just">
              <a:spcBef>
                <a:spcPts val="800"/>
              </a:spcBef>
              <a:buFontTx/>
              <a:buNone/>
            </a:pPr>
            <a:endParaRPr lang="pt-PT" sz="1800" smtClean="0">
              <a:solidFill>
                <a:srgbClr val="000000"/>
              </a:solidFill>
              <a:latin typeface="Arial" charset="0"/>
            </a:endParaRPr>
          </a:p>
          <a:p>
            <a:pPr algn="just">
              <a:spcBef>
                <a:spcPts val="800"/>
              </a:spcBef>
            </a:pPr>
            <a:r>
              <a:rPr lang="pt-PT" sz="1800" b="1" smtClean="0">
                <a:solidFill>
                  <a:srgbClr val="000000"/>
                </a:solidFill>
                <a:latin typeface="Arial" charset="0"/>
              </a:rPr>
              <a:t> A decisão de alterar o arranjo físico é particularmente importante porque mudar o arranjo físico é em geral uma tarefa difícil, que, além de cara, é prejudicial ao funcionamento da operação. Se o arranjo físico se toma inadequado, o fluxo de pessoas e materiais através da operação pode tornar-se confuso e custoso.</a:t>
            </a:r>
          </a:p>
          <a:p>
            <a:pPr algn="just">
              <a:spcBef>
                <a:spcPts val="800"/>
              </a:spcBef>
              <a:buFontTx/>
              <a:buNone/>
            </a:pPr>
            <a:endParaRPr lang="pt-PT" sz="1800" smtClean="0">
              <a:solidFill>
                <a:srgbClr val="000000"/>
              </a:solidFill>
              <a:latin typeface="Arial" charset="0"/>
            </a:endParaRPr>
          </a:p>
          <a:p>
            <a:pPr algn="just">
              <a:spcBef>
                <a:spcPts val="600"/>
              </a:spcBef>
            </a:pPr>
            <a:r>
              <a:rPr lang="pt-PT" sz="1800" b="1" smtClean="0">
                <a:solidFill>
                  <a:srgbClr val="000000"/>
                </a:solidFill>
                <a:latin typeface="Arial" charset="0"/>
              </a:rPr>
              <a:t>A decisão de alterar o arranjo físico começa com a decisão do tipo de processo, que será influenciada pela característica de volume-variedade da operação assim como por seus objetivos de desempenho estratégicos.</a:t>
            </a:r>
            <a:r>
              <a:rPr lang="pt-PT" sz="1800" smtClean="0">
                <a:solidFill>
                  <a:srgbClr val="000000"/>
                </a:solidFill>
                <a:latin typeface="Arial" charset="0"/>
              </a:rPr>
              <a:t> </a:t>
            </a:r>
            <a:endParaRPr lang="pt-BR" sz="180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idx="4294967295"/>
          </p:nvPr>
        </p:nvSpPr>
        <p:spPr>
          <a:xfrm>
            <a:off x="-785850" y="-24"/>
            <a:ext cx="8207375" cy="762000"/>
          </a:xfrm>
        </p:spPr>
        <p:txBody>
          <a:bodyPr/>
          <a:lstStyle/>
          <a:p>
            <a:pPr>
              <a:defRPr/>
            </a:pPr>
            <a:r>
              <a:rPr lang="pt-BR" sz="2400" b="1" dirty="0" smtClean="0">
                <a:solidFill>
                  <a:schemeClr val="bg1"/>
                </a:solidFill>
                <a:effectLst>
                  <a:outerShdw blurRad="38100" dist="38100" dir="2700000" algn="tl">
                    <a:srgbClr val="000000">
                      <a:alpha val="43137"/>
                    </a:srgbClr>
                  </a:outerShdw>
                </a:effectLst>
              </a:rPr>
              <a:t>ARRANJO FÍSICO SEGUNDO VOLUME E VARIEDADE</a:t>
            </a:r>
          </a:p>
        </p:txBody>
      </p:sp>
      <p:pic>
        <p:nvPicPr>
          <p:cNvPr id="17412" name="Picture 5"/>
          <p:cNvPicPr>
            <a:picLocks noChangeAspect="1" noChangeArrowheads="1"/>
          </p:cNvPicPr>
          <p:nvPr/>
        </p:nvPicPr>
        <p:blipFill>
          <a:blip r:embed="rId2"/>
          <a:srcRect/>
          <a:stretch>
            <a:fillRect/>
          </a:stretch>
        </p:blipFill>
        <p:spPr bwMode="auto">
          <a:xfrm>
            <a:off x="1187450" y="1838325"/>
            <a:ext cx="5905500" cy="4543425"/>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19063" y="1196752"/>
            <a:ext cx="8905875" cy="523875"/>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0" y="71414"/>
            <a:ext cx="7772400" cy="457200"/>
          </a:xfrm>
        </p:spPr>
        <p:txBody>
          <a:bodyPr/>
          <a:lstStyle/>
          <a:p>
            <a:pPr>
              <a:defRPr/>
            </a:pPr>
            <a:r>
              <a:rPr lang="pt-PT" sz="2400" b="1" dirty="0" smtClean="0">
                <a:solidFill>
                  <a:schemeClr val="bg1"/>
                </a:solidFill>
                <a:effectLst>
                  <a:outerShdw blurRad="38100" dist="38100" dir="2700000" algn="tl">
                    <a:srgbClr val="000000">
                      <a:alpha val="43137"/>
                    </a:srgbClr>
                  </a:outerShdw>
                </a:effectLst>
                <a:latin typeface="Arial" charset="0"/>
              </a:rPr>
              <a:t>OBJETIVOS</a:t>
            </a:r>
            <a:endParaRPr lang="pt-BR" sz="2400" b="1" dirty="0" smtClean="0">
              <a:solidFill>
                <a:schemeClr val="bg1"/>
              </a:solidFill>
              <a:effectLst>
                <a:outerShdw blurRad="38100" dist="38100" dir="2700000" algn="tl">
                  <a:srgbClr val="000000">
                    <a:alpha val="43137"/>
                  </a:srgbClr>
                </a:outerShdw>
              </a:effectLst>
              <a:latin typeface="Arial" charset="0"/>
            </a:endParaRPr>
          </a:p>
        </p:txBody>
      </p:sp>
      <p:sp>
        <p:nvSpPr>
          <p:cNvPr id="18436" name="Rectangle 3"/>
          <p:cNvSpPr>
            <a:spLocks noGrp="1" noChangeArrowheads="1"/>
          </p:cNvSpPr>
          <p:nvPr>
            <p:ph type="body" idx="4294967295"/>
          </p:nvPr>
        </p:nvSpPr>
        <p:spPr>
          <a:xfrm>
            <a:off x="0" y="1196975"/>
            <a:ext cx="9144000" cy="3527425"/>
          </a:xfrm>
        </p:spPr>
        <p:txBody>
          <a:bodyPr>
            <a:normAutofit fontScale="92500" lnSpcReduction="20000"/>
          </a:bodyPr>
          <a:lstStyle/>
          <a:p>
            <a:pPr algn="just"/>
            <a:r>
              <a:rPr lang="pt-PT" sz="1800" b="1" i="1" smtClean="0">
                <a:solidFill>
                  <a:srgbClr val="000000"/>
                </a:solidFill>
                <a:latin typeface="Arial" charset="0"/>
              </a:rPr>
              <a:t>Segurança inerente -</a:t>
            </a:r>
            <a:r>
              <a:rPr lang="pt-PT" sz="1800" b="1" smtClean="0">
                <a:solidFill>
                  <a:srgbClr val="000000"/>
                </a:solidFill>
                <a:latin typeface="Arial" charset="0"/>
              </a:rPr>
              <a:t> todos os processos que podem representar perigo, tanto para a mão-de-obra como para os clientes, não devem ser acessíveis a pessoas não autorizadas. Saídas de incêndio devem ser claramente sinalizadas. Passagens devem ser claramente marcadas.</a:t>
            </a:r>
          </a:p>
          <a:p>
            <a:pPr algn="just"/>
            <a:endParaRPr lang="pt-PT" sz="1800" b="1" smtClean="0">
              <a:solidFill>
                <a:srgbClr val="000000"/>
              </a:solidFill>
              <a:latin typeface="Arial" charset="0"/>
            </a:endParaRPr>
          </a:p>
          <a:p>
            <a:pPr algn="just">
              <a:spcBef>
                <a:spcPts val="100"/>
              </a:spcBef>
            </a:pPr>
            <a:r>
              <a:rPr lang="pt-PT" sz="1800" b="1" i="1" smtClean="0">
                <a:solidFill>
                  <a:srgbClr val="000000"/>
                </a:solidFill>
                <a:latin typeface="Arial" charset="0"/>
              </a:rPr>
              <a:t>Extensão do fluxo - </a:t>
            </a:r>
            <a:r>
              <a:rPr lang="pt-PT" sz="1800" b="1" smtClean="0">
                <a:solidFill>
                  <a:srgbClr val="000000"/>
                </a:solidFill>
                <a:latin typeface="Arial" charset="0"/>
              </a:rPr>
              <a:t>Quanto ao fluxo de materiais, informações ou clientes, deve-se minimizar as distâncias percorridas pelos recursos transformados. </a:t>
            </a:r>
          </a:p>
          <a:p>
            <a:pPr algn="just">
              <a:spcBef>
                <a:spcPts val="100"/>
              </a:spcBef>
            </a:pPr>
            <a:endParaRPr lang="pt-PT" sz="1800" b="1" smtClean="0">
              <a:solidFill>
                <a:srgbClr val="000000"/>
              </a:solidFill>
              <a:latin typeface="Arial" charset="0"/>
            </a:endParaRPr>
          </a:p>
          <a:p>
            <a:pPr algn="just">
              <a:spcBef>
                <a:spcPts val="100"/>
              </a:spcBef>
            </a:pPr>
            <a:r>
              <a:rPr lang="pt-PT" sz="1800" b="1" i="1" smtClean="0">
                <a:solidFill>
                  <a:srgbClr val="000000"/>
                </a:solidFill>
                <a:latin typeface="Arial" charset="0"/>
              </a:rPr>
              <a:t>Clareza de fluxo -</a:t>
            </a:r>
            <a:r>
              <a:rPr lang="pt-PT" sz="1800" b="1" smtClean="0">
                <a:solidFill>
                  <a:srgbClr val="000000"/>
                </a:solidFill>
                <a:latin typeface="Arial" charset="0"/>
              </a:rPr>
              <a:t> todo o fluxo de materiais e clientes deve ser sinalizado de forma clara, operações de serviços em geral usam roteiros sinalizados, como, por exemplo, alguns hospitais que usam faixas pintadas no chão com diferentes cores para indicar o roteiro para os diferentes departamentos.</a:t>
            </a:r>
          </a:p>
          <a:p>
            <a:pPr algn="just">
              <a:spcBef>
                <a:spcPts val="100"/>
              </a:spcBef>
            </a:pPr>
            <a:endParaRPr lang="pt-PT" sz="1800" b="1" smtClean="0">
              <a:solidFill>
                <a:srgbClr val="000000"/>
              </a:solidFill>
              <a:latin typeface="Arial" charset="0"/>
            </a:endParaRPr>
          </a:p>
          <a:p>
            <a:pPr algn="just">
              <a:spcBef>
                <a:spcPts val="100"/>
              </a:spcBef>
            </a:pPr>
            <a:r>
              <a:rPr lang="pt-PT" sz="1800" b="1" i="1" smtClean="0">
                <a:solidFill>
                  <a:srgbClr val="000000"/>
                </a:solidFill>
                <a:latin typeface="Arial" charset="0"/>
              </a:rPr>
              <a:t>Conforto da mão-de-obra -</a:t>
            </a:r>
            <a:r>
              <a:rPr lang="pt-PT" sz="1800" b="1" smtClean="0">
                <a:solidFill>
                  <a:srgbClr val="000000"/>
                </a:solidFill>
                <a:latin typeface="Arial" charset="0"/>
              </a:rPr>
              <a:t> a mão-de-obra deve ser alocada para locais distantes de partes barulhentas ou desagradáveis da operação. </a:t>
            </a:r>
          </a:p>
        </p:txBody>
      </p:sp>
      <p:pic>
        <p:nvPicPr>
          <p:cNvPr id="18437" name="Picture 5"/>
          <p:cNvPicPr>
            <a:picLocks noChangeAspect="1" noChangeArrowheads="1"/>
          </p:cNvPicPr>
          <p:nvPr/>
        </p:nvPicPr>
        <p:blipFill>
          <a:blip r:embed="rId2"/>
          <a:srcRect/>
          <a:stretch>
            <a:fillRect/>
          </a:stretch>
        </p:blipFill>
        <p:spPr bwMode="auto">
          <a:xfrm>
            <a:off x="611188" y="5589588"/>
            <a:ext cx="1892300" cy="89217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0" y="1330325"/>
            <a:ext cx="9144000" cy="2819400"/>
          </a:xfrm>
        </p:spPr>
        <p:txBody>
          <a:bodyPr>
            <a:normAutofit fontScale="92500" lnSpcReduction="20000"/>
          </a:bodyPr>
          <a:lstStyle/>
          <a:p>
            <a:pPr algn="just">
              <a:spcBef>
                <a:spcPts val="100"/>
              </a:spcBef>
            </a:pPr>
            <a:r>
              <a:rPr lang="pt-PT" sz="1800" b="1" i="1" smtClean="0">
                <a:solidFill>
                  <a:srgbClr val="000000"/>
                </a:solidFill>
                <a:latin typeface="Arial" charset="0"/>
              </a:rPr>
              <a:t>Coordenação gerencial -</a:t>
            </a:r>
            <a:r>
              <a:rPr lang="pt-PT" sz="1800" b="1" smtClean="0">
                <a:solidFill>
                  <a:srgbClr val="000000"/>
                </a:solidFill>
                <a:latin typeface="Arial" charset="0"/>
              </a:rPr>
              <a:t> supervisão e coordenação devem ser facilitadas pela localização da mão-de-obra e dispositivos de comunicação.</a:t>
            </a:r>
          </a:p>
          <a:p>
            <a:pPr algn="just">
              <a:spcBef>
                <a:spcPts val="100"/>
              </a:spcBef>
            </a:pPr>
            <a:endParaRPr lang="pt-PT" sz="1800" b="1" smtClean="0">
              <a:solidFill>
                <a:srgbClr val="000000"/>
              </a:solidFill>
              <a:latin typeface="Arial" charset="0"/>
            </a:endParaRPr>
          </a:p>
          <a:p>
            <a:pPr algn="just">
              <a:spcBef>
                <a:spcPts val="100"/>
              </a:spcBef>
            </a:pPr>
            <a:r>
              <a:rPr lang="pt-PT" sz="1800" b="1" smtClean="0">
                <a:solidFill>
                  <a:srgbClr val="000000"/>
                </a:solidFill>
                <a:latin typeface="Arial" charset="0"/>
              </a:rPr>
              <a:t>Acesso - todas as máquinas, equipamentos e instalações devem estar acessíveis para permitir adequada limpeza e manutenção.</a:t>
            </a:r>
          </a:p>
          <a:p>
            <a:pPr algn="just">
              <a:spcBef>
                <a:spcPts val="100"/>
              </a:spcBef>
            </a:pPr>
            <a:endParaRPr lang="pt-PT" sz="1800" b="1" smtClean="0">
              <a:solidFill>
                <a:srgbClr val="000000"/>
              </a:solidFill>
              <a:latin typeface="Arial" charset="0"/>
            </a:endParaRPr>
          </a:p>
          <a:p>
            <a:pPr algn="just">
              <a:spcBef>
                <a:spcPts val="100"/>
              </a:spcBef>
            </a:pPr>
            <a:r>
              <a:rPr lang="pt-PT" sz="1800" b="1" smtClean="0">
                <a:solidFill>
                  <a:srgbClr val="000000"/>
                </a:solidFill>
                <a:latin typeface="Arial" charset="0"/>
              </a:rPr>
              <a:t>uso do </a:t>
            </a:r>
            <a:r>
              <a:rPr lang="pt-PT" sz="1800" b="1" i="1" smtClean="0">
                <a:solidFill>
                  <a:srgbClr val="000000"/>
                </a:solidFill>
                <a:latin typeface="Arial" charset="0"/>
              </a:rPr>
              <a:t>espaço -</a:t>
            </a:r>
            <a:r>
              <a:rPr lang="pt-PT" sz="1800" b="1" smtClean="0">
                <a:solidFill>
                  <a:srgbClr val="000000"/>
                </a:solidFill>
                <a:latin typeface="Arial" charset="0"/>
              </a:rPr>
              <a:t> implica minimizar o espaço utilizado para determinado propósito, mas às vezes pode significar criar uma impressão de espaço luxuoso, como no </a:t>
            </a:r>
            <a:r>
              <a:rPr lang="pt-PT" sz="1800" b="1" i="1" smtClean="0">
                <a:solidFill>
                  <a:srgbClr val="000000"/>
                </a:solidFill>
                <a:latin typeface="Arial" charset="0"/>
              </a:rPr>
              <a:t>lobby</a:t>
            </a:r>
            <a:r>
              <a:rPr lang="pt-PT" sz="1800" b="1" smtClean="0">
                <a:solidFill>
                  <a:srgbClr val="000000"/>
                </a:solidFill>
                <a:latin typeface="Arial" charset="0"/>
              </a:rPr>
              <a:t> de entrada de hotéis de luxo.</a:t>
            </a:r>
          </a:p>
          <a:p>
            <a:pPr algn="just">
              <a:spcBef>
                <a:spcPts val="100"/>
              </a:spcBef>
            </a:pPr>
            <a:endParaRPr lang="pt-PT" sz="1800" b="1" smtClean="0">
              <a:solidFill>
                <a:srgbClr val="000000"/>
              </a:solidFill>
              <a:latin typeface="Arial" charset="0"/>
            </a:endParaRPr>
          </a:p>
          <a:p>
            <a:pPr algn="just"/>
            <a:r>
              <a:rPr lang="pt-PT" sz="1800" b="1" i="1" smtClean="0">
                <a:solidFill>
                  <a:srgbClr val="000000"/>
                </a:solidFill>
                <a:latin typeface="Arial" charset="0"/>
              </a:rPr>
              <a:t>Flexibilidade de longo prazo - os</a:t>
            </a:r>
            <a:r>
              <a:rPr lang="pt-PT" sz="1800" b="1" smtClean="0">
                <a:solidFill>
                  <a:srgbClr val="000000"/>
                </a:solidFill>
                <a:latin typeface="Arial" charset="0"/>
              </a:rPr>
              <a:t> arranjos físicos devem ser mudados periodicamente à medida que as necessidades da operação mudam.</a:t>
            </a:r>
            <a:endParaRPr lang="pt-PT" sz="1800" smtClean="0">
              <a:solidFill>
                <a:srgbClr val="000000"/>
              </a:solidFill>
              <a:latin typeface="Arial" charset="0"/>
            </a:endParaRPr>
          </a:p>
        </p:txBody>
      </p:sp>
      <p:sp>
        <p:nvSpPr>
          <p:cNvPr id="5" name="Rectangle 2"/>
          <p:cNvSpPr txBox="1">
            <a:spLocks noChangeArrowheads="1"/>
          </p:cNvSpPr>
          <p:nvPr/>
        </p:nvSpPr>
        <p:spPr bwMode="auto">
          <a:xfrm>
            <a:off x="685800" y="142852"/>
            <a:ext cx="7772400" cy="457200"/>
          </a:xfrm>
          <a:prstGeom prst="rect">
            <a:avLst/>
          </a:prstGeom>
          <a:noFill/>
          <a:ln w="9525">
            <a:noFill/>
            <a:miter lim="800000"/>
            <a:headEnd/>
            <a:tailEnd/>
          </a:ln>
        </p:spPr>
        <p:txBody>
          <a:bodyPr anchor="ctr"/>
          <a:lstStyle/>
          <a:p>
            <a:pPr algn="ctr">
              <a:defRPr/>
            </a:pPr>
            <a:r>
              <a:rPr lang="pt-PT" b="1" kern="0" dirty="0">
                <a:solidFill>
                  <a:schemeClr val="bg1"/>
                </a:solidFill>
                <a:effectLst>
                  <a:outerShdw blurRad="38100" dist="38100" dir="2700000" algn="tl">
                    <a:srgbClr val="000000">
                      <a:alpha val="43137"/>
                    </a:srgbClr>
                  </a:outerShdw>
                </a:effectLst>
                <a:latin typeface="Arial" charset="0"/>
                <a:ea typeface="+mj-ea"/>
                <a:cs typeface="+mj-cs"/>
              </a:rPr>
              <a:t>OBJETIVOS</a:t>
            </a:r>
            <a:endParaRPr lang="pt-BR" b="1" kern="0" dirty="0">
              <a:solidFill>
                <a:schemeClr val="bg1"/>
              </a:solidFill>
              <a:effectLst>
                <a:outerShdw blurRad="38100" dist="38100" dir="2700000" algn="tl">
                  <a:srgbClr val="000000">
                    <a:alpha val="43137"/>
                  </a:srgbClr>
                </a:outerShdw>
              </a:effectLst>
              <a:latin typeface="Arial" charset="0"/>
              <a:ea typeface="+mj-ea"/>
              <a:cs typeface="+mj-cs"/>
            </a:endParaRPr>
          </a:p>
        </p:txBody>
      </p:sp>
      <p:pic>
        <p:nvPicPr>
          <p:cNvPr id="19461" name="Picture 2"/>
          <p:cNvPicPr>
            <a:picLocks noChangeAspect="1" noChangeArrowheads="1"/>
          </p:cNvPicPr>
          <p:nvPr/>
        </p:nvPicPr>
        <p:blipFill>
          <a:blip r:embed="rId2"/>
          <a:srcRect/>
          <a:stretch>
            <a:fillRect/>
          </a:stretch>
        </p:blipFill>
        <p:spPr bwMode="auto">
          <a:xfrm>
            <a:off x="755650" y="5013325"/>
            <a:ext cx="3529013" cy="13335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idx="4294967295"/>
          </p:nvPr>
        </p:nvSpPr>
        <p:spPr>
          <a:xfrm>
            <a:off x="0" y="1247792"/>
            <a:ext cx="9144000" cy="4610100"/>
          </a:xfrm>
        </p:spPr>
        <p:txBody>
          <a:bodyPr>
            <a:normAutofit fontScale="92500" lnSpcReduction="10000"/>
          </a:bodyPr>
          <a:lstStyle/>
          <a:p>
            <a:pPr algn="just">
              <a:spcBef>
                <a:spcPts val="1000"/>
              </a:spcBef>
            </a:pPr>
            <a:r>
              <a:rPr lang="pt-PT" sz="1800" dirty="0" smtClean="0">
                <a:solidFill>
                  <a:srgbClr val="000000"/>
                </a:solidFill>
                <a:latin typeface="Arial" charset="0"/>
              </a:rPr>
              <a:t>Arranjo físico é frequentemente uma atividade difícil e de longa duração devido às dimensões físicas dos recursos de transformação movidos.</a:t>
            </a:r>
          </a:p>
          <a:p>
            <a:pPr algn="just">
              <a:spcBef>
                <a:spcPts val="1000"/>
              </a:spcBef>
            </a:pPr>
            <a:endParaRPr lang="pt-PT" sz="1800" dirty="0" smtClean="0">
              <a:solidFill>
                <a:srgbClr val="000000"/>
              </a:solidFill>
              <a:latin typeface="Arial" charset="0"/>
            </a:endParaRPr>
          </a:p>
          <a:p>
            <a:pPr algn="just">
              <a:spcBef>
                <a:spcPts val="100"/>
              </a:spcBef>
            </a:pPr>
            <a:r>
              <a:rPr lang="pt-PT" sz="1800" dirty="0" smtClean="0">
                <a:solidFill>
                  <a:srgbClr val="000000"/>
                </a:solidFill>
                <a:latin typeface="Arial" charset="0"/>
              </a:rPr>
              <a:t>O rearranjo físico de uma operação existente pode interromper seu funcionamento, levando à insatisfação do cliente ou a perdas na produção.</a:t>
            </a:r>
          </a:p>
          <a:p>
            <a:pPr algn="just">
              <a:spcBef>
                <a:spcPts val="100"/>
              </a:spcBef>
            </a:pPr>
            <a:endParaRPr lang="pt-PT" sz="1800" dirty="0" smtClean="0">
              <a:solidFill>
                <a:srgbClr val="000000"/>
              </a:solidFill>
              <a:latin typeface="Arial" charset="0"/>
            </a:endParaRPr>
          </a:p>
          <a:p>
            <a:pPr algn="just">
              <a:spcBef>
                <a:spcPts val="100"/>
              </a:spcBef>
            </a:pPr>
            <a:r>
              <a:rPr lang="pt-PT" sz="1800" dirty="0" smtClean="0">
                <a:solidFill>
                  <a:srgbClr val="000000"/>
                </a:solidFill>
                <a:latin typeface="Arial" charset="0"/>
              </a:rPr>
              <a:t>Se o arranjo físico (examinado a </a:t>
            </a:r>
            <a:r>
              <a:rPr lang="pt-PT" sz="1800" i="1" dirty="0" smtClean="0">
                <a:solidFill>
                  <a:srgbClr val="000000"/>
                </a:solidFill>
                <a:latin typeface="Arial" charset="0"/>
              </a:rPr>
              <a:t>posteriori)</a:t>
            </a:r>
            <a:r>
              <a:rPr lang="pt-PT" sz="1800" dirty="0" smtClean="0">
                <a:solidFill>
                  <a:srgbClr val="000000"/>
                </a:solidFill>
                <a:latin typeface="Arial" charset="0"/>
              </a:rPr>
              <a:t> está errado, pode levar a padrões de fluxo excessivamente longos ou confusos, estoque de materiais, filas de clientes formando-se ao longo da operação, inconveniências para os clientes, tempos de processamento desnecessariamente longos, operações inflexíveis, fluxos imprevisíveis e altos custos.</a:t>
            </a:r>
            <a:endParaRPr lang="pt-BR" sz="1800" dirty="0" smtClean="0">
              <a:solidFill>
                <a:srgbClr val="000000"/>
              </a:solidFill>
              <a:latin typeface="Arial" charset="0"/>
            </a:endParaRPr>
          </a:p>
          <a:p>
            <a:pPr algn="just">
              <a:spcBef>
                <a:spcPts val="100"/>
              </a:spcBef>
              <a:buFontTx/>
              <a:buNone/>
            </a:pPr>
            <a:endParaRPr lang="pt-BR" sz="1800" dirty="0" smtClean="0">
              <a:solidFill>
                <a:srgbClr val="000000"/>
              </a:solidFill>
              <a:latin typeface="Arial" charset="0"/>
            </a:endParaRPr>
          </a:p>
          <a:p>
            <a:pPr>
              <a:spcBef>
                <a:spcPts val="500"/>
              </a:spcBef>
              <a:buFontTx/>
              <a:buNone/>
            </a:pPr>
            <a:r>
              <a:rPr lang="pt-PT" sz="1800" b="1" dirty="0" smtClean="0">
                <a:solidFill>
                  <a:srgbClr val="000000"/>
                </a:solidFill>
                <a:latin typeface="Arial" charset="0"/>
              </a:rPr>
              <a:t>TIPOS BÁSICOS DE ARRANJO FÍSICO</a:t>
            </a:r>
          </a:p>
          <a:p>
            <a:pPr>
              <a:buFont typeface="Symbol" pitchFamily="18" charset="2"/>
              <a:buChar char="·"/>
            </a:pPr>
            <a:r>
              <a:rPr lang="pt-PT" sz="1800" dirty="0" smtClean="0">
                <a:solidFill>
                  <a:srgbClr val="000000"/>
                </a:solidFill>
                <a:latin typeface="Arial" charset="0"/>
              </a:rPr>
              <a:t>arranjo físico posicional</a:t>
            </a:r>
          </a:p>
          <a:p>
            <a:pPr>
              <a:buFont typeface="Symbol" pitchFamily="18" charset="2"/>
              <a:buChar char="·"/>
            </a:pPr>
            <a:r>
              <a:rPr lang="pt-PT" sz="1800" dirty="0" smtClean="0">
                <a:solidFill>
                  <a:srgbClr val="000000"/>
                </a:solidFill>
                <a:latin typeface="Arial" charset="0"/>
              </a:rPr>
              <a:t>arranjo físico por processo </a:t>
            </a:r>
          </a:p>
          <a:p>
            <a:pPr>
              <a:buFont typeface="Symbol" pitchFamily="18" charset="2"/>
              <a:buChar char="·"/>
            </a:pPr>
            <a:r>
              <a:rPr lang="pt-PT" sz="1800" dirty="0" smtClean="0">
                <a:solidFill>
                  <a:srgbClr val="000000"/>
                </a:solidFill>
                <a:latin typeface="Arial" charset="0"/>
              </a:rPr>
              <a:t>arranjo físico celular</a:t>
            </a:r>
          </a:p>
          <a:p>
            <a:pPr>
              <a:buFont typeface="Symbol" pitchFamily="18" charset="2"/>
              <a:buChar char="·"/>
            </a:pPr>
            <a:r>
              <a:rPr lang="pt-PT" sz="1800" dirty="0" smtClean="0">
                <a:solidFill>
                  <a:srgbClr val="000000"/>
                </a:solidFill>
                <a:latin typeface="Arial" charset="0"/>
              </a:rPr>
              <a:t> arranjo físico por produto</a:t>
            </a:r>
          </a:p>
          <a:p>
            <a:pPr algn="just">
              <a:spcBef>
                <a:spcPts val="100"/>
              </a:spcBef>
              <a:buFontTx/>
              <a:buNone/>
            </a:pPr>
            <a:endParaRPr lang="pt-BR" sz="2000" dirty="0" smtClean="0">
              <a:solidFill>
                <a:srgbClr val="000000"/>
              </a:solidFill>
              <a:latin typeface="Arial" charset="0"/>
            </a:endParaRPr>
          </a:p>
        </p:txBody>
      </p:sp>
      <p:sp>
        <p:nvSpPr>
          <p:cNvPr id="19459" name="Rectangle 2"/>
          <p:cNvSpPr>
            <a:spLocks noGrp="1" noChangeArrowheads="1"/>
          </p:cNvSpPr>
          <p:nvPr>
            <p:ph type="title" idx="4294967295"/>
          </p:nvPr>
        </p:nvSpPr>
        <p:spPr>
          <a:xfrm>
            <a:off x="-357158" y="609584"/>
            <a:ext cx="9144000" cy="533400"/>
          </a:xfrm>
        </p:spPr>
        <p:txBody>
          <a:bodyPr/>
          <a:lstStyle/>
          <a:p>
            <a:pPr>
              <a:defRPr/>
            </a:pPr>
            <a:r>
              <a:rPr lang="pt-PT" sz="2400" b="1" dirty="0" smtClean="0">
                <a:solidFill>
                  <a:srgbClr val="FF0000"/>
                </a:solidFill>
                <a:effectLst>
                  <a:outerShdw blurRad="38100" dist="38100" dir="2700000" algn="tl">
                    <a:srgbClr val="000000">
                      <a:alpha val="43137"/>
                    </a:srgbClr>
                  </a:outerShdw>
                </a:effectLst>
                <a:latin typeface="Arial" charset="0"/>
              </a:rPr>
              <a:t>IMPORTÂNCIA DO  ARRANJO FÍSICO NA PRODUÇÃO</a:t>
            </a:r>
            <a:endParaRPr lang="pt-BR" sz="2400" b="1" dirty="0" smtClean="0">
              <a:solidFill>
                <a:srgbClr val="FF0000"/>
              </a:solidFill>
              <a:effectLst>
                <a:outerShdw blurRad="38100" dist="38100" dir="2700000" algn="tl">
                  <a:srgbClr val="000000">
                    <a:alpha val="43137"/>
                  </a:srgbClr>
                </a:outerShdw>
              </a:effectLst>
              <a:latin typeface="Arial" charset="0"/>
            </a:endParaRPr>
          </a:p>
        </p:txBody>
      </p:sp>
      <p:pic>
        <p:nvPicPr>
          <p:cNvPr id="20485" name="Picture 5"/>
          <p:cNvPicPr>
            <a:picLocks noChangeAspect="1" noChangeArrowheads="1"/>
          </p:cNvPicPr>
          <p:nvPr/>
        </p:nvPicPr>
        <p:blipFill>
          <a:blip r:embed="rId2"/>
          <a:srcRect/>
          <a:stretch>
            <a:fillRect/>
          </a:stretch>
        </p:blipFill>
        <p:spPr bwMode="auto">
          <a:xfrm>
            <a:off x="4859338" y="4797425"/>
            <a:ext cx="2714625" cy="1279525"/>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0" y="71414"/>
            <a:ext cx="7772400" cy="381000"/>
          </a:xfrm>
        </p:spPr>
        <p:txBody>
          <a:bodyPr>
            <a:normAutofit fontScale="90000"/>
          </a:bodyPr>
          <a:lstStyle/>
          <a:p>
            <a:r>
              <a:rPr lang="pt-PT" sz="2400" b="1" dirty="0" smtClean="0">
                <a:solidFill>
                  <a:schemeClr val="bg1"/>
                </a:solidFill>
                <a:latin typeface="Arial" charset="0"/>
              </a:rPr>
              <a:t>ARRANJO FÍSICO POSICIONAL</a:t>
            </a:r>
            <a:endParaRPr lang="pt-BR" sz="2400" b="1" dirty="0" smtClean="0">
              <a:solidFill>
                <a:schemeClr val="bg1"/>
              </a:solidFill>
              <a:latin typeface="Arial" charset="0"/>
            </a:endParaRPr>
          </a:p>
        </p:txBody>
      </p:sp>
      <p:sp>
        <p:nvSpPr>
          <p:cNvPr id="21508" name="Rectangle 3"/>
          <p:cNvSpPr>
            <a:spLocks noGrp="1" noChangeArrowheads="1"/>
          </p:cNvSpPr>
          <p:nvPr>
            <p:ph type="body" idx="4294967295"/>
          </p:nvPr>
        </p:nvSpPr>
        <p:spPr>
          <a:xfrm>
            <a:off x="0" y="1125538"/>
            <a:ext cx="9144000" cy="6096000"/>
          </a:xfrm>
        </p:spPr>
        <p:txBody>
          <a:bodyPr/>
          <a:lstStyle/>
          <a:p>
            <a:pPr algn="just">
              <a:spcBef>
                <a:spcPts val="100"/>
              </a:spcBef>
              <a:buFont typeface="CommonBullets" pitchFamily="34" charset="2"/>
              <a:buChar char="?"/>
            </a:pPr>
            <a:r>
              <a:rPr lang="pt-PT" sz="1800" b="1" smtClean="0">
                <a:solidFill>
                  <a:srgbClr val="000000"/>
                </a:solidFill>
                <a:latin typeface="Arial" charset="0"/>
              </a:rPr>
              <a:t>Arranjo físico posicional ou arranjo físico de posição fixa - Os recursos transformados não se movem entre os recursos transformadores, mas o contrário. Em vez de materiais, informações ou clientes fluírem através de uma operação, quem sofre o processamento fica estacionário, enquanto equipamento, maquinário, instalações e pessoas movem-se de e para a cena do processamento na medida do necessário.</a:t>
            </a:r>
          </a:p>
          <a:p>
            <a:pPr algn="just">
              <a:spcBef>
                <a:spcPts val="100"/>
              </a:spcBef>
              <a:buFontTx/>
              <a:buNone/>
            </a:pPr>
            <a:r>
              <a:rPr lang="pt-PT" sz="1800" b="1" smtClean="0">
                <a:solidFill>
                  <a:srgbClr val="000000"/>
                </a:solidFill>
                <a:latin typeface="Arial" charset="0"/>
              </a:rPr>
              <a:t> </a:t>
            </a:r>
          </a:p>
          <a:p>
            <a:pPr algn="just">
              <a:spcBef>
                <a:spcPts val="100"/>
              </a:spcBef>
              <a:buFont typeface="CommonBullets" pitchFamily="34" charset="2"/>
              <a:buChar char="?"/>
            </a:pPr>
            <a:r>
              <a:rPr lang="pt-PT" sz="1800" b="1" smtClean="0">
                <a:solidFill>
                  <a:srgbClr val="C00000"/>
                </a:solidFill>
                <a:latin typeface="Arial" charset="0"/>
              </a:rPr>
              <a:t>Por exemplo:</a:t>
            </a:r>
          </a:p>
          <a:p>
            <a:pPr lvl="1" algn="just">
              <a:spcBef>
                <a:spcPts val="800"/>
              </a:spcBef>
            </a:pPr>
            <a:r>
              <a:rPr lang="pt-PT" sz="1800" b="1" smtClean="0">
                <a:solidFill>
                  <a:srgbClr val="C00000"/>
                </a:solidFill>
                <a:latin typeface="Arial" charset="0"/>
              </a:rPr>
              <a:t>Um canteiro de obra é tipicamente um exemplo de arranjo físico posicional, já que existe uma quantidade de espaço limitada que deve ser alocada aos vários recursos transformadores - neste caso, as várias empresas subcontratadas que estarão construindo o edifício, suas áreas de armazenagem e os recursos gerais, como os escritórios de gerenciamento da obra. </a:t>
            </a:r>
          </a:p>
          <a:p>
            <a:pPr algn="just">
              <a:spcBef>
                <a:spcPts val="800"/>
              </a:spcBef>
              <a:buFontTx/>
              <a:buNone/>
            </a:pPr>
            <a:r>
              <a:rPr lang="pt-PT" sz="1800" smtClean="0">
                <a:solidFill>
                  <a:srgbClr val="000000"/>
                </a:solidFill>
                <a:latin typeface="Arial" charset="0"/>
                <a:sym typeface="CommonBullets" pitchFamily="34" charset="2"/>
              </a:rPr>
              <a:t></a:t>
            </a:r>
            <a:r>
              <a:rPr lang="pt-PT" sz="1800" b="1" smtClean="0">
                <a:solidFill>
                  <a:srgbClr val="000000"/>
                </a:solidFill>
                <a:latin typeface="Arial" charset="0"/>
              </a:rPr>
              <a:t>  Na prática, a eficácia de um arranjo físico posicional como este está ligada à programação de acesso ao canteiro e à confiabilidade das entregas. Na maioria dos canteiros, não há espaço para alocar áreas permanentes a todos os subcontratados que por ventura venham a necessitar de acesso a obra.</a:t>
            </a:r>
            <a:endParaRPr lang="pt-BR" sz="1800" b="1" smtClean="0">
              <a:solidFill>
                <a:srgbClr val="000000"/>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ctangle 2"/>
          <p:cNvSpPr>
            <a:spLocks noChangeArrowheads="1"/>
          </p:cNvSpPr>
          <p:nvPr/>
        </p:nvSpPr>
        <p:spPr bwMode="auto">
          <a:xfrm>
            <a:off x="107504" y="764705"/>
            <a:ext cx="7848600" cy="432048"/>
          </a:xfrm>
          <a:prstGeom prst="rect">
            <a:avLst/>
          </a:prstGeom>
          <a:noFill/>
          <a:ln w="9525">
            <a:noFill/>
            <a:miter lim="800000"/>
            <a:headEnd/>
            <a:tailEnd/>
          </a:ln>
        </p:spPr>
        <p:txBody>
          <a:bodyPr lIns="92075" tIns="46038" rIns="92075" bIns="46038" anchor="b"/>
          <a:lstStyle/>
          <a:p>
            <a:pPr>
              <a:buClrTx/>
              <a:buSzTx/>
              <a:buFontTx/>
              <a:buNone/>
              <a:defRPr/>
            </a:pPr>
            <a:r>
              <a:rPr lang="pt-BR" sz="2200" b="1" dirty="0">
                <a:solidFill>
                  <a:schemeClr val="tx2"/>
                </a:solidFill>
                <a:effectLst>
                  <a:outerShdw blurRad="38100" dist="38100" dir="2700000" algn="tl">
                    <a:srgbClr val="000000">
                      <a:alpha val="43137"/>
                    </a:srgbClr>
                  </a:outerShdw>
                </a:effectLst>
              </a:rPr>
              <a:t>EVOLUÇÃO HISTÓRICA</a:t>
            </a:r>
          </a:p>
        </p:txBody>
      </p:sp>
      <p:sp>
        <p:nvSpPr>
          <p:cNvPr id="4" name="Oval 3"/>
          <p:cNvSpPr>
            <a:spLocks noChangeArrowheads="1"/>
          </p:cNvSpPr>
          <p:nvPr/>
        </p:nvSpPr>
        <p:spPr bwMode="auto">
          <a:xfrm>
            <a:off x="780728" y="2494880"/>
            <a:ext cx="304800" cy="3048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pt-BR"/>
          </a:p>
        </p:txBody>
      </p:sp>
      <p:sp>
        <p:nvSpPr>
          <p:cNvPr id="5" name="Oval 4"/>
          <p:cNvSpPr>
            <a:spLocks noChangeArrowheads="1"/>
          </p:cNvSpPr>
          <p:nvPr/>
        </p:nvSpPr>
        <p:spPr bwMode="auto">
          <a:xfrm>
            <a:off x="4590728" y="2494880"/>
            <a:ext cx="304800" cy="3048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pt-BR"/>
          </a:p>
        </p:txBody>
      </p:sp>
      <p:sp>
        <p:nvSpPr>
          <p:cNvPr id="6" name="Oval 5"/>
          <p:cNvSpPr>
            <a:spLocks noChangeArrowheads="1"/>
          </p:cNvSpPr>
          <p:nvPr/>
        </p:nvSpPr>
        <p:spPr bwMode="auto">
          <a:xfrm>
            <a:off x="1999928" y="2494880"/>
            <a:ext cx="304800" cy="3048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pt-BR"/>
          </a:p>
        </p:txBody>
      </p:sp>
      <p:sp>
        <p:nvSpPr>
          <p:cNvPr id="7" name="Oval 6"/>
          <p:cNvSpPr>
            <a:spLocks noChangeArrowheads="1"/>
          </p:cNvSpPr>
          <p:nvPr/>
        </p:nvSpPr>
        <p:spPr bwMode="auto">
          <a:xfrm>
            <a:off x="2304728" y="4965849"/>
            <a:ext cx="304800" cy="3048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pt-BR"/>
          </a:p>
        </p:txBody>
      </p:sp>
      <p:sp>
        <p:nvSpPr>
          <p:cNvPr id="8" name="Oval 7"/>
          <p:cNvSpPr>
            <a:spLocks noChangeArrowheads="1"/>
          </p:cNvSpPr>
          <p:nvPr/>
        </p:nvSpPr>
        <p:spPr bwMode="auto">
          <a:xfrm>
            <a:off x="6267128" y="4965849"/>
            <a:ext cx="304800" cy="3048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pt-BR"/>
          </a:p>
        </p:txBody>
      </p:sp>
      <p:sp>
        <p:nvSpPr>
          <p:cNvPr id="9" name="Oval 8"/>
          <p:cNvSpPr>
            <a:spLocks noChangeArrowheads="1"/>
          </p:cNvSpPr>
          <p:nvPr/>
        </p:nvSpPr>
        <p:spPr bwMode="auto">
          <a:xfrm>
            <a:off x="3828728" y="4965849"/>
            <a:ext cx="304800" cy="3048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pt-BR"/>
          </a:p>
        </p:txBody>
      </p:sp>
      <p:sp>
        <p:nvSpPr>
          <p:cNvPr id="10" name="Oval 9"/>
          <p:cNvSpPr>
            <a:spLocks noChangeArrowheads="1"/>
          </p:cNvSpPr>
          <p:nvPr/>
        </p:nvSpPr>
        <p:spPr bwMode="auto">
          <a:xfrm>
            <a:off x="6876728" y="2494880"/>
            <a:ext cx="304800" cy="3048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pt-BR"/>
          </a:p>
        </p:txBody>
      </p:sp>
      <p:sp>
        <p:nvSpPr>
          <p:cNvPr id="11" name="Text Box 10"/>
          <p:cNvSpPr txBox="1">
            <a:spLocks noChangeArrowheads="1"/>
          </p:cNvSpPr>
          <p:nvPr/>
        </p:nvSpPr>
        <p:spPr bwMode="auto">
          <a:xfrm>
            <a:off x="323528" y="1955130"/>
            <a:ext cx="1371600" cy="366713"/>
          </a:xfrm>
          <a:prstGeom prst="rect">
            <a:avLst/>
          </a:prstGeom>
          <a:noFill/>
          <a:ln w="12700">
            <a:noFill/>
            <a:miter lim="800000"/>
            <a:headEnd type="none" w="sm" len="sm"/>
            <a:tailEnd type="none" w="sm" len="sm"/>
          </a:ln>
        </p:spPr>
        <p:txBody>
          <a:bodyPr>
            <a:spAutoFit/>
          </a:bodyPr>
          <a:lstStyle/>
          <a:p>
            <a:pPr algn="l" eaLnBrk="0" hangingPunct="0">
              <a:spcBef>
                <a:spcPct val="50000"/>
              </a:spcBef>
              <a:buClrTx/>
              <a:buSzTx/>
              <a:buFontTx/>
              <a:buNone/>
            </a:pPr>
            <a:r>
              <a:rPr lang="pt-BR" sz="1800" dirty="0">
                <a:latin typeface="Arial" charset="0"/>
              </a:rPr>
              <a:t>Pré-história</a:t>
            </a:r>
          </a:p>
        </p:txBody>
      </p:sp>
      <p:sp>
        <p:nvSpPr>
          <p:cNvPr id="12" name="Text Box 11"/>
          <p:cNvSpPr txBox="1">
            <a:spLocks noChangeArrowheads="1"/>
          </p:cNvSpPr>
          <p:nvPr/>
        </p:nvSpPr>
        <p:spPr bwMode="auto">
          <a:xfrm>
            <a:off x="399728" y="2926680"/>
            <a:ext cx="1143000" cy="366713"/>
          </a:xfrm>
          <a:prstGeom prst="rect">
            <a:avLst/>
          </a:prstGeom>
          <a:noFill/>
          <a:ln w="12700">
            <a:noFill/>
            <a:miter lim="800000"/>
            <a:headEnd type="none" w="sm" len="sm"/>
            <a:tailEnd type="none" w="sm" len="sm"/>
          </a:ln>
        </p:spPr>
        <p:txBody>
          <a:bodyPr>
            <a:spAutoFit/>
          </a:bodyPr>
          <a:lstStyle/>
          <a:p>
            <a:pPr algn="l" eaLnBrk="0" hangingPunct="0">
              <a:spcBef>
                <a:spcPct val="50000"/>
              </a:spcBef>
              <a:buClrTx/>
              <a:buSzTx/>
              <a:buFontTx/>
              <a:buNone/>
            </a:pPr>
            <a:r>
              <a:rPr lang="pt-BR" sz="1800">
                <a:latin typeface="Arial" charset="0"/>
              </a:rPr>
              <a:t>Escambo</a:t>
            </a:r>
          </a:p>
        </p:txBody>
      </p:sp>
      <p:sp>
        <p:nvSpPr>
          <p:cNvPr id="13" name="Text Box 12"/>
          <p:cNvSpPr txBox="1">
            <a:spLocks noChangeArrowheads="1"/>
          </p:cNvSpPr>
          <p:nvPr/>
        </p:nvSpPr>
        <p:spPr bwMode="auto">
          <a:xfrm>
            <a:off x="1695128" y="1951955"/>
            <a:ext cx="1143000" cy="366713"/>
          </a:xfrm>
          <a:prstGeom prst="rect">
            <a:avLst/>
          </a:prstGeom>
          <a:noFill/>
          <a:ln w="12700">
            <a:noFill/>
            <a:miter lim="800000"/>
            <a:headEnd type="none" w="sm" len="sm"/>
            <a:tailEnd type="none" w="sm" len="sm"/>
          </a:ln>
        </p:spPr>
        <p:txBody>
          <a:bodyPr>
            <a:spAutoFit/>
          </a:bodyPr>
          <a:lstStyle/>
          <a:p>
            <a:pPr algn="l" eaLnBrk="0" hangingPunct="0">
              <a:spcBef>
                <a:spcPct val="50000"/>
              </a:spcBef>
              <a:buClrTx/>
              <a:buSzTx/>
              <a:buFontTx/>
              <a:buNone/>
            </a:pPr>
            <a:r>
              <a:rPr lang="pt-BR" sz="1800">
                <a:latin typeface="Arial" charset="0"/>
              </a:rPr>
              <a:t>Artesães</a:t>
            </a:r>
          </a:p>
        </p:txBody>
      </p:sp>
      <p:sp>
        <p:nvSpPr>
          <p:cNvPr id="14" name="Text Box 13"/>
          <p:cNvSpPr txBox="1">
            <a:spLocks noChangeArrowheads="1"/>
          </p:cNvSpPr>
          <p:nvPr/>
        </p:nvSpPr>
        <p:spPr bwMode="auto">
          <a:xfrm>
            <a:off x="1466528" y="2926680"/>
            <a:ext cx="1600200" cy="366713"/>
          </a:xfrm>
          <a:prstGeom prst="rect">
            <a:avLst/>
          </a:prstGeom>
          <a:noFill/>
          <a:ln w="12700">
            <a:noFill/>
            <a:miter lim="800000"/>
            <a:headEnd type="none" w="sm" len="sm"/>
            <a:tailEnd type="none" w="sm" len="sm"/>
          </a:ln>
        </p:spPr>
        <p:txBody>
          <a:bodyPr>
            <a:spAutoFit/>
          </a:bodyPr>
          <a:lstStyle/>
          <a:p>
            <a:pPr algn="l" eaLnBrk="0" hangingPunct="0">
              <a:spcBef>
                <a:spcPct val="50000"/>
              </a:spcBef>
              <a:buClrTx/>
              <a:buSzTx/>
              <a:buFontTx/>
              <a:buNone/>
            </a:pPr>
            <a:r>
              <a:rPr lang="pt-BR" sz="1800">
                <a:latin typeface="Arial" charset="0"/>
              </a:rPr>
              <a:t>Organização</a:t>
            </a:r>
          </a:p>
        </p:txBody>
      </p:sp>
      <p:sp>
        <p:nvSpPr>
          <p:cNvPr id="15" name="Text Box 14"/>
          <p:cNvSpPr txBox="1">
            <a:spLocks noChangeArrowheads="1"/>
          </p:cNvSpPr>
          <p:nvPr/>
        </p:nvSpPr>
        <p:spPr bwMode="auto">
          <a:xfrm>
            <a:off x="2609528" y="1342355"/>
            <a:ext cx="1295400" cy="641350"/>
          </a:xfrm>
          <a:prstGeom prst="rect">
            <a:avLst/>
          </a:prstGeom>
          <a:noFill/>
          <a:ln w="12699">
            <a:noFill/>
            <a:miter lim="800000"/>
            <a:headEnd type="none" w="sm" len="sm"/>
            <a:tailEnd type="none" w="sm" len="sm"/>
          </a:ln>
        </p:spPr>
        <p:txBody>
          <a:bodyPr>
            <a:spAutoFit/>
          </a:bodyPr>
          <a:lstStyle/>
          <a:p>
            <a:pPr algn="ctr" eaLnBrk="0" hangingPunct="0">
              <a:spcBef>
                <a:spcPct val="50000"/>
              </a:spcBef>
              <a:buClrTx/>
              <a:buSzTx/>
              <a:buFontTx/>
              <a:buNone/>
            </a:pPr>
            <a:r>
              <a:rPr lang="pt-BR" sz="1800" dirty="0">
                <a:latin typeface="Arial" charset="0"/>
              </a:rPr>
              <a:t>Revolução Industrial</a:t>
            </a:r>
          </a:p>
        </p:txBody>
      </p:sp>
      <p:sp>
        <p:nvSpPr>
          <p:cNvPr id="16" name="Text Box 15"/>
          <p:cNvSpPr txBox="1">
            <a:spLocks noChangeArrowheads="1"/>
          </p:cNvSpPr>
          <p:nvPr/>
        </p:nvSpPr>
        <p:spPr bwMode="auto">
          <a:xfrm>
            <a:off x="3828728" y="1775743"/>
            <a:ext cx="1828800" cy="641350"/>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1800">
                <a:latin typeface="Arial" charset="0"/>
              </a:rPr>
              <a:t>1764 - Máquina à Vapor</a:t>
            </a:r>
          </a:p>
        </p:txBody>
      </p:sp>
      <p:sp>
        <p:nvSpPr>
          <p:cNvPr id="17" name="Text Box 16"/>
          <p:cNvSpPr txBox="1">
            <a:spLocks noChangeArrowheads="1"/>
          </p:cNvSpPr>
          <p:nvPr/>
        </p:nvSpPr>
        <p:spPr bwMode="auto">
          <a:xfrm>
            <a:off x="5505128" y="1340768"/>
            <a:ext cx="1219200" cy="366712"/>
          </a:xfrm>
          <a:prstGeom prst="rect">
            <a:avLst/>
          </a:prstGeom>
          <a:noFill/>
          <a:ln w="12700">
            <a:noFill/>
            <a:miter lim="800000"/>
            <a:headEnd type="none" w="sm" len="sm"/>
            <a:tailEnd type="none" w="sm" len="sm"/>
          </a:ln>
        </p:spPr>
        <p:txBody>
          <a:bodyPr>
            <a:spAutoFit/>
          </a:bodyPr>
          <a:lstStyle/>
          <a:p>
            <a:pPr algn="l" eaLnBrk="0" hangingPunct="0">
              <a:spcBef>
                <a:spcPct val="50000"/>
              </a:spcBef>
              <a:buClrTx/>
              <a:buSzTx/>
              <a:buFontTx/>
              <a:buNone/>
            </a:pPr>
            <a:r>
              <a:rPr lang="pt-BR" sz="1800">
                <a:latin typeface="Arial" charset="0"/>
              </a:rPr>
              <a:t>Fábricas</a:t>
            </a:r>
          </a:p>
        </p:txBody>
      </p:sp>
      <p:sp>
        <p:nvSpPr>
          <p:cNvPr id="18" name="Text Box 17"/>
          <p:cNvSpPr txBox="1">
            <a:spLocks noChangeArrowheads="1"/>
          </p:cNvSpPr>
          <p:nvPr/>
        </p:nvSpPr>
        <p:spPr bwMode="auto">
          <a:xfrm>
            <a:off x="6343328" y="1775743"/>
            <a:ext cx="1371600" cy="641350"/>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1800">
                <a:latin typeface="Arial" charset="0"/>
              </a:rPr>
              <a:t>1790       Eli Whitney</a:t>
            </a:r>
          </a:p>
        </p:txBody>
      </p:sp>
      <p:sp>
        <p:nvSpPr>
          <p:cNvPr id="19" name="Text Box 18"/>
          <p:cNvSpPr txBox="1">
            <a:spLocks noChangeArrowheads="1"/>
          </p:cNvSpPr>
          <p:nvPr/>
        </p:nvSpPr>
        <p:spPr bwMode="auto">
          <a:xfrm>
            <a:off x="5962328" y="2926680"/>
            <a:ext cx="1981200" cy="641350"/>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1800">
                <a:latin typeface="Arial" charset="0"/>
              </a:rPr>
              <a:t>Padronização de Componentes</a:t>
            </a:r>
          </a:p>
        </p:txBody>
      </p:sp>
      <p:sp>
        <p:nvSpPr>
          <p:cNvPr id="20" name="Text Box 19"/>
          <p:cNvSpPr txBox="1">
            <a:spLocks noChangeArrowheads="1"/>
          </p:cNvSpPr>
          <p:nvPr/>
        </p:nvSpPr>
        <p:spPr bwMode="auto">
          <a:xfrm>
            <a:off x="552128" y="3959374"/>
            <a:ext cx="1143000" cy="641350"/>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1800" dirty="0">
                <a:latin typeface="Arial" charset="0"/>
              </a:rPr>
              <a:t>Função Projeto</a:t>
            </a:r>
          </a:p>
        </p:txBody>
      </p:sp>
      <p:sp>
        <p:nvSpPr>
          <p:cNvPr id="21" name="Text Box 20"/>
          <p:cNvSpPr txBox="1">
            <a:spLocks noChangeArrowheads="1"/>
          </p:cNvSpPr>
          <p:nvPr/>
        </p:nvSpPr>
        <p:spPr bwMode="auto">
          <a:xfrm>
            <a:off x="1847528" y="4030811"/>
            <a:ext cx="1371600" cy="915988"/>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1800">
                <a:latin typeface="Arial" charset="0"/>
              </a:rPr>
              <a:t>Fim do século XIX Taylor</a:t>
            </a:r>
          </a:p>
        </p:txBody>
      </p:sp>
      <p:sp>
        <p:nvSpPr>
          <p:cNvPr id="22" name="Text Box 21"/>
          <p:cNvSpPr txBox="1">
            <a:spLocks noChangeArrowheads="1"/>
          </p:cNvSpPr>
          <p:nvPr/>
        </p:nvSpPr>
        <p:spPr bwMode="auto">
          <a:xfrm>
            <a:off x="1618928" y="5262711"/>
            <a:ext cx="1676400" cy="366713"/>
          </a:xfrm>
          <a:prstGeom prst="rect">
            <a:avLst/>
          </a:prstGeom>
          <a:noFill/>
          <a:ln w="12700">
            <a:noFill/>
            <a:miter lim="800000"/>
            <a:headEnd type="none" w="sm" len="sm"/>
            <a:tailEnd type="none" w="sm" len="sm"/>
          </a:ln>
        </p:spPr>
        <p:txBody>
          <a:bodyPr>
            <a:spAutoFit/>
          </a:bodyPr>
          <a:lstStyle/>
          <a:p>
            <a:pPr algn="l" eaLnBrk="0" hangingPunct="0">
              <a:spcBef>
                <a:spcPct val="50000"/>
              </a:spcBef>
              <a:buClrTx/>
              <a:buSzTx/>
              <a:buFontTx/>
              <a:buNone/>
            </a:pPr>
            <a:r>
              <a:rPr lang="pt-BR" sz="1800">
                <a:latin typeface="Arial" charset="0"/>
              </a:rPr>
              <a:t>Produtividade</a:t>
            </a:r>
          </a:p>
        </p:txBody>
      </p:sp>
      <p:sp>
        <p:nvSpPr>
          <p:cNvPr id="23" name="Text Box 22"/>
          <p:cNvSpPr txBox="1">
            <a:spLocks noChangeArrowheads="1"/>
          </p:cNvSpPr>
          <p:nvPr/>
        </p:nvSpPr>
        <p:spPr bwMode="auto">
          <a:xfrm>
            <a:off x="3295328" y="4318149"/>
            <a:ext cx="1447800" cy="641350"/>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1800">
                <a:latin typeface="Arial" charset="0"/>
              </a:rPr>
              <a:t>1913   Henry Ford</a:t>
            </a:r>
          </a:p>
        </p:txBody>
      </p:sp>
      <p:sp>
        <p:nvSpPr>
          <p:cNvPr id="24" name="Text Box 23"/>
          <p:cNvSpPr txBox="1">
            <a:spLocks noChangeArrowheads="1"/>
          </p:cNvSpPr>
          <p:nvPr/>
        </p:nvSpPr>
        <p:spPr bwMode="auto">
          <a:xfrm>
            <a:off x="3295328" y="5262711"/>
            <a:ext cx="1492696" cy="1190625"/>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buClrTx/>
              <a:buSzTx/>
              <a:buFontTx/>
              <a:buNone/>
            </a:pPr>
            <a:r>
              <a:rPr lang="pt-BR" sz="1800" dirty="0">
                <a:latin typeface="Arial" charset="0"/>
              </a:rPr>
              <a:t>Montagem Seriada Produção em  Massa</a:t>
            </a:r>
          </a:p>
        </p:txBody>
      </p:sp>
      <p:sp>
        <p:nvSpPr>
          <p:cNvPr id="25" name="Text Box 24"/>
          <p:cNvSpPr txBox="1">
            <a:spLocks noChangeArrowheads="1"/>
          </p:cNvSpPr>
          <p:nvPr/>
        </p:nvSpPr>
        <p:spPr bwMode="auto">
          <a:xfrm>
            <a:off x="4590728" y="3959374"/>
            <a:ext cx="1447800" cy="641350"/>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1800">
                <a:latin typeface="Arial" charset="0"/>
              </a:rPr>
              <a:t>Engenharia Industrial</a:t>
            </a:r>
          </a:p>
        </p:txBody>
      </p:sp>
      <p:sp>
        <p:nvSpPr>
          <p:cNvPr id="26" name="Text Box 25"/>
          <p:cNvSpPr txBox="1">
            <a:spLocks noChangeArrowheads="1"/>
          </p:cNvSpPr>
          <p:nvPr/>
        </p:nvSpPr>
        <p:spPr bwMode="auto">
          <a:xfrm>
            <a:off x="6038528" y="4576911"/>
            <a:ext cx="7620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1800">
                <a:latin typeface="Arial" charset="0"/>
              </a:rPr>
              <a:t>1960</a:t>
            </a:r>
          </a:p>
        </p:txBody>
      </p:sp>
      <p:sp>
        <p:nvSpPr>
          <p:cNvPr id="27" name="Text Box 26"/>
          <p:cNvSpPr txBox="1">
            <a:spLocks noChangeArrowheads="1"/>
          </p:cNvSpPr>
          <p:nvPr/>
        </p:nvSpPr>
        <p:spPr bwMode="auto">
          <a:xfrm>
            <a:off x="5809928" y="5261124"/>
            <a:ext cx="1295400" cy="641350"/>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1800">
                <a:latin typeface="Arial" charset="0"/>
              </a:rPr>
              <a:t>Produção Enxuta</a:t>
            </a:r>
          </a:p>
        </p:txBody>
      </p:sp>
      <p:sp>
        <p:nvSpPr>
          <p:cNvPr id="28" name="Text Box 27"/>
          <p:cNvSpPr txBox="1">
            <a:spLocks noChangeArrowheads="1"/>
          </p:cNvSpPr>
          <p:nvPr/>
        </p:nvSpPr>
        <p:spPr bwMode="auto">
          <a:xfrm>
            <a:off x="7225978" y="4805511"/>
            <a:ext cx="1676400" cy="641350"/>
          </a:xfrm>
          <a:prstGeom prst="rect">
            <a:avLst/>
          </a:prstGeom>
          <a:noFill/>
          <a:ln w="12700">
            <a:noFill/>
            <a:miter lim="800000"/>
            <a:headEnd type="none" w="sm" len="sm"/>
            <a:tailEnd type="none" w="sm" len="sm"/>
          </a:ln>
        </p:spPr>
        <p:txBody>
          <a:bodyPr>
            <a:spAutoFit/>
          </a:bodyPr>
          <a:lstStyle/>
          <a:p>
            <a:pPr algn="ctr" eaLnBrk="0" hangingPunct="0">
              <a:spcBef>
                <a:spcPct val="50000"/>
              </a:spcBef>
              <a:buClrTx/>
              <a:buSzTx/>
              <a:buFontTx/>
              <a:buNone/>
            </a:pPr>
            <a:r>
              <a:rPr lang="pt-BR" sz="1800">
                <a:latin typeface="Arial" charset="0"/>
              </a:rPr>
              <a:t>Produção Customizada</a:t>
            </a:r>
          </a:p>
        </p:txBody>
      </p:sp>
      <p:sp>
        <p:nvSpPr>
          <p:cNvPr id="29" name="Line 28"/>
          <p:cNvSpPr>
            <a:spLocks noChangeShapeType="1"/>
          </p:cNvSpPr>
          <p:nvPr/>
        </p:nvSpPr>
        <p:spPr bwMode="auto">
          <a:xfrm>
            <a:off x="1085528" y="2637755"/>
            <a:ext cx="914400" cy="0"/>
          </a:xfrm>
          <a:prstGeom prst="line">
            <a:avLst/>
          </a:prstGeom>
          <a:noFill/>
          <a:ln w="12700">
            <a:solidFill>
              <a:schemeClr val="tx1"/>
            </a:solidFill>
            <a:round/>
            <a:headEnd type="none" w="sm" len="sm"/>
            <a:tailEnd type="triangle" w="lg" len="med"/>
          </a:ln>
        </p:spPr>
        <p:txBody>
          <a:bodyPr wrap="none" anchor="ctr"/>
          <a:lstStyle/>
          <a:p>
            <a:endParaRPr lang="pt-BR"/>
          </a:p>
        </p:txBody>
      </p:sp>
      <p:sp>
        <p:nvSpPr>
          <p:cNvPr id="30" name="Line 29"/>
          <p:cNvSpPr>
            <a:spLocks noChangeShapeType="1"/>
          </p:cNvSpPr>
          <p:nvPr/>
        </p:nvSpPr>
        <p:spPr bwMode="auto">
          <a:xfrm>
            <a:off x="2304728" y="2637755"/>
            <a:ext cx="2286000" cy="0"/>
          </a:xfrm>
          <a:prstGeom prst="line">
            <a:avLst/>
          </a:prstGeom>
          <a:noFill/>
          <a:ln w="12700">
            <a:solidFill>
              <a:schemeClr val="tx1"/>
            </a:solidFill>
            <a:round/>
            <a:headEnd type="none" w="sm" len="sm"/>
            <a:tailEnd type="triangle" w="lg" len="med"/>
          </a:ln>
        </p:spPr>
        <p:txBody>
          <a:bodyPr wrap="none" anchor="ctr"/>
          <a:lstStyle/>
          <a:p>
            <a:endParaRPr lang="pt-BR"/>
          </a:p>
        </p:txBody>
      </p:sp>
      <p:sp>
        <p:nvSpPr>
          <p:cNvPr id="31" name="Line 30"/>
          <p:cNvSpPr>
            <a:spLocks noChangeShapeType="1"/>
          </p:cNvSpPr>
          <p:nvPr/>
        </p:nvSpPr>
        <p:spPr bwMode="auto">
          <a:xfrm>
            <a:off x="4895528" y="2637755"/>
            <a:ext cx="1981200" cy="0"/>
          </a:xfrm>
          <a:prstGeom prst="line">
            <a:avLst/>
          </a:prstGeom>
          <a:noFill/>
          <a:ln w="12700">
            <a:solidFill>
              <a:schemeClr val="tx1"/>
            </a:solidFill>
            <a:round/>
            <a:headEnd type="none" w="sm" len="sm"/>
            <a:tailEnd type="triangle" w="lg" len="med"/>
          </a:ln>
        </p:spPr>
        <p:txBody>
          <a:bodyPr wrap="none" anchor="ctr"/>
          <a:lstStyle/>
          <a:p>
            <a:endParaRPr lang="pt-BR"/>
          </a:p>
        </p:txBody>
      </p:sp>
      <p:sp>
        <p:nvSpPr>
          <p:cNvPr id="32" name="Line 31"/>
          <p:cNvSpPr>
            <a:spLocks noChangeShapeType="1"/>
          </p:cNvSpPr>
          <p:nvPr/>
        </p:nvSpPr>
        <p:spPr bwMode="auto">
          <a:xfrm>
            <a:off x="7181528" y="2637755"/>
            <a:ext cx="685800" cy="0"/>
          </a:xfrm>
          <a:prstGeom prst="line">
            <a:avLst/>
          </a:prstGeom>
          <a:noFill/>
          <a:ln w="12700">
            <a:solidFill>
              <a:schemeClr val="tx1"/>
            </a:solidFill>
            <a:round/>
            <a:headEnd type="none" w="sm" len="sm"/>
            <a:tailEnd type="triangle" w="lg" len="med"/>
          </a:ln>
        </p:spPr>
        <p:txBody>
          <a:bodyPr wrap="none" anchor="ctr"/>
          <a:lstStyle/>
          <a:p>
            <a:endParaRPr lang="pt-BR"/>
          </a:p>
        </p:txBody>
      </p:sp>
      <p:sp>
        <p:nvSpPr>
          <p:cNvPr id="33" name="Line 32"/>
          <p:cNvSpPr>
            <a:spLocks noChangeShapeType="1"/>
          </p:cNvSpPr>
          <p:nvPr/>
        </p:nvSpPr>
        <p:spPr bwMode="auto">
          <a:xfrm>
            <a:off x="552128" y="5110311"/>
            <a:ext cx="1752600" cy="0"/>
          </a:xfrm>
          <a:prstGeom prst="line">
            <a:avLst/>
          </a:prstGeom>
          <a:noFill/>
          <a:ln w="12700">
            <a:solidFill>
              <a:schemeClr val="tx1"/>
            </a:solidFill>
            <a:round/>
            <a:headEnd type="none" w="sm" len="sm"/>
            <a:tailEnd type="triangle" w="lg" len="med"/>
          </a:ln>
        </p:spPr>
        <p:txBody>
          <a:bodyPr wrap="none" anchor="ctr"/>
          <a:lstStyle/>
          <a:p>
            <a:endParaRPr lang="pt-BR"/>
          </a:p>
        </p:txBody>
      </p:sp>
      <p:sp>
        <p:nvSpPr>
          <p:cNvPr id="34" name="Line 33"/>
          <p:cNvSpPr>
            <a:spLocks noChangeShapeType="1"/>
          </p:cNvSpPr>
          <p:nvPr/>
        </p:nvSpPr>
        <p:spPr bwMode="auto">
          <a:xfrm>
            <a:off x="2609528" y="5110311"/>
            <a:ext cx="1219200" cy="0"/>
          </a:xfrm>
          <a:prstGeom prst="line">
            <a:avLst/>
          </a:prstGeom>
          <a:noFill/>
          <a:ln w="12700">
            <a:solidFill>
              <a:schemeClr val="tx1"/>
            </a:solidFill>
            <a:round/>
            <a:headEnd type="none" w="sm" len="sm"/>
            <a:tailEnd type="triangle" w="lg" len="med"/>
          </a:ln>
        </p:spPr>
        <p:txBody>
          <a:bodyPr wrap="none" anchor="ctr"/>
          <a:lstStyle/>
          <a:p>
            <a:endParaRPr lang="pt-BR"/>
          </a:p>
        </p:txBody>
      </p:sp>
      <p:sp>
        <p:nvSpPr>
          <p:cNvPr id="35" name="Line 34"/>
          <p:cNvSpPr>
            <a:spLocks noChangeShapeType="1"/>
          </p:cNvSpPr>
          <p:nvPr/>
        </p:nvSpPr>
        <p:spPr bwMode="auto">
          <a:xfrm>
            <a:off x="4133528" y="5110311"/>
            <a:ext cx="2133600" cy="0"/>
          </a:xfrm>
          <a:prstGeom prst="line">
            <a:avLst/>
          </a:prstGeom>
          <a:noFill/>
          <a:ln w="12700">
            <a:solidFill>
              <a:schemeClr val="tx1"/>
            </a:solidFill>
            <a:round/>
            <a:headEnd type="none" w="sm" len="sm"/>
            <a:tailEnd type="triangle" w="lg" len="med"/>
          </a:ln>
        </p:spPr>
        <p:txBody>
          <a:bodyPr wrap="none" anchor="ctr"/>
          <a:lstStyle/>
          <a:p>
            <a:endParaRPr lang="pt-BR"/>
          </a:p>
        </p:txBody>
      </p:sp>
      <p:sp>
        <p:nvSpPr>
          <p:cNvPr id="36" name="Line 35"/>
          <p:cNvSpPr>
            <a:spLocks noChangeShapeType="1"/>
          </p:cNvSpPr>
          <p:nvPr/>
        </p:nvSpPr>
        <p:spPr bwMode="auto">
          <a:xfrm>
            <a:off x="3219128" y="1951955"/>
            <a:ext cx="0" cy="685800"/>
          </a:xfrm>
          <a:prstGeom prst="line">
            <a:avLst/>
          </a:prstGeom>
          <a:noFill/>
          <a:ln w="25400">
            <a:solidFill>
              <a:srgbClr val="000080"/>
            </a:solidFill>
            <a:round/>
            <a:headEnd type="none" w="sm" len="sm"/>
            <a:tailEnd type="triangle" w="lg" len="med"/>
          </a:ln>
        </p:spPr>
        <p:txBody>
          <a:bodyPr wrap="none" anchor="ctr"/>
          <a:lstStyle/>
          <a:p>
            <a:endParaRPr lang="pt-BR"/>
          </a:p>
        </p:txBody>
      </p:sp>
      <p:sp>
        <p:nvSpPr>
          <p:cNvPr id="37" name="Line 36"/>
          <p:cNvSpPr>
            <a:spLocks noChangeShapeType="1"/>
          </p:cNvSpPr>
          <p:nvPr/>
        </p:nvSpPr>
        <p:spPr bwMode="auto">
          <a:xfrm>
            <a:off x="6038528" y="1723355"/>
            <a:ext cx="0" cy="914400"/>
          </a:xfrm>
          <a:prstGeom prst="line">
            <a:avLst/>
          </a:prstGeom>
          <a:noFill/>
          <a:ln w="25400">
            <a:solidFill>
              <a:srgbClr val="000080"/>
            </a:solidFill>
            <a:round/>
            <a:headEnd type="none" w="sm" len="sm"/>
            <a:tailEnd type="triangle" w="lg" len="med"/>
          </a:ln>
        </p:spPr>
        <p:txBody>
          <a:bodyPr wrap="none" anchor="ctr"/>
          <a:lstStyle/>
          <a:p>
            <a:endParaRPr lang="pt-BR"/>
          </a:p>
        </p:txBody>
      </p:sp>
      <p:sp>
        <p:nvSpPr>
          <p:cNvPr id="38" name="Line 37"/>
          <p:cNvSpPr>
            <a:spLocks noChangeShapeType="1"/>
          </p:cNvSpPr>
          <p:nvPr/>
        </p:nvSpPr>
        <p:spPr bwMode="auto">
          <a:xfrm>
            <a:off x="1085528" y="4576911"/>
            <a:ext cx="0" cy="533400"/>
          </a:xfrm>
          <a:prstGeom prst="line">
            <a:avLst/>
          </a:prstGeom>
          <a:noFill/>
          <a:ln w="25400">
            <a:solidFill>
              <a:srgbClr val="000080"/>
            </a:solidFill>
            <a:round/>
            <a:headEnd type="none" w="sm" len="sm"/>
            <a:tailEnd type="triangle" w="lg" len="med"/>
          </a:ln>
        </p:spPr>
        <p:txBody>
          <a:bodyPr wrap="none" anchor="ctr"/>
          <a:lstStyle/>
          <a:p>
            <a:endParaRPr lang="pt-BR"/>
          </a:p>
        </p:txBody>
      </p:sp>
      <p:sp>
        <p:nvSpPr>
          <p:cNvPr id="39" name="Line 38"/>
          <p:cNvSpPr>
            <a:spLocks noChangeShapeType="1"/>
          </p:cNvSpPr>
          <p:nvPr/>
        </p:nvSpPr>
        <p:spPr bwMode="auto">
          <a:xfrm>
            <a:off x="5276528" y="4500711"/>
            <a:ext cx="0" cy="609600"/>
          </a:xfrm>
          <a:prstGeom prst="line">
            <a:avLst/>
          </a:prstGeom>
          <a:noFill/>
          <a:ln w="25400">
            <a:solidFill>
              <a:srgbClr val="000080"/>
            </a:solidFill>
            <a:round/>
            <a:headEnd type="none" w="sm" len="sm"/>
            <a:tailEnd type="triangle" w="lg" len="med"/>
          </a:ln>
        </p:spPr>
        <p:txBody>
          <a:bodyPr wrap="none" anchor="ctr"/>
          <a:lstStyle/>
          <a:p>
            <a:endParaRPr lang="pt-BR"/>
          </a:p>
        </p:txBody>
      </p:sp>
      <p:sp>
        <p:nvSpPr>
          <p:cNvPr id="40" name="Line 39"/>
          <p:cNvSpPr>
            <a:spLocks noChangeShapeType="1"/>
          </p:cNvSpPr>
          <p:nvPr/>
        </p:nvSpPr>
        <p:spPr bwMode="auto">
          <a:xfrm>
            <a:off x="6571928" y="5110311"/>
            <a:ext cx="762000" cy="0"/>
          </a:xfrm>
          <a:prstGeom prst="line">
            <a:avLst/>
          </a:prstGeom>
          <a:noFill/>
          <a:ln w="25400">
            <a:solidFill>
              <a:srgbClr val="000080"/>
            </a:solidFill>
            <a:round/>
            <a:headEnd type="none" w="sm" len="sm"/>
            <a:tailEnd type="triangle" w="lg" len="med"/>
          </a:ln>
        </p:spPr>
        <p:txBody>
          <a:bodyPr wrap="none" anchor="ctr"/>
          <a:lstStyle/>
          <a:p>
            <a:endParaRPr lang="pt-BR"/>
          </a:p>
        </p:txBody>
      </p:sp>
      <p:sp>
        <p:nvSpPr>
          <p:cNvPr id="41" name="Oval 40"/>
          <p:cNvSpPr>
            <a:spLocks noChangeAspect="1" noChangeArrowheads="1"/>
          </p:cNvSpPr>
          <p:nvPr/>
        </p:nvSpPr>
        <p:spPr bwMode="auto">
          <a:xfrm>
            <a:off x="7867328" y="2561555"/>
            <a:ext cx="215900" cy="215900"/>
          </a:xfrm>
          <a:prstGeom prst="ellipse">
            <a:avLst/>
          </a:prstGeom>
          <a:solidFill>
            <a:schemeClr val="folHlink"/>
          </a:solidFill>
          <a:ln w="12700">
            <a:solidFill>
              <a:schemeClr val="tx1"/>
            </a:solidFill>
            <a:round/>
            <a:headEnd type="none" w="sm" len="sm"/>
            <a:tailEnd type="none" w="sm" len="sm"/>
          </a:ln>
        </p:spPr>
        <p:txBody>
          <a:bodyPr wrap="none" anchor="ctr"/>
          <a:lstStyle/>
          <a:p>
            <a:endParaRPr lang="pt-BR"/>
          </a:p>
        </p:txBody>
      </p:sp>
      <p:sp>
        <p:nvSpPr>
          <p:cNvPr id="42" name="Oval 41"/>
          <p:cNvSpPr>
            <a:spLocks noChangeAspect="1" noChangeArrowheads="1"/>
          </p:cNvSpPr>
          <p:nvPr/>
        </p:nvSpPr>
        <p:spPr bwMode="auto">
          <a:xfrm>
            <a:off x="323528" y="4957911"/>
            <a:ext cx="215900" cy="215900"/>
          </a:xfrm>
          <a:prstGeom prst="ellipse">
            <a:avLst/>
          </a:prstGeom>
          <a:solidFill>
            <a:schemeClr val="folHlink"/>
          </a:solidFill>
          <a:ln w="12700">
            <a:solidFill>
              <a:schemeClr val="tx1"/>
            </a:solidFill>
            <a:round/>
            <a:headEnd type="none" w="sm" len="sm"/>
            <a:tailEnd type="none" w="sm" len="sm"/>
          </a:ln>
        </p:spPr>
        <p:txBody>
          <a:bodyPr wrap="none" anchor="ctr"/>
          <a:lstStyle/>
          <a:p>
            <a:endParaRPr lang="pt-B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142908" y="71414"/>
            <a:ext cx="7772400" cy="457200"/>
          </a:xfrm>
        </p:spPr>
        <p:txBody>
          <a:bodyPr/>
          <a:lstStyle/>
          <a:p>
            <a:r>
              <a:rPr lang="pt-PT" sz="2400" b="1" dirty="0" smtClean="0">
                <a:solidFill>
                  <a:schemeClr val="bg1"/>
                </a:solidFill>
                <a:latin typeface="Arial" charset="0"/>
              </a:rPr>
              <a:t>ARRANJO FÍSICO POR PROCESSO</a:t>
            </a:r>
            <a:endParaRPr lang="pt-BR" sz="2400" b="1" dirty="0" smtClean="0">
              <a:solidFill>
                <a:schemeClr val="bg1"/>
              </a:solidFill>
              <a:latin typeface="Arial" charset="0"/>
            </a:endParaRPr>
          </a:p>
        </p:txBody>
      </p:sp>
      <p:sp>
        <p:nvSpPr>
          <p:cNvPr id="21508" name="Rectangle 3"/>
          <p:cNvSpPr>
            <a:spLocks noGrp="1" noChangeArrowheads="1"/>
          </p:cNvSpPr>
          <p:nvPr>
            <p:ph type="body" idx="4294967295"/>
          </p:nvPr>
        </p:nvSpPr>
        <p:spPr>
          <a:xfrm>
            <a:off x="0" y="1187450"/>
            <a:ext cx="9144000" cy="5410200"/>
          </a:xfrm>
        </p:spPr>
        <p:txBody>
          <a:bodyPr/>
          <a:lstStyle/>
          <a:p>
            <a:pPr algn="just">
              <a:spcBef>
                <a:spcPts val="1000"/>
              </a:spcBef>
              <a:buFont typeface="CommonBullets" pitchFamily="34" charset="2"/>
              <a:buChar char="?"/>
              <a:defRPr/>
            </a:pPr>
            <a:r>
              <a:rPr lang="pt-PT" sz="1800" dirty="0" smtClean="0">
                <a:solidFill>
                  <a:srgbClr val="000000"/>
                </a:solidFill>
                <a:latin typeface="Arial" charset="0"/>
              </a:rPr>
              <a:t>Mantém todos os recursos similares da operação juntos. Os diferentes tipos de recursos que sofrem transformação percorrerão seus roteiros ao longo da operação de acordo com suas necessidades de processamento. É usado em  geral quando a variedade é relativamente alta.</a:t>
            </a:r>
          </a:p>
          <a:p>
            <a:pPr algn="just">
              <a:spcBef>
                <a:spcPts val="1000"/>
              </a:spcBef>
              <a:buFont typeface="CommonBullets" pitchFamily="34" charset="2"/>
              <a:buChar char="?"/>
              <a:defRPr/>
            </a:pPr>
            <a:endParaRPr lang="pt-PT" sz="1800" dirty="0" smtClean="0">
              <a:solidFill>
                <a:srgbClr val="000000"/>
              </a:solidFill>
              <a:latin typeface="Arial" charset="0"/>
            </a:endParaRPr>
          </a:p>
          <a:p>
            <a:pPr algn="just">
              <a:spcBef>
                <a:spcPts val="100"/>
              </a:spcBef>
              <a:buFontTx/>
              <a:buNone/>
              <a:defRPr/>
            </a:pPr>
            <a:r>
              <a:rPr lang="pt-PT" sz="1800" dirty="0" smtClean="0">
                <a:solidFill>
                  <a:srgbClr val="000000"/>
                </a:solidFill>
                <a:latin typeface="Arial" charset="0"/>
                <a:sym typeface="CommonBullets" pitchFamily="34" charset="2"/>
              </a:rPr>
              <a:t>	</a:t>
            </a:r>
            <a:r>
              <a:rPr lang="pt-PT" sz="1800" dirty="0" smtClean="0">
                <a:solidFill>
                  <a:srgbClr val="000000"/>
                </a:solidFill>
                <a:latin typeface="Arial" charset="0"/>
              </a:rPr>
              <a:t>Processos similares são localizados juntos um do outro. A razão é a conveniência para a operação. Isso significa que, quando produtos, informações ou clientes fluírem através da operação, eles percorrerão um roteiro de processo a processo, de acordo com suas necessidades. Diferentes produtos ou clientes terão diferentes necessidades e, portanto, percorrerão diferentes roteiros através da operação. Exemplos de arranjo físico por processo incluem:</a:t>
            </a:r>
          </a:p>
          <a:p>
            <a:pPr algn="just">
              <a:spcBef>
                <a:spcPts val="900"/>
              </a:spcBef>
              <a:defRPr/>
            </a:pPr>
            <a:r>
              <a:rPr lang="pt-PT" sz="1800" dirty="0" smtClean="0">
                <a:solidFill>
                  <a:srgbClr val="000000"/>
                </a:solidFill>
                <a:latin typeface="Arial" charset="0"/>
              </a:rPr>
              <a:t> </a:t>
            </a:r>
            <a:r>
              <a:rPr lang="pt-PT" sz="1800" i="1" dirty="0" smtClean="0">
                <a:solidFill>
                  <a:srgbClr val="C00000"/>
                </a:solidFill>
                <a:latin typeface="Arial" charset="0"/>
              </a:rPr>
              <a:t>Hospital -</a:t>
            </a:r>
            <a:r>
              <a:rPr lang="pt-PT" sz="1800" dirty="0" smtClean="0">
                <a:solidFill>
                  <a:srgbClr val="C00000"/>
                </a:solidFill>
                <a:latin typeface="Arial" charset="0"/>
              </a:rPr>
              <a:t> alguns processos (aparelhos de raíos-X e laboratórios) são necessários a um grande número de diferentes tipos de pacientes; alguns processos podem atingir altos níveis de utilização de recursos (leitos e equipe de atendimento)</a:t>
            </a:r>
          </a:p>
          <a:p>
            <a:pPr algn="just">
              <a:spcBef>
                <a:spcPts val="100"/>
              </a:spcBef>
              <a:defRPr/>
            </a:pPr>
            <a:r>
              <a:rPr lang="pt-PT" sz="1800" dirty="0" smtClean="0">
                <a:solidFill>
                  <a:srgbClr val="000000"/>
                </a:solidFill>
                <a:latin typeface="Arial" charset="0"/>
              </a:rPr>
              <a:t> </a:t>
            </a:r>
            <a:r>
              <a:rPr lang="pt-PT" sz="1800" i="1" dirty="0" smtClean="0">
                <a:solidFill>
                  <a:schemeClr val="accent6"/>
                </a:solidFill>
                <a:latin typeface="Arial" charset="0"/>
              </a:rPr>
              <a:t>Usinagem de peças utilizadas em motores de aviões - </a:t>
            </a:r>
            <a:r>
              <a:rPr lang="pt-PT" sz="1800" dirty="0" smtClean="0">
                <a:solidFill>
                  <a:schemeClr val="accent6"/>
                </a:solidFill>
                <a:latin typeface="Arial" charset="0"/>
              </a:rPr>
              <a:t>alguns processos </a:t>
            </a:r>
            <a:r>
              <a:rPr lang="pt-PT" sz="1800" i="1" dirty="0" smtClean="0">
                <a:solidFill>
                  <a:schemeClr val="accent6"/>
                </a:solidFill>
                <a:latin typeface="Arial" charset="0"/>
              </a:rPr>
              <a:t>(ex.:</a:t>
            </a:r>
            <a:r>
              <a:rPr lang="pt-PT" sz="1800" dirty="0" smtClean="0">
                <a:solidFill>
                  <a:schemeClr val="accent6"/>
                </a:solidFill>
                <a:latin typeface="Arial" charset="0"/>
              </a:rPr>
              <a:t> tratamento térmico) necessitam de instalações especiais (para exaustão de fumaça, por exemplo); alguns processos </a:t>
            </a:r>
            <a:r>
              <a:rPr lang="pt-PT" sz="1800" i="1" dirty="0" smtClean="0">
                <a:solidFill>
                  <a:schemeClr val="accent6"/>
                </a:solidFill>
                <a:latin typeface="Arial" charset="0"/>
              </a:rPr>
              <a:t>(ex.: machining centres)</a:t>
            </a:r>
            <a:r>
              <a:rPr lang="pt-PT" sz="1800" dirty="0" smtClean="0">
                <a:solidFill>
                  <a:schemeClr val="accent6"/>
                </a:solidFill>
                <a:latin typeface="Arial" charset="0"/>
              </a:rPr>
              <a:t> requerem suporte comum de preparadores/operadores de máquina.</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0" y="71414"/>
            <a:ext cx="7772400" cy="533400"/>
          </a:xfrm>
        </p:spPr>
        <p:txBody>
          <a:bodyPr/>
          <a:lstStyle/>
          <a:p>
            <a:pPr>
              <a:defRPr/>
            </a:pPr>
            <a:r>
              <a:rPr lang="pt-PT" sz="2400" b="1" dirty="0" smtClean="0">
                <a:solidFill>
                  <a:schemeClr val="bg1"/>
                </a:solidFill>
                <a:effectLst>
                  <a:outerShdw blurRad="38100" dist="38100" dir="2700000" algn="tl">
                    <a:srgbClr val="000000">
                      <a:alpha val="43137"/>
                    </a:srgbClr>
                  </a:outerShdw>
                </a:effectLst>
                <a:latin typeface="Arial" charset="0"/>
              </a:rPr>
              <a:t>ARRANJO FÍSICO CELULAR</a:t>
            </a:r>
            <a:endParaRPr lang="pt-BR" sz="2400" b="1" dirty="0" smtClean="0">
              <a:solidFill>
                <a:schemeClr val="bg1"/>
              </a:solidFill>
              <a:effectLst>
                <a:outerShdw blurRad="38100" dist="38100" dir="2700000" algn="tl">
                  <a:srgbClr val="000000">
                    <a:alpha val="43137"/>
                  </a:srgbClr>
                </a:outerShdw>
              </a:effectLst>
              <a:latin typeface="Arial" charset="0"/>
            </a:endParaRPr>
          </a:p>
        </p:txBody>
      </p:sp>
      <p:sp>
        <p:nvSpPr>
          <p:cNvPr id="22532" name="Rectangle 3"/>
          <p:cNvSpPr>
            <a:spLocks noGrp="1" noChangeArrowheads="1"/>
          </p:cNvSpPr>
          <p:nvPr>
            <p:ph type="body" idx="4294967295"/>
          </p:nvPr>
        </p:nvSpPr>
        <p:spPr>
          <a:xfrm>
            <a:off x="0" y="1111250"/>
            <a:ext cx="9144000" cy="5486400"/>
          </a:xfrm>
        </p:spPr>
        <p:txBody>
          <a:bodyPr/>
          <a:lstStyle/>
          <a:p>
            <a:pPr algn="just">
              <a:buFontTx/>
              <a:buNone/>
              <a:defRPr/>
            </a:pPr>
            <a:r>
              <a:rPr lang="pt-PT" sz="2000" dirty="0" smtClean="0">
                <a:solidFill>
                  <a:srgbClr val="000000"/>
                </a:solidFill>
                <a:latin typeface="Arial" charset="0"/>
              </a:rPr>
              <a:t>	</a:t>
            </a:r>
            <a:r>
              <a:rPr lang="pt-PT" sz="1800" dirty="0" smtClean="0">
                <a:solidFill>
                  <a:srgbClr val="000000"/>
                </a:solidFill>
                <a:latin typeface="Arial" charset="0"/>
              </a:rPr>
              <a:t>Arranjo físico celular é aquele em que os recursos necessários para uma classe particular de produtos são agrupados juntos de alguma forma. Arranjo físico do tipo "loja-dentro-da loja" em operações de varejo é um exemplo de arranjo físico celular.</a:t>
            </a:r>
          </a:p>
          <a:p>
            <a:pPr algn="just">
              <a:buFontTx/>
              <a:buNone/>
              <a:defRPr/>
            </a:pPr>
            <a:endParaRPr lang="pt-PT" sz="1800" dirty="0" smtClean="0">
              <a:solidFill>
                <a:srgbClr val="000000"/>
              </a:solidFill>
              <a:latin typeface="Arial" charset="0"/>
            </a:endParaRPr>
          </a:p>
          <a:p>
            <a:pPr algn="just">
              <a:buFontTx/>
              <a:buNone/>
              <a:defRPr/>
            </a:pPr>
            <a:r>
              <a:rPr lang="pt-PT" sz="1800" dirty="0" smtClean="0">
                <a:latin typeface="Arial" charset="0"/>
              </a:rPr>
              <a:t>Outros exemplos incluem:</a:t>
            </a:r>
          </a:p>
          <a:p>
            <a:pPr algn="just">
              <a:spcBef>
                <a:spcPts val="900"/>
              </a:spcBef>
              <a:defRPr/>
            </a:pPr>
            <a:r>
              <a:rPr lang="pt-PT" sz="1800" dirty="0" smtClean="0">
                <a:solidFill>
                  <a:srgbClr val="000000"/>
                </a:solidFill>
                <a:latin typeface="Arial" charset="0"/>
              </a:rPr>
              <a:t> </a:t>
            </a:r>
            <a:r>
              <a:rPr lang="pt-PT" sz="1800" i="1" dirty="0" smtClean="0">
                <a:solidFill>
                  <a:srgbClr val="C00000"/>
                </a:solidFill>
                <a:latin typeface="Arial" charset="0"/>
              </a:rPr>
              <a:t>Algumas empresas manufatureiras de componentes de computador -</a:t>
            </a:r>
            <a:r>
              <a:rPr lang="pt-PT" sz="1800" dirty="0" smtClean="0">
                <a:solidFill>
                  <a:srgbClr val="C00000"/>
                </a:solidFill>
                <a:latin typeface="Arial" charset="0"/>
              </a:rPr>
              <a:t> a manufatura e a montagem de alguns tipos de peças para computadores podem necessitar de alguma área dedicada à produção de peças para clientes em particular que tenham requisitos especiais como, por exemplo, níveis mais altos de qualidade.</a:t>
            </a:r>
          </a:p>
          <a:p>
            <a:pPr algn="just">
              <a:spcBef>
                <a:spcPts val="100"/>
              </a:spcBef>
              <a:defRPr/>
            </a:pPr>
            <a:r>
              <a:rPr lang="pt-PT" sz="1800" dirty="0" smtClean="0">
                <a:latin typeface="Arial" charset="0"/>
              </a:rPr>
              <a:t> </a:t>
            </a:r>
            <a:r>
              <a:rPr lang="pt-PT" sz="1800" i="1" dirty="0" smtClean="0">
                <a:solidFill>
                  <a:schemeClr val="accent6"/>
                </a:solidFill>
                <a:latin typeface="Arial" charset="0"/>
              </a:rPr>
              <a:t>Área para produtos específicos em supermercados -</a:t>
            </a:r>
            <a:r>
              <a:rPr lang="pt-PT" sz="1800" dirty="0" smtClean="0">
                <a:solidFill>
                  <a:schemeClr val="accent6"/>
                </a:solidFill>
                <a:latin typeface="Arial" charset="0"/>
              </a:rPr>
              <a:t> alguns clientes usam o supermercado apenas para comprar lanches, salgadinhos, refrigerantes, iogurte etc. para consumo, por exemplo, em seu horário de almoço. Estes, em geral, são localizados juntos, de forma que o cliente que está apenas comprando seu almoço não necessite procurá-lo pelo supermercado todo.</a:t>
            </a:r>
          </a:p>
          <a:p>
            <a:pPr algn="just">
              <a:spcBef>
                <a:spcPts val="100"/>
              </a:spcBef>
              <a:defRPr/>
            </a:pPr>
            <a:r>
              <a:rPr lang="pt-PT" sz="1800" dirty="0" smtClean="0">
                <a:solidFill>
                  <a:srgbClr val="000000"/>
                </a:solidFill>
                <a:latin typeface="Arial" charset="0"/>
              </a:rPr>
              <a:t> </a:t>
            </a:r>
            <a:r>
              <a:rPr lang="pt-PT" sz="1800" i="1" dirty="0" smtClean="0">
                <a:solidFill>
                  <a:srgbClr val="C00000"/>
                </a:solidFill>
                <a:latin typeface="Arial" charset="0"/>
              </a:rPr>
              <a:t>Maternidade em um hospital -</a:t>
            </a:r>
            <a:r>
              <a:rPr lang="pt-PT" sz="1800" dirty="0" smtClean="0">
                <a:solidFill>
                  <a:srgbClr val="C00000"/>
                </a:solidFill>
                <a:latin typeface="Arial" charset="0"/>
              </a:rPr>
              <a:t> clientes que necessitam de atendimento em maternidade formam um grupo bem definido que pode ser tratado junto; eles têm uma probabilidade pequena de necessitar de cuidados de outras partes do hospital ao mesmo tempo que requerem cuidados de maternidade.</a:t>
            </a:r>
          </a:p>
          <a:p>
            <a:pPr algn="just">
              <a:spcBef>
                <a:spcPts val="100"/>
              </a:spcBef>
              <a:defRPr/>
            </a:pPr>
            <a:endParaRPr lang="pt-BR" sz="2000"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a:off x="-357222" y="71414"/>
            <a:ext cx="7772400" cy="457200"/>
          </a:xfrm>
        </p:spPr>
        <p:txBody>
          <a:bodyPr>
            <a:normAutofit fontScale="90000"/>
          </a:bodyPr>
          <a:lstStyle/>
          <a:p>
            <a:r>
              <a:rPr lang="pt-PT" sz="2800" b="1" dirty="0" smtClean="0">
                <a:latin typeface="Arial" charset="0"/>
              </a:rPr>
              <a:t>ARRANJO FÍSICO POR PRODUTO</a:t>
            </a:r>
            <a:endParaRPr lang="pt-BR" sz="2800" dirty="0" smtClean="0">
              <a:latin typeface="Arial" charset="0"/>
            </a:endParaRPr>
          </a:p>
        </p:txBody>
      </p:sp>
      <p:sp>
        <p:nvSpPr>
          <p:cNvPr id="23556" name="Rectangle 3"/>
          <p:cNvSpPr>
            <a:spLocks noGrp="1" noChangeArrowheads="1"/>
          </p:cNvSpPr>
          <p:nvPr>
            <p:ph type="body" idx="4294967295"/>
          </p:nvPr>
        </p:nvSpPr>
        <p:spPr>
          <a:xfrm>
            <a:off x="0" y="1223963"/>
            <a:ext cx="9144000" cy="5229225"/>
          </a:xfrm>
        </p:spPr>
        <p:txBody>
          <a:bodyPr/>
          <a:lstStyle/>
          <a:p>
            <a:pPr algn="just">
              <a:spcBef>
                <a:spcPts val="100"/>
              </a:spcBef>
              <a:defRPr/>
            </a:pPr>
            <a:r>
              <a:rPr lang="pt-PT" sz="1800" dirty="0" smtClean="0">
                <a:solidFill>
                  <a:srgbClr val="000000"/>
                </a:solidFill>
                <a:latin typeface="Arial" charset="0"/>
              </a:rPr>
              <a:t>É aquele em que os recursos de transformação estão configurados na sequência específica para a melhor conveniência do produto ou do tipo de produto. Este é o motivo pelo qual às vezes este tipo de arranjo físico é chamado de arranjo físico em "fluxo" ou em "linha". O fluxo de produtos, informações ou clientes é muito claro e previsível no arranjo físico por produto, o que faz dele um arranjo relativamente fácil de controlar. Predominantemente é a uniformidade dos requisitos dos produto ou serviços oferecidos que leva a operação a escolher um arranjo físico por produto.</a:t>
            </a:r>
          </a:p>
          <a:p>
            <a:pPr algn="just">
              <a:spcBef>
                <a:spcPts val="100"/>
              </a:spcBef>
              <a:buFontTx/>
              <a:buNone/>
              <a:defRPr/>
            </a:pPr>
            <a:endParaRPr lang="pt-PT" sz="1800" dirty="0" smtClean="0">
              <a:solidFill>
                <a:srgbClr val="000000"/>
              </a:solidFill>
              <a:latin typeface="Arial" charset="0"/>
            </a:endParaRPr>
          </a:p>
          <a:p>
            <a:pPr algn="just">
              <a:spcBef>
                <a:spcPts val="100"/>
              </a:spcBef>
              <a:buFontTx/>
              <a:buNone/>
              <a:defRPr/>
            </a:pPr>
            <a:r>
              <a:rPr lang="pt-PT" sz="1800" dirty="0" smtClean="0">
                <a:solidFill>
                  <a:srgbClr val="000000"/>
                </a:solidFill>
                <a:latin typeface="Arial" charset="0"/>
              </a:rPr>
              <a:t>Exemplos incluem:</a:t>
            </a:r>
          </a:p>
          <a:p>
            <a:pPr algn="just">
              <a:spcBef>
                <a:spcPts val="900"/>
              </a:spcBef>
              <a:defRPr/>
            </a:pPr>
            <a:r>
              <a:rPr lang="pt-PT" sz="1800" dirty="0" smtClean="0">
                <a:solidFill>
                  <a:srgbClr val="C00000"/>
                </a:solidFill>
                <a:latin typeface="Arial" charset="0"/>
              </a:rPr>
              <a:t> </a:t>
            </a:r>
            <a:r>
              <a:rPr lang="pt-PT" sz="1800" i="1" dirty="0" smtClean="0">
                <a:solidFill>
                  <a:srgbClr val="C00000"/>
                </a:solidFill>
                <a:latin typeface="Arial" charset="0"/>
              </a:rPr>
              <a:t>Montagem de automóveis -</a:t>
            </a:r>
            <a:r>
              <a:rPr lang="pt-PT" sz="1800" dirty="0" smtClean="0">
                <a:solidFill>
                  <a:srgbClr val="C00000"/>
                </a:solidFill>
                <a:latin typeface="Arial" charset="0"/>
              </a:rPr>
              <a:t> quase todas as variantes do mesmo modelo requerem a mesma sequência de processos.</a:t>
            </a:r>
          </a:p>
          <a:p>
            <a:pPr algn="just">
              <a:spcBef>
                <a:spcPts val="100"/>
              </a:spcBef>
              <a:defRPr/>
            </a:pPr>
            <a:r>
              <a:rPr lang="pt-PT" sz="1800" dirty="0" smtClean="0">
                <a:solidFill>
                  <a:srgbClr val="000000"/>
                </a:solidFill>
                <a:latin typeface="Arial" charset="0"/>
              </a:rPr>
              <a:t> </a:t>
            </a:r>
            <a:r>
              <a:rPr lang="pt-PT" sz="1800" i="1" dirty="0" smtClean="0">
                <a:solidFill>
                  <a:schemeClr val="accent6"/>
                </a:solidFill>
                <a:latin typeface="Arial" charset="0"/>
              </a:rPr>
              <a:t>Programa de vacinação em massa -</a:t>
            </a:r>
            <a:r>
              <a:rPr lang="pt-PT" sz="1800" dirty="0" smtClean="0">
                <a:solidFill>
                  <a:schemeClr val="accent6"/>
                </a:solidFill>
                <a:latin typeface="Arial" charset="0"/>
              </a:rPr>
              <a:t> todos os clientes requerem a mesma sequência de atividades burocráticas (preenchimento das cadernetas de vacinação), médicas e de aconselhamento (possível resguardo necessário, por exemplo).</a:t>
            </a:r>
          </a:p>
          <a:p>
            <a:pPr algn="just">
              <a:spcBef>
                <a:spcPts val="100"/>
              </a:spcBef>
              <a:defRPr/>
            </a:pPr>
            <a:r>
              <a:rPr lang="pt-PT" sz="1800" dirty="0" smtClean="0">
                <a:solidFill>
                  <a:srgbClr val="C00000"/>
                </a:solidFill>
                <a:latin typeface="Arial" charset="0"/>
              </a:rPr>
              <a:t> </a:t>
            </a:r>
            <a:r>
              <a:rPr lang="pt-PT" sz="1800" i="1" dirty="0" smtClean="0">
                <a:solidFill>
                  <a:srgbClr val="C00000"/>
                </a:solidFill>
                <a:latin typeface="Arial" charset="0"/>
              </a:rPr>
              <a:t>Restaurante self-service -</a:t>
            </a:r>
            <a:r>
              <a:rPr lang="pt-PT" sz="1800" dirty="0" smtClean="0">
                <a:solidFill>
                  <a:srgbClr val="C00000"/>
                </a:solidFill>
                <a:latin typeface="Arial" charset="0"/>
              </a:rPr>
              <a:t> Geralmente, a sequência de serviços requeridos pelo cliente (entrada, prato principal, sobremesa, bebidas) é comum para todos os clientes, mas o arranjo físico auxilia também a manter controle sobre o fluxo de clientes.</a:t>
            </a:r>
            <a:endParaRPr lang="pt-BR" sz="1800" dirty="0" smtClean="0">
              <a:solidFill>
                <a:srgbClr val="C0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a:off x="0" y="381000"/>
            <a:ext cx="7772400" cy="457200"/>
          </a:xfrm>
        </p:spPr>
        <p:txBody>
          <a:bodyPr/>
          <a:lstStyle/>
          <a:p>
            <a:pPr>
              <a:defRPr/>
            </a:pPr>
            <a:r>
              <a:rPr lang="pt-PT" sz="2400" b="1" dirty="0" smtClean="0">
                <a:solidFill>
                  <a:schemeClr val="bg1"/>
                </a:solidFill>
                <a:effectLst>
                  <a:outerShdw blurRad="38100" dist="38100" dir="2700000" algn="tl">
                    <a:srgbClr val="000000">
                      <a:alpha val="43137"/>
                    </a:srgbClr>
                  </a:outerShdw>
                </a:effectLst>
                <a:latin typeface="Arial" charset="0"/>
              </a:rPr>
              <a:t>ARRANJOS FÍSICOS MISTOS</a:t>
            </a:r>
            <a:endParaRPr lang="pt-BR" sz="2400" b="1" dirty="0" smtClean="0">
              <a:solidFill>
                <a:schemeClr val="bg1"/>
              </a:solidFill>
              <a:effectLst>
                <a:outerShdw blurRad="38100" dist="38100" dir="2700000" algn="tl">
                  <a:srgbClr val="000000">
                    <a:alpha val="43137"/>
                  </a:srgbClr>
                </a:outerShdw>
              </a:effectLst>
              <a:latin typeface="Arial" charset="0"/>
            </a:endParaRPr>
          </a:p>
        </p:txBody>
      </p:sp>
      <p:sp>
        <p:nvSpPr>
          <p:cNvPr id="25604" name="Rectangle 3"/>
          <p:cNvSpPr>
            <a:spLocks noGrp="1" noChangeArrowheads="1"/>
          </p:cNvSpPr>
          <p:nvPr>
            <p:ph type="body" idx="4294967295"/>
          </p:nvPr>
        </p:nvSpPr>
        <p:spPr>
          <a:xfrm>
            <a:off x="0" y="1347788"/>
            <a:ext cx="9144000" cy="5105400"/>
          </a:xfrm>
        </p:spPr>
        <p:txBody>
          <a:bodyPr/>
          <a:lstStyle/>
          <a:p>
            <a:pPr marL="290513" indent="-290513" algn="just">
              <a:spcBef>
                <a:spcPts val="1500"/>
              </a:spcBef>
              <a:buFont typeface="CommonBullets" pitchFamily="34" charset="2"/>
              <a:buChar char="?"/>
              <a:tabLst>
                <a:tab pos="374650" algn="l"/>
              </a:tabLst>
            </a:pPr>
            <a:r>
              <a:rPr lang="pt-PT" sz="1800" smtClean="0">
                <a:solidFill>
                  <a:srgbClr val="000000"/>
                </a:solidFill>
                <a:latin typeface="Arial" charset="0"/>
              </a:rPr>
              <a:t>Muitas operações ou projetam arranjos físicos mistos, que combinam elementos de alguns ou todos os tipos básicos de arranjo físico ou, alternativamente, usam tipos básicos de arranjo físico de forma "pura" em diferentes partes da operação. Por exemplo, um hospital normalmente seria arranjado conforme os princípios do arranjo físico por processo - cada departamento representando um tipo particular de processo (departamento de radiologia, salas de cirurgia, laboratório de processamento de sangue, entre outros). </a:t>
            </a:r>
          </a:p>
          <a:p>
            <a:pPr marL="290513" indent="-290513" algn="just">
              <a:spcBef>
                <a:spcPts val="1500"/>
              </a:spcBef>
              <a:buFont typeface="CommonBullets" pitchFamily="34" charset="2"/>
              <a:buChar char="?"/>
              <a:tabLst>
                <a:tab pos="374650" algn="l"/>
              </a:tabLst>
            </a:pPr>
            <a:endParaRPr lang="pt-PT" sz="1800" smtClean="0">
              <a:solidFill>
                <a:srgbClr val="000000"/>
              </a:solidFill>
              <a:latin typeface="Arial" charset="0"/>
            </a:endParaRPr>
          </a:p>
          <a:p>
            <a:pPr marL="290513" indent="-290513" algn="just">
              <a:spcBef>
                <a:spcPts val="1500"/>
              </a:spcBef>
              <a:buFont typeface="CommonBullets" pitchFamily="34" charset="2"/>
              <a:buChar char="?"/>
              <a:tabLst>
                <a:tab pos="374650" algn="l"/>
              </a:tabLst>
            </a:pPr>
            <a:r>
              <a:rPr lang="pt-PT" sz="1800" smtClean="0">
                <a:solidFill>
                  <a:srgbClr val="000000"/>
                </a:solidFill>
                <a:latin typeface="Arial" charset="0"/>
              </a:rPr>
              <a:t>Ainda assim, dentro de cada departamento, diferentes tipos de arranjo físico são utilizados:</a:t>
            </a:r>
          </a:p>
          <a:p>
            <a:pPr marL="290513" indent="-290513" algn="just">
              <a:spcBef>
                <a:spcPts val="1500"/>
              </a:spcBef>
              <a:tabLst>
                <a:tab pos="374650" algn="l"/>
              </a:tabLst>
            </a:pPr>
            <a:r>
              <a:rPr lang="pt-PT" sz="1800" smtClean="0">
                <a:solidFill>
                  <a:srgbClr val="000000"/>
                </a:solidFill>
                <a:latin typeface="Arial" charset="0"/>
              </a:rPr>
              <a:t>O departamento de radiologia é arranjado por processo</a:t>
            </a:r>
          </a:p>
          <a:p>
            <a:pPr marL="290513" indent="-290513" algn="just">
              <a:spcBef>
                <a:spcPts val="1500"/>
              </a:spcBef>
              <a:tabLst>
                <a:tab pos="374650" algn="l"/>
              </a:tabLst>
            </a:pPr>
            <a:r>
              <a:rPr lang="pt-PT" sz="1800" smtClean="0">
                <a:solidFill>
                  <a:srgbClr val="000000"/>
                </a:solidFill>
                <a:latin typeface="Arial" charset="0"/>
              </a:rPr>
              <a:t>As salas de cirurgia segundo um arranjo físico posicional</a:t>
            </a:r>
          </a:p>
          <a:p>
            <a:pPr marL="290513" indent="-290513" algn="just">
              <a:spcBef>
                <a:spcPts val="1500"/>
              </a:spcBef>
              <a:tabLst>
                <a:tab pos="374650" algn="l"/>
              </a:tabLst>
            </a:pPr>
            <a:r>
              <a:rPr lang="pt-PT" sz="1800" smtClean="0">
                <a:solidFill>
                  <a:srgbClr val="000000"/>
                </a:solidFill>
                <a:latin typeface="Arial" charset="0"/>
              </a:rPr>
              <a:t>O laboratório de processamento de sangue conforme um arranjo físico por produto.</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idx="4294967295"/>
          </p:nvPr>
        </p:nvSpPr>
        <p:spPr>
          <a:xfrm>
            <a:off x="0" y="71414"/>
            <a:ext cx="7772400" cy="533400"/>
          </a:xfrm>
        </p:spPr>
        <p:txBody>
          <a:bodyPr/>
          <a:lstStyle/>
          <a:p>
            <a:pPr>
              <a:defRPr/>
            </a:pPr>
            <a:r>
              <a:rPr lang="pt-BR" sz="2400" b="1" dirty="0" smtClean="0">
                <a:solidFill>
                  <a:schemeClr val="bg1"/>
                </a:solidFill>
                <a:effectLst>
                  <a:outerShdw blurRad="38100" dist="38100" dir="2700000" algn="tl">
                    <a:srgbClr val="000000">
                      <a:alpha val="43137"/>
                    </a:srgbClr>
                  </a:outerShdw>
                </a:effectLst>
              </a:rPr>
              <a:t>ARANJO FÍSICO MISTO</a:t>
            </a:r>
          </a:p>
        </p:txBody>
      </p:sp>
      <p:pic>
        <p:nvPicPr>
          <p:cNvPr id="26628" name="Picture 5"/>
          <p:cNvPicPr>
            <a:picLocks noChangeAspect="1" noChangeArrowheads="1"/>
          </p:cNvPicPr>
          <p:nvPr/>
        </p:nvPicPr>
        <p:blipFill>
          <a:blip r:embed="rId2"/>
          <a:srcRect/>
          <a:stretch>
            <a:fillRect/>
          </a:stretch>
        </p:blipFill>
        <p:spPr bwMode="auto">
          <a:xfrm>
            <a:off x="34925" y="1125538"/>
            <a:ext cx="9109075" cy="463550"/>
          </a:xfrm>
          <a:prstGeom prst="rect">
            <a:avLst/>
          </a:prstGeom>
          <a:noFill/>
          <a:ln w="9525">
            <a:noFill/>
            <a:miter lim="800000"/>
            <a:headEnd/>
            <a:tailEnd/>
          </a:ln>
        </p:spPr>
      </p:pic>
      <p:pic>
        <p:nvPicPr>
          <p:cNvPr id="26629" name="Picture 6"/>
          <p:cNvPicPr>
            <a:picLocks noChangeAspect="1" noChangeArrowheads="1"/>
          </p:cNvPicPr>
          <p:nvPr/>
        </p:nvPicPr>
        <p:blipFill>
          <a:blip r:embed="rId3"/>
          <a:srcRect/>
          <a:stretch>
            <a:fillRect/>
          </a:stretch>
        </p:blipFill>
        <p:spPr bwMode="auto">
          <a:xfrm>
            <a:off x="611188" y="1557338"/>
            <a:ext cx="7921625" cy="4967287"/>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5"/>
          <p:cNvPicPr>
            <a:picLocks noChangeAspect="1" noChangeArrowheads="1"/>
          </p:cNvPicPr>
          <p:nvPr/>
        </p:nvPicPr>
        <p:blipFill>
          <a:blip r:embed="rId2"/>
          <a:srcRect/>
          <a:stretch>
            <a:fillRect/>
          </a:stretch>
        </p:blipFill>
        <p:spPr bwMode="auto">
          <a:xfrm>
            <a:off x="4859338" y="1341438"/>
            <a:ext cx="3746500" cy="3421062"/>
          </a:xfrm>
          <a:prstGeom prst="rect">
            <a:avLst/>
          </a:prstGeom>
          <a:noFill/>
          <a:ln w="12699">
            <a:noFill/>
            <a:miter lim="800000"/>
            <a:headEnd/>
            <a:tailEnd/>
          </a:ln>
        </p:spPr>
      </p:pic>
      <p:pic>
        <p:nvPicPr>
          <p:cNvPr id="27653" name="Picture 7" descr="http://3.bp.blogspot.com/-XI-vaBppkwo/UYw14FIP-OI/AAAAAAAAAj8/CWlmZmDgZTE/s1600/aps.jpg"/>
          <p:cNvPicPr>
            <a:picLocks noChangeAspect="1" noChangeArrowheads="1"/>
          </p:cNvPicPr>
          <p:nvPr/>
        </p:nvPicPr>
        <p:blipFill>
          <a:blip r:embed="rId3"/>
          <a:srcRect/>
          <a:stretch>
            <a:fillRect/>
          </a:stretch>
        </p:blipFill>
        <p:spPr bwMode="auto">
          <a:xfrm>
            <a:off x="322263" y="2060575"/>
            <a:ext cx="4465637" cy="3457575"/>
          </a:xfrm>
          <a:prstGeom prst="rect">
            <a:avLst/>
          </a:prstGeom>
          <a:noFill/>
          <a:ln w="9525">
            <a:noFill/>
            <a:miter lim="800000"/>
            <a:headEnd/>
            <a:tailEnd/>
          </a:ln>
        </p:spPr>
      </p:pic>
      <p:sp>
        <p:nvSpPr>
          <p:cNvPr id="10" name="Rectangle 1026"/>
          <p:cNvSpPr txBox="1">
            <a:spLocks noChangeArrowheads="1"/>
          </p:cNvSpPr>
          <p:nvPr/>
        </p:nvSpPr>
        <p:spPr bwMode="auto">
          <a:xfrm>
            <a:off x="2857500" y="4429125"/>
            <a:ext cx="5486400" cy="1143000"/>
          </a:xfrm>
          <a:prstGeom prst="rect">
            <a:avLst/>
          </a:prstGeom>
          <a:noFill/>
          <a:ln w="9525">
            <a:noFill/>
            <a:miter lim="800000"/>
            <a:headEnd/>
            <a:tailEnd/>
          </a:ln>
          <a:effectLst/>
        </p:spPr>
        <p:txBody>
          <a:bodyPr anchor="ctr"/>
          <a:lstStyle/>
          <a:p>
            <a:pPr algn="ctr">
              <a:defRPr/>
            </a:pPr>
            <a:r>
              <a:rPr lang="pt-BR" sz="4400" b="1" kern="0" dirty="0">
                <a:solidFill>
                  <a:schemeClr val="accent2"/>
                </a:solidFill>
                <a:effectLst>
                  <a:outerShdw blurRad="38100" dist="38100" dir="2700000" algn="tl">
                    <a:srgbClr val="000000">
                      <a:alpha val="43137"/>
                    </a:srgbClr>
                  </a:outerShdw>
                </a:effectLst>
                <a:latin typeface="+mj-lt"/>
                <a:ea typeface="+mj-ea"/>
                <a:cs typeface="+mj-cs"/>
              </a:rPr>
              <a:t>Aula 8</a:t>
            </a:r>
            <a:endParaRPr lang="en-US" sz="4400" b="1" kern="0" dirty="0">
              <a:solidFill>
                <a:schemeClr val="accent2"/>
              </a:solidFill>
              <a:effectLst>
                <a:outerShdw blurRad="38100" dist="38100" dir="2700000" algn="tl">
                  <a:srgbClr val="000000">
                    <a:alpha val="43137"/>
                  </a:srgbClr>
                </a:outerShdw>
              </a:effectLst>
              <a:latin typeface="+mj-lt"/>
              <a:ea typeface="+mj-ea"/>
              <a:cs typeface="+mj-cs"/>
            </a:endParaRPr>
          </a:p>
        </p:txBody>
      </p:sp>
      <p:sp>
        <p:nvSpPr>
          <p:cNvPr id="11" name="Rectangle 1027"/>
          <p:cNvSpPr txBox="1">
            <a:spLocks noChangeArrowheads="1"/>
          </p:cNvSpPr>
          <p:nvPr/>
        </p:nvSpPr>
        <p:spPr bwMode="auto">
          <a:xfrm>
            <a:off x="357188" y="5767388"/>
            <a:ext cx="8458200" cy="661987"/>
          </a:xfrm>
          <a:prstGeom prst="rect">
            <a:avLst/>
          </a:prstGeom>
          <a:noFill/>
          <a:ln w="9525">
            <a:noFill/>
            <a:miter lim="800000"/>
            <a:headEnd/>
            <a:tailEnd/>
          </a:ln>
          <a:effectLst/>
        </p:spPr>
        <p:txBody>
          <a:bodyPr/>
          <a:lstStyle/>
          <a:p>
            <a:pPr marL="342900" indent="-342900" algn="ctr">
              <a:spcBef>
                <a:spcPct val="20000"/>
              </a:spcBef>
              <a:defRPr/>
            </a:pPr>
            <a:r>
              <a:rPr lang="pt-BR" sz="3200" b="1" kern="0" dirty="0">
                <a:solidFill>
                  <a:schemeClr val="accent2"/>
                </a:solidFill>
                <a:effectLst>
                  <a:outerShdw blurRad="38100" dist="38100" dir="2700000" algn="tl">
                    <a:srgbClr val="000000">
                      <a:alpha val="43137"/>
                    </a:srgbClr>
                  </a:outerShdw>
                </a:effectLst>
                <a:latin typeface="+mn-lt"/>
              </a:rPr>
              <a:t>Planejamento agregado</a:t>
            </a:r>
            <a:endParaRPr lang="en-US" sz="3200" b="1" kern="0" dirty="0">
              <a:solidFill>
                <a:schemeClr val="accent2"/>
              </a:solidFill>
              <a:effectLst>
                <a:outerShdw blurRad="38100" dist="38100" dir="2700000" algn="tl">
                  <a:srgbClr val="000000">
                    <a:alpha val="43137"/>
                  </a:srgbClr>
                </a:outerShdw>
              </a:effectLst>
              <a:latin typeface="+mn-l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a:xfrm>
            <a:off x="1042988" y="188913"/>
            <a:ext cx="8101012" cy="762000"/>
          </a:xfrm>
        </p:spPr>
        <p:txBody>
          <a:bodyPr/>
          <a:lstStyle/>
          <a:p>
            <a:r>
              <a:rPr lang="pt-PT" sz="2400" b="1" smtClean="0">
                <a:solidFill>
                  <a:schemeClr val="bg1"/>
                </a:solidFill>
                <a:latin typeface="Arial" charset="0"/>
                <a:cs typeface="Times New Roman" pitchFamily="18" charset="0"/>
              </a:rPr>
              <a:t>PLANEJAMENTO E CONTROLE DA CAPACIDADE</a:t>
            </a:r>
            <a:endParaRPr lang="en-US" sz="2400" b="1" smtClean="0">
              <a:solidFill>
                <a:schemeClr val="bg1"/>
              </a:solidFill>
              <a:latin typeface="Arial" charset="0"/>
              <a:cs typeface="Times New Roman" pitchFamily="18" charset="0"/>
            </a:endParaRPr>
          </a:p>
        </p:txBody>
      </p:sp>
      <p:sp>
        <p:nvSpPr>
          <p:cNvPr id="28676" name="Rectangle 3"/>
          <p:cNvSpPr>
            <a:spLocks noGrp="1" noChangeArrowheads="1"/>
          </p:cNvSpPr>
          <p:nvPr>
            <p:ph type="body" idx="4294967295"/>
          </p:nvPr>
        </p:nvSpPr>
        <p:spPr>
          <a:xfrm>
            <a:off x="0" y="838200"/>
            <a:ext cx="9144000" cy="6019800"/>
          </a:xfrm>
        </p:spPr>
        <p:txBody>
          <a:bodyPr/>
          <a:lstStyle/>
          <a:p>
            <a:pPr algn="just"/>
            <a:endParaRPr lang="pt-PT" sz="2000" b="1" smtClean="0">
              <a:cs typeface="Times New Roman" pitchFamily="18" charset="0"/>
            </a:endParaRPr>
          </a:p>
          <a:p>
            <a:pPr algn="just"/>
            <a:r>
              <a:rPr lang="pt-PT" sz="2000" smtClean="0">
                <a:solidFill>
                  <a:srgbClr val="000000"/>
                </a:solidFill>
                <a:latin typeface="Arial" charset="0"/>
                <a:cs typeface="Times New Roman" pitchFamily="18" charset="0"/>
              </a:rPr>
              <a:t>Planejamento e controle de capacidade é a tarefa de determinar a capacidade efetiva da operação produtiva, de forma que ela possa responder à demanda. Isto normalmente significa decidir como a operação deve reagir a flutuações na demanda.  </a:t>
            </a:r>
          </a:p>
          <a:p>
            <a:pPr>
              <a:buFontTx/>
              <a:buNone/>
            </a:pPr>
            <a:endParaRPr lang="pt-PT" sz="2000" b="1" smtClean="0">
              <a:solidFill>
                <a:srgbClr val="000000"/>
              </a:solidFill>
              <a:latin typeface="Arial" charset="0"/>
              <a:cs typeface="Times New Roman" pitchFamily="18" charset="0"/>
            </a:endParaRPr>
          </a:p>
          <a:p>
            <a:pPr>
              <a:buFontTx/>
              <a:buNone/>
            </a:pPr>
            <a:r>
              <a:rPr lang="pt-PT" sz="2000" b="1" smtClean="0">
                <a:solidFill>
                  <a:srgbClr val="000000"/>
                </a:solidFill>
                <a:latin typeface="Arial" charset="0"/>
                <a:cs typeface="Times New Roman" pitchFamily="18" charset="0"/>
              </a:rPr>
              <a:t>RESTRIÇÕES DE CAPACIDADE</a:t>
            </a:r>
          </a:p>
          <a:p>
            <a:pPr>
              <a:buFontTx/>
              <a:buNone/>
            </a:pPr>
            <a:endParaRPr lang="pt-PT" sz="2000" b="1" smtClean="0">
              <a:cs typeface="Times New Roman" pitchFamily="18" charset="0"/>
            </a:endParaRPr>
          </a:p>
          <a:p>
            <a:pPr algn="just"/>
            <a:r>
              <a:rPr lang="pt-PT" sz="2000" smtClean="0">
                <a:solidFill>
                  <a:srgbClr val="000000"/>
                </a:solidFill>
                <a:latin typeface="Arial" charset="0"/>
                <a:cs typeface="Times New Roman" pitchFamily="18" charset="0"/>
              </a:rPr>
              <a:t>Muitas organizações operam abaixo de sua capacidade máxima de processamento, seja porque a demanda é insuficiente para "preencher" completamente sua capacidade, seja por uma política deliberada, de forma que a operação possa responder rapidamente a cada novo pedido. Com frequência, entretanto, as organizações encontram-se com algumas partes de sua operação funcionando abaixo de sua capacidade, enquanto outras partes estão em sua capacidade "máxima". São as</a:t>
            </a:r>
            <a:r>
              <a:rPr lang="pt-PT" sz="2000" i="1" smtClean="0">
                <a:solidFill>
                  <a:srgbClr val="000000"/>
                </a:solidFill>
                <a:latin typeface="Arial" charset="0"/>
                <a:cs typeface="Times New Roman" pitchFamily="18" charset="0"/>
              </a:rPr>
              <a:t> </a:t>
            </a:r>
            <a:r>
              <a:rPr lang="pt-PT" sz="2000" smtClean="0">
                <a:solidFill>
                  <a:srgbClr val="000000"/>
                </a:solidFill>
                <a:latin typeface="Arial" charset="0"/>
                <a:cs typeface="Times New Roman" pitchFamily="18" charset="0"/>
              </a:rPr>
              <a:t>partes que estão trabalhando na sua capacidade "máxima" que são as </a:t>
            </a:r>
            <a:r>
              <a:rPr lang="pt-PT" sz="2000" i="1" smtClean="0">
                <a:solidFill>
                  <a:srgbClr val="000000"/>
                </a:solidFill>
                <a:latin typeface="Arial" charset="0"/>
                <a:cs typeface="Times New Roman" pitchFamily="18" charset="0"/>
              </a:rPr>
              <a:t>restrições de capacidade</a:t>
            </a:r>
            <a:r>
              <a:rPr lang="pt-PT" sz="2000" smtClean="0">
                <a:solidFill>
                  <a:srgbClr val="000000"/>
                </a:solidFill>
                <a:latin typeface="Arial" charset="0"/>
                <a:cs typeface="Times New Roman" pitchFamily="18" charset="0"/>
              </a:rPr>
              <a:t> de toda a operação.</a:t>
            </a:r>
            <a:endParaRPr lang="pt-PT" sz="2000" b="1" smtClean="0">
              <a:cs typeface="Times New Roman" pitchFamily="18" charset="0"/>
            </a:endParaRPr>
          </a:p>
          <a:p>
            <a:endParaRPr lang="en-US" sz="200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idx="4294967295"/>
          </p:nvPr>
        </p:nvSpPr>
        <p:spPr>
          <a:xfrm>
            <a:off x="0" y="188913"/>
            <a:ext cx="9144000" cy="762000"/>
          </a:xfrm>
        </p:spPr>
        <p:txBody>
          <a:bodyPr>
            <a:normAutofit fontScale="90000"/>
          </a:bodyPr>
          <a:lstStyle/>
          <a:p>
            <a:pPr>
              <a:defRPr/>
            </a:pPr>
            <a:r>
              <a:rPr lang="pt-PT" sz="2400" b="1" dirty="0" smtClean="0">
                <a:solidFill>
                  <a:schemeClr val="bg1"/>
                </a:solidFill>
                <a:effectLst>
                  <a:outerShdw blurRad="38100" dist="38100" dir="2700000" algn="tl">
                    <a:srgbClr val="000000">
                      <a:alpha val="43137"/>
                    </a:srgbClr>
                  </a:outerShdw>
                </a:effectLst>
                <a:latin typeface="Arial" charset="0"/>
                <a:cs typeface="Arial" charset="0"/>
              </a:rPr>
              <a:t>OBJETIVOS DO PLANEJAMENTO E </a:t>
            </a:r>
            <a:br>
              <a:rPr lang="pt-PT" sz="2400" b="1" dirty="0" smtClean="0">
                <a:solidFill>
                  <a:schemeClr val="bg1"/>
                </a:solidFill>
                <a:effectLst>
                  <a:outerShdw blurRad="38100" dist="38100" dir="2700000" algn="tl">
                    <a:srgbClr val="000000">
                      <a:alpha val="43137"/>
                    </a:srgbClr>
                  </a:outerShdw>
                </a:effectLst>
                <a:latin typeface="Arial" charset="0"/>
                <a:cs typeface="Arial" charset="0"/>
              </a:rPr>
            </a:br>
            <a:r>
              <a:rPr lang="pt-PT" sz="2400" b="1" dirty="0" smtClean="0">
                <a:solidFill>
                  <a:schemeClr val="bg1"/>
                </a:solidFill>
                <a:effectLst>
                  <a:outerShdw blurRad="38100" dist="38100" dir="2700000" algn="tl">
                    <a:srgbClr val="000000">
                      <a:alpha val="43137"/>
                    </a:srgbClr>
                  </a:outerShdw>
                </a:effectLst>
                <a:latin typeface="Arial" charset="0"/>
                <a:cs typeface="Arial" charset="0"/>
              </a:rPr>
              <a:t>CONTROLE DE CAPACIDADE</a:t>
            </a:r>
            <a:endParaRPr lang="en-US" sz="2400" b="1" dirty="0" smtClean="0">
              <a:solidFill>
                <a:schemeClr val="bg1"/>
              </a:solidFill>
              <a:effectLst>
                <a:outerShdw blurRad="38100" dist="38100" dir="2700000" algn="tl">
                  <a:srgbClr val="000000">
                    <a:alpha val="43137"/>
                  </a:srgbClr>
                </a:outerShdw>
              </a:effectLst>
              <a:cs typeface="Times New Roman" pitchFamily="18" charset="0"/>
            </a:endParaRPr>
          </a:p>
        </p:txBody>
      </p:sp>
      <p:sp>
        <p:nvSpPr>
          <p:cNvPr id="29700" name="Rectangle 3"/>
          <p:cNvSpPr>
            <a:spLocks noGrp="1" noChangeArrowheads="1"/>
          </p:cNvSpPr>
          <p:nvPr>
            <p:ph type="body" idx="4294967295"/>
          </p:nvPr>
        </p:nvSpPr>
        <p:spPr>
          <a:xfrm>
            <a:off x="107950" y="1227138"/>
            <a:ext cx="9036050" cy="5154612"/>
          </a:xfrm>
        </p:spPr>
        <p:txBody>
          <a:bodyPr>
            <a:normAutofit lnSpcReduction="10000"/>
          </a:bodyPr>
          <a:lstStyle/>
          <a:p>
            <a:pPr algn="just">
              <a:lnSpc>
                <a:spcPct val="120000"/>
              </a:lnSpc>
              <a:buFontTx/>
              <a:buNone/>
            </a:pPr>
            <a:r>
              <a:rPr lang="pt-PT" sz="1800" smtClean="0">
                <a:solidFill>
                  <a:srgbClr val="000000"/>
                </a:solidFill>
                <a:latin typeface="Arial" charset="0"/>
                <a:cs typeface="Arial" charset="0"/>
              </a:rPr>
              <a:t>• Os </a:t>
            </a:r>
            <a:r>
              <a:rPr lang="pt-PT" sz="1800" i="1" smtClean="0">
                <a:solidFill>
                  <a:srgbClr val="000000"/>
                </a:solidFill>
                <a:latin typeface="Arial" charset="0"/>
                <a:cs typeface="Arial" charset="0"/>
              </a:rPr>
              <a:t>custos</a:t>
            </a:r>
            <a:r>
              <a:rPr lang="pt-PT" sz="1800" smtClean="0">
                <a:solidFill>
                  <a:srgbClr val="000000"/>
                </a:solidFill>
                <a:latin typeface="Arial" charset="0"/>
                <a:cs typeface="Arial" charset="0"/>
              </a:rPr>
              <a:t> serão afetados pelo equilíbrio entre capacidade e demanda. Níveis de capacidade excedentes à demanda podem significar subutilização de capacidade, gerando alto custo unitário.</a:t>
            </a:r>
          </a:p>
          <a:p>
            <a:pPr algn="just">
              <a:lnSpc>
                <a:spcPct val="120000"/>
              </a:lnSpc>
              <a:buFontTx/>
              <a:buNone/>
            </a:pPr>
            <a:endParaRPr lang="pt-PT" sz="1200" smtClean="0">
              <a:cs typeface="Times New Roman" pitchFamily="18" charset="0"/>
            </a:endParaRPr>
          </a:p>
          <a:p>
            <a:pPr algn="just">
              <a:lnSpc>
                <a:spcPct val="120000"/>
              </a:lnSpc>
              <a:buFontTx/>
              <a:buNone/>
            </a:pPr>
            <a:r>
              <a:rPr lang="pt-PT" sz="1800" smtClean="0">
                <a:solidFill>
                  <a:srgbClr val="000000"/>
                </a:solidFill>
                <a:latin typeface="Arial" charset="0"/>
                <a:cs typeface="Arial" charset="0"/>
              </a:rPr>
              <a:t>• As </a:t>
            </a:r>
            <a:r>
              <a:rPr lang="pt-PT" sz="1800" i="1" smtClean="0">
                <a:solidFill>
                  <a:srgbClr val="000000"/>
                </a:solidFill>
                <a:latin typeface="Arial" charset="0"/>
                <a:cs typeface="Arial" charset="0"/>
              </a:rPr>
              <a:t>receitas</a:t>
            </a:r>
            <a:r>
              <a:rPr lang="pt-PT" sz="1800" smtClean="0">
                <a:solidFill>
                  <a:srgbClr val="000000"/>
                </a:solidFill>
                <a:latin typeface="Arial" charset="0"/>
                <a:cs typeface="Arial" charset="0"/>
              </a:rPr>
              <a:t> serão afetadas pois os níveis de capacidade iguais ou superiores à demanda assegurarão que toda a demanda seja atendida e não haja perda de receitas.</a:t>
            </a:r>
          </a:p>
          <a:p>
            <a:pPr algn="just">
              <a:lnSpc>
                <a:spcPct val="120000"/>
              </a:lnSpc>
              <a:buFontTx/>
              <a:buNone/>
            </a:pPr>
            <a:endParaRPr lang="pt-PT" sz="1200" smtClean="0">
              <a:cs typeface="Times New Roman" pitchFamily="18" charset="0"/>
            </a:endParaRPr>
          </a:p>
          <a:p>
            <a:pPr algn="just">
              <a:lnSpc>
                <a:spcPct val="120000"/>
              </a:lnSpc>
              <a:buFontTx/>
              <a:buNone/>
            </a:pPr>
            <a:r>
              <a:rPr lang="pt-PT" sz="1800" smtClean="0">
                <a:solidFill>
                  <a:srgbClr val="000000"/>
                </a:solidFill>
                <a:latin typeface="Arial" charset="0"/>
                <a:cs typeface="Arial" charset="0"/>
              </a:rPr>
              <a:t>• O </a:t>
            </a:r>
            <a:r>
              <a:rPr lang="pt-PT" sz="1800" i="1" smtClean="0">
                <a:solidFill>
                  <a:srgbClr val="000000"/>
                </a:solidFill>
                <a:latin typeface="Arial" charset="0"/>
                <a:cs typeface="Arial" charset="0"/>
              </a:rPr>
              <a:t>capital de giro</a:t>
            </a:r>
            <a:r>
              <a:rPr lang="pt-PT" sz="1800" smtClean="0">
                <a:solidFill>
                  <a:srgbClr val="000000"/>
                </a:solidFill>
                <a:latin typeface="Arial" charset="0"/>
                <a:cs typeface="Arial" charset="0"/>
              </a:rPr>
              <a:t> será afetado se uma operação decidir produzir estoque de bens acabados antecipando-se à demanda. Isto permite atender à demanda, mas a organização financia o estoque até que seja vendido.</a:t>
            </a:r>
          </a:p>
          <a:p>
            <a:pPr algn="just">
              <a:lnSpc>
                <a:spcPct val="120000"/>
              </a:lnSpc>
              <a:buFontTx/>
              <a:buNone/>
            </a:pPr>
            <a:endParaRPr lang="pt-PT" sz="1200" smtClean="0">
              <a:cs typeface="Times New Roman" pitchFamily="18" charset="0"/>
            </a:endParaRPr>
          </a:p>
          <a:p>
            <a:pPr algn="just">
              <a:lnSpc>
                <a:spcPct val="120000"/>
              </a:lnSpc>
              <a:buFontTx/>
              <a:buNone/>
            </a:pPr>
            <a:r>
              <a:rPr lang="pt-PT" sz="1800" smtClean="0">
                <a:solidFill>
                  <a:srgbClr val="000000"/>
                </a:solidFill>
                <a:latin typeface="Arial" charset="0"/>
                <a:cs typeface="Arial" charset="0"/>
              </a:rPr>
              <a:t>• A </a:t>
            </a:r>
            <a:r>
              <a:rPr lang="pt-PT" sz="1800" i="1" smtClean="0">
                <a:solidFill>
                  <a:srgbClr val="000000"/>
                </a:solidFill>
                <a:latin typeface="Arial" charset="0"/>
                <a:cs typeface="Arial" charset="0"/>
              </a:rPr>
              <a:t>qualidade</a:t>
            </a:r>
            <a:r>
              <a:rPr lang="pt-PT" sz="1800" smtClean="0">
                <a:solidFill>
                  <a:srgbClr val="000000"/>
                </a:solidFill>
                <a:latin typeface="Arial" charset="0"/>
                <a:cs typeface="Arial" charset="0"/>
              </a:rPr>
              <a:t> dos bens ou serviços pode ser afetada por um planejamento de capacidade que inclui grandes flutuações nos níveis de capacidade, através da contratação de pessoal temporário, despreparado, o que aumentaria a probabilidade de ocorrência de erros.</a:t>
            </a:r>
            <a:endParaRPr lang="pt-PT" sz="1800" smtClean="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198438" y="1284288"/>
            <a:ext cx="8945562" cy="4953000"/>
          </a:xfrm>
        </p:spPr>
        <p:txBody>
          <a:bodyPr/>
          <a:lstStyle/>
          <a:p>
            <a:pPr algn="just">
              <a:lnSpc>
                <a:spcPct val="120000"/>
              </a:lnSpc>
              <a:buFontTx/>
              <a:buNone/>
            </a:pPr>
            <a:r>
              <a:rPr lang="pt-PT" sz="1800" smtClean="0">
                <a:solidFill>
                  <a:srgbClr val="000000"/>
                </a:solidFill>
                <a:latin typeface="Arial" charset="0"/>
                <a:cs typeface="Arial" charset="0"/>
              </a:rPr>
              <a:t>•   A </a:t>
            </a:r>
            <a:r>
              <a:rPr lang="pt-PT" sz="1800" i="1" smtClean="0">
                <a:solidFill>
                  <a:srgbClr val="000000"/>
                </a:solidFill>
                <a:latin typeface="Arial" charset="0"/>
                <a:cs typeface="Arial" charset="0"/>
              </a:rPr>
              <a:t>velocidade</a:t>
            </a:r>
            <a:r>
              <a:rPr lang="pt-PT" sz="1800" smtClean="0">
                <a:solidFill>
                  <a:srgbClr val="000000"/>
                </a:solidFill>
                <a:latin typeface="Arial" charset="0"/>
                <a:cs typeface="Arial" charset="0"/>
              </a:rPr>
              <a:t> de resposta à demanda do cliente pode ser melhorada, seja pelo aumento dos estoques ou pela provisão deliberada de capacidade excedente para evitar filas.</a:t>
            </a:r>
          </a:p>
          <a:p>
            <a:pPr algn="just">
              <a:lnSpc>
                <a:spcPct val="120000"/>
              </a:lnSpc>
              <a:buFontTx/>
              <a:buNone/>
            </a:pPr>
            <a:endParaRPr lang="pt-PT" sz="1800" smtClean="0">
              <a:cs typeface="Times New Roman" pitchFamily="18" charset="0"/>
            </a:endParaRPr>
          </a:p>
          <a:p>
            <a:pPr algn="just">
              <a:lnSpc>
                <a:spcPct val="120000"/>
              </a:lnSpc>
              <a:buFontTx/>
              <a:buNone/>
            </a:pPr>
            <a:r>
              <a:rPr lang="pt-PT" sz="1800" smtClean="0">
                <a:solidFill>
                  <a:srgbClr val="000000"/>
                </a:solidFill>
                <a:latin typeface="Arial" charset="0"/>
                <a:cs typeface="Arial" charset="0"/>
              </a:rPr>
              <a:t>•   A </a:t>
            </a:r>
            <a:r>
              <a:rPr lang="pt-PT" sz="1800" i="1" smtClean="0">
                <a:solidFill>
                  <a:srgbClr val="000000"/>
                </a:solidFill>
                <a:latin typeface="Arial" charset="0"/>
                <a:cs typeface="Arial" charset="0"/>
              </a:rPr>
              <a:t>confiabilidade</a:t>
            </a:r>
            <a:r>
              <a:rPr lang="pt-PT" sz="1800" smtClean="0">
                <a:solidFill>
                  <a:srgbClr val="000000"/>
                </a:solidFill>
                <a:latin typeface="Arial" charset="0"/>
                <a:cs typeface="Arial" charset="0"/>
              </a:rPr>
              <a:t> do fornecimento será afetada pela proximidade dos níveis de demanda e de capacidade, pois quanto mais próxima a demanda estiver da capacidade máxima da operação, tanto menos capaz esta será para lidar com interrupções inesperadas e menos confiáveis seriam seus fornecimentos de bens e serviços.</a:t>
            </a:r>
          </a:p>
          <a:p>
            <a:pPr algn="just">
              <a:lnSpc>
                <a:spcPct val="120000"/>
              </a:lnSpc>
              <a:buFontTx/>
              <a:buNone/>
            </a:pPr>
            <a:endParaRPr lang="pt-PT" sz="1800" smtClean="0">
              <a:cs typeface="Times New Roman" pitchFamily="18" charset="0"/>
            </a:endParaRPr>
          </a:p>
          <a:p>
            <a:pPr algn="just">
              <a:lnSpc>
                <a:spcPct val="120000"/>
              </a:lnSpc>
            </a:pPr>
            <a:r>
              <a:rPr lang="pt-PT" sz="1800" smtClean="0">
                <a:solidFill>
                  <a:srgbClr val="000000"/>
                </a:solidFill>
                <a:latin typeface="Arial" charset="0"/>
                <a:cs typeface="Arial" charset="0"/>
              </a:rPr>
              <a:t> A </a:t>
            </a:r>
            <a:r>
              <a:rPr lang="pt-PT" sz="1800" i="1" smtClean="0">
                <a:solidFill>
                  <a:srgbClr val="000000"/>
                </a:solidFill>
                <a:latin typeface="Arial" charset="0"/>
                <a:cs typeface="Arial" charset="0"/>
              </a:rPr>
              <a:t>flexibilidade,</a:t>
            </a:r>
            <a:r>
              <a:rPr lang="pt-PT" sz="1800" smtClean="0">
                <a:solidFill>
                  <a:srgbClr val="000000"/>
                </a:solidFill>
                <a:latin typeface="Arial" charset="0"/>
                <a:cs typeface="Arial" charset="0"/>
              </a:rPr>
              <a:t> especialmente a de volume, será melhorada por capacidade excedente. Se a demanda e a capacidade estiverem em equilíbrio, a operação não será capaz de responder a quaisquer aumentos inesperados da demanda.</a:t>
            </a:r>
            <a:endParaRPr lang="pt-PT" sz="1800" smtClean="0">
              <a:cs typeface="Times New Roman" pitchFamily="18" charset="0"/>
            </a:endParaRPr>
          </a:p>
          <a:p>
            <a:pPr>
              <a:lnSpc>
                <a:spcPct val="120000"/>
              </a:lnSpc>
            </a:pPr>
            <a:endParaRPr lang="en-US" sz="2000" smtClean="0"/>
          </a:p>
          <a:p>
            <a:pPr>
              <a:lnSpc>
                <a:spcPct val="120000"/>
              </a:lnSpc>
            </a:pPr>
            <a:endParaRPr lang="en-US" sz="2000" smtClean="0"/>
          </a:p>
        </p:txBody>
      </p:sp>
      <p:sp>
        <p:nvSpPr>
          <p:cNvPr id="6" name="Rectangle 2"/>
          <p:cNvSpPr>
            <a:spLocks noGrp="1" noChangeArrowheads="1"/>
          </p:cNvSpPr>
          <p:nvPr>
            <p:ph type="title" idx="4294967295"/>
          </p:nvPr>
        </p:nvSpPr>
        <p:spPr>
          <a:xfrm>
            <a:off x="0" y="188913"/>
            <a:ext cx="9144000" cy="762000"/>
          </a:xfrm>
        </p:spPr>
        <p:txBody>
          <a:bodyPr>
            <a:normAutofit fontScale="90000"/>
          </a:bodyPr>
          <a:lstStyle/>
          <a:p>
            <a:pPr>
              <a:defRPr/>
            </a:pPr>
            <a:r>
              <a:rPr lang="pt-PT" sz="2400" b="1" dirty="0" smtClean="0">
                <a:solidFill>
                  <a:schemeClr val="bg1"/>
                </a:solidFill>
                <a:effectLst>
                  <a:outerShdw blurRad="38100" dist="38100" dir="2700000" algn="tl">
                    <a:srgbClr val="000000">
                      <a:alpha val="43137"/>
                    </a:srgbClr>
                  </a:outerShdw>
                </a:effectLst>
                <a:latin typeface="Arial" charset="0"/>
                <a:cs typeface="Arial" charset="0"/>
              </a:rPr>
              <a:t>OBJETIVOS DO PLANEJAMENTO E </a:t>
            </a:r>
            <a:br>
              <a:rPr lang="pt-PT" sz="2400" b="1" dirty="0" smtClean="0">
                <a:solidFill>
                  <a:schemeClr val="bg1"/>
                </a:solidFill>
                <a:effectLst>
                  <a:outerShdw blurRad="38100" dist="38100" dir="2700000" algn="tl">
                    <a:srgbClr val="000000">
                      <a:alpha val="43137"/>
                    </a:srgbClr>
                  </a:outerShdw>
                </a:effectLst>
                <a:latin typeface="Arial" charset="0"/>
                <a:cs typeface="Arial" charset="0"/>
              </a:rPr>
            </a:br>
            <a:r>
              <a:rPr lang="pt-PT" sz="2400" b="1" dirty="0" smtClean="0">
                <a:solidFill>
                  <a:schemeClr val="bg1"/>
                </a:solidFill>
                <a:effectLst>
                  <a:outerShdw blurRad="38100" dist="38100" dir="2700000" algn="tl">
                    <a:srgbClr val="000000">
                      <a:alpha val="43137"/>
                    </a:srgbClr>
                  </a:outerShdw>
                </a:effectLst>
                <a:latin typeface="Arial" charset="0"/>
                <a:cs typeface="Arial" charset="0"/>
              </a:rPr>
              <a:t>CONTROLE DE CAPACIDADE</a:t>
            </a:r>
            <a:endParaRPr lang="en-US" sz="2400" b="1" dirty="0" smtClean="0">
              <a:solidFill>
                <a:schemeClr val="bg1"/>
              </a:solidFill>
              <a:effectLst>
                <a:outerShdw blurRad="38100" dist="38100" dir="2700000" algn="tl">
                  <a:srgbClr val="000000">
                    <a:alpha val="43137"/>
                  </a:srgbClr>
                </a:outerShdw>
              </a:effectLst>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188913"/>
            <a:ext cx="9144000" cy="762000"/>
          </a:xfrm>
          <a:prstGeom prst="rect">
            <a:avLst/>
          </a:prstGeom>
          <a:noFill/>
          <a:ln w="9525">
            <a:noFill/>
            <a:miter lim="800000"/>
            <a:headEnd/>
            <a:tailEnd/>
          </a:ln>
        </p:spPr>
        <p:txBody>
          <a:bodyPr anchor="ctr"/>
          <a:lstStyle/>
          <a:p>
            <a:pPr algn="ctr">
              <a:defRPr/>
            </a:pPr>
            <a:r>
              <a:rPr lang="pt-PT" b="1" kern="0" dirty="0">
                <a:solidFill>
                  <a:schemeClr val="bg1"/>
                </a:solidFill>
                <a:effectLst>
                  <a:outerShdw blurRad="38100" dist="38100" dir="2700000" algn="tl">
                    <a:srgbClr val="000000">
                      <a:alpha val="43137"/>
                    </a:srgbClr>
                  </a:outerShdw>
                </a:effectLst>
                <a:latin typeface="Arial" charset="0"/>
                <a:ea typeface="+mj-ea"/>
                <a:cs typeface="Arial" charset="0"/>
              </a:rPr>
              <a:t>OBJETIVOS DO PLANEJAMENTO E </a:t>
            </a:r>
            <a:br>
              <a:rPr lang="pt-PT" b="1" kern="0" dirty="0">
                <a:solidFill>
                  <a:schemeClr val="bg1"/>
                </a:solidFill>
                <a:effectLst>
                  <a:outerShdw blurRad="38100" dist="38100" dir="2700000" algn="tl">
                    <a:srgbClr val="000000">
                      <a:alpha val="43137"/>
                    </a:srgbClr>
                  </a:outerShdw>
                </a:effectLst>
                <a:latin typeface="Arial" charset="0"/>
                <a:ea typeface="+mj-ea"/>
                <a:cs typeface="Arial" charset="0"/>
              </a:rPr>
            </a:br>
            <a:r>
              <a:rPr lang="pt-PT" b="1" kern="0" dirty="0">
                <a:solidFill>
                  <a:schemeClr val="bg1"/>
                </a:solidFill>
                <a:effectLst>
                  <a:outerShdw blurRad="38100" dist="38100" dir="2700000" algn="tl">
                    <a:srgbClr val="000000">
                      <a:alpha val="43137"/>
                    </a:srgbClr>
                  </a:outerShdw>
                </a:effectLst>
                <a:latin typeface="Arial" charset="0"/>
                <a:ea typeface="+mj-ea"/>
                <a:cs typeface="Arial" charset="0"/>
              </a:rPr>
              <a:t>CONTROLE DE CAPACIDADE</a:t>
            </a:r>
            <a:endParaRPr lang="en-US" b="1" kern="0" dirty="0">
              <a:solidFill>
                <a:schemeClr val="bg1"/>
              </a:solidFill>
              <a:effectLst>
                <a:outerShdw blurRad="38100" dist="38100" dir="2700000" algn="tl">
                  <a:srgbClr val="000000">
                    <a:alpha val="43137"/>
                  </a:srgbClr>
                </a:outerShdw>
              </a:effectLst>
              <a:latin typeface="+mj-lt"/>
              <a:ea typeface="+mj-ea"/>
              <a:cs typeface="Times New Roman" pitchFamily="18" charset="0"/>
            </a:endParaRPr>
          </a:p>
        </p:txBody>
      </p:sp>
      <p:pic>
        <p:nvPicPr>
          <p:cNvPr id="31748" name="Picture 5"/>
          <p:cNvPicPr>
            <a:picLocks noChangeAspect="1" noChangeArrowheads="1"/>
          </p:cNvPicPr>
          <p:nvPr/>
        </p:nvPicPr>
        <p:blipFill>
          <a:blip r:embed="rId2"/>
          <a:srcRect/>
          <a:stretch>
            <a:fillRect/>
          </a:stretch>
        </p:blipFill>
        <p:spPr bwMode="auto">
          <a:xfrm>
            <a:off x="179388" y="1628775"/>
            <a:ext cx="7739062" cy="4870450"/>
          </a:xfrm>
          <a:prstGeom prst="rect">
            <a:avLst/>
          </a:prstGeom>
          <a:noFill/>
          <a:ln w="9525">
            <a:noFill/>
            <a:miter lim="800000"/>
            <a:headEnd/>
            <a:tailEnd/>
          </a:ln>
        </p:spPr>
      </p:pic>
      <p:pic>
        <p:nvPicPr>
          <p:cNvPr id="31749" name="Picture 6"/>
          <p:cNvPicPr>
            <a:picLocks noChangeAspect="1" noChangeArrowheads="1"/>
          </p:cNvPicPr>
          <p:nvPr/>
        </p:nvPicPr>
        <p:blipFill>
          <a:blip r:embed="rId3"/>
          <a:srcRect/>
          <a:stretch>
            <a:fillRect/>
          </a:stretch>
        </p:blipFill>
        <p:spPr bwMode="auto">
          <a:xfrm>
            <a:off x="4067175" y="1341438"/>
            <a:ext cx="4968875" cy="874712"/>
          </a:xfrm>
          <a:prstGeom prst="rect">
            <a:avLst/>
          </a:prstGeom>
          <a:noFill/>
          <a:ln w="9525">
            <a:noFill/>
            <a:miter lim="800000"/>
            <a:headEnd/>
            <a:tailEnd/>
          </a:ln>
        </p:spPr>
      </p:pic>
      <p:pic>
        <p:nvPicPr>
          <p:cNvPr id="31750" name="Picture 7"/>
          <p:cNvPicPr>
            <a:picLocks noChangeAspect="1" noChangeArrowheads="1"/>
          </p:cNvPicPr>
          <p:nvPr/>
        </p:nvPicPr>
        <p:blipFill>
          <a:blip r:embed="rId4"/>
          <a:srcRect/>
          <a:stretch>
            <a:fillRect/>
          </a:stretch>
        </p:blipFill>
        <p:spPr bwMode="auto">
          <a:xfrm>
            <a:off x="7019925" y="2276475"/>
            <a:ext cx="1512888" cy="19431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Text Box 2"/>
          <p:cNvSpPr txBox="1">
            <a:spLocks noChangeArrowheads="1"/>
          </p:cNvSpPr>
          <p:nvPr/>
        </p:nvSpPr>
        <p:spPr bwMode="auto">
          <a:xfrm>
            <a:off x="0" y="1330325"/>
            <a:ext cx="9144000" cy="5132174"/>
          </a:xfrm>
          <a:prstGeom prst="rect">
            <a:avLst/>
          </a:prstGeom>
          <a:noFill/>
          <a:ln w="12699">
            <a:noFill/>
            <a:miter lim="800000"/>
            <a:headEnd type="none" w="sm" len="sm"/>
            <a:tailEnd type="none" w="sm" len="sm"/>
          </a:ln>
        </p:spPr>
        <p:txBody>
          <a:bodyPr>
            <a:spAutoFit/>
          </a:bodyPr>
          <a:lstStyle/>
          <a:p>
            <a:pPr algn="just" eaLnBrk="0" hangingPunct="0">
              <a:spcBef>
                <a:spcPts val="900"/>
              </a:spcBef>
              <a:buClrTx/>
              <a:buSzTx/>
              <a:buFont typeface="Symbol" pitchFamily="18" charset="2"/>
              <a:buNone/>
            </a:pPr>
            <a:r>
              <a:rPr lang="pt-PT" sz="1500" b="1" u="sng" dirty="0" smtClean="0">
                <a:solidFill>
                  <a:srgbClr val="C00000"/>
                </a:solidFill>
                <a:latin typeface="Arial" charset="0"/>
              </a:rPr>
              <a:t>Produção Artesanal</a:t>
            </a:r>
          </a:p>
          <a:p>
            <a:pPr algn="just" eaLnBrk="0" hangingPunct="0">
              <a:spcBef>
                <a:spcPts val="900"/>
              </a:spcBef>
              <a:buClrTx/>
              <a:buSzTx/>
              <a:buFont typeface="Symbol" pitchFamily="18" charset="2"/>
              <a:buNone/>
            </a:pPr>
            <a:r>
              <a:rPr lang="pt-PT" sz="1500" b="1" dirty="0" smtClean="0">
                <a:solidFill>
                  <a:srgbClr val="000000"/>
                </a:solidFill>
                <a:latin typeface="Arial" charset="0"/>
              </a:rPr>
              <a:t>Forma </a:t>
            </a:r>
            <a:r>
              <a:rPr lang="pt-PT" sz="1500" b="1" dirty="0">
                <a:solidFill>
                  <a:srgbClr val="000000"/>
                </a:solidFill>
                <a:latin typeface="Arial" charset="0"/>
              </a:rPr>
              <a:t>de produção organizada através dos </a:t>
            </a:r>
            <a:r>
              <a:rPr lang="pt-PT" sz="1500" b="1" i="1" dirty="0">
                <a:solidFill>
                  <a:srgbClr val="000000"/>
                </a:solidFill>
                <a:latin typeface="Arial" charset="0"/>
              </a:rPr>
              <a:t>artesãos</a:t>
            </a:r>
            <a:r>
              <a:rPr lang="pt-PT" sz="1500" b="1" dirty="0">
                <a:solidFill>
                  <a:srgbClr val="000000"/>
                </a:solidFill>
                <a:latin typeface="Arial" charset="0"/>
              </a:rPr>
              <a:t> que estabeleciam prazos de entrega e prioridades, atendendo especificações preestabelecidas e fixando preços para suas encomendas. Posteriormente a produção aumentou o número de encomendas, passando contratar ajudantes que inicialmente faziam trabalhos de menor responsabilidade e assim que aprendiam o ofício, se tornavam novos artesãos.</a:t>
            </a:r>
          </a:p>
          <a:p>
            <a:pPr algn="just" eaLnBrk="0" hangingPunct="0">
              <a:spcBef>
                <a:spcPts val="100"/>
              </a:spcBef>
              <a:buClrTx/>
              <a:buSzTx/>
              <a:buFontTx/>
              <a:buNone/>
            </a:pPr>
            <a:endParaRPr lang="pt-PT" sz="1500" b="1" dirty="0">
              <a:solidFill>
                <a:srgbClr val="000000"/>
              </a:solidFill>
              <a:latin typeface="Arial" charset="0"/>
            </a:endParaRPr>
          </a:p>
          <a:p>
            <a:pPr algn="just" eaLnBrk="0" hangingPunct="0">
              <a:spcBef>
                <a:spcPts val="100"/>
              </a:spcBef>
              <a:buClrTx/>
              <a:buSzTx/>
              <a:buFont typeface="Symbol" pitchFamily="18" charset="2"/>
              <a:buNone/>
            </a:pPr>
            <a:r>
              <a:rPr lang="pt-PT" sz="1500" b="1" u="sng" dirty="0">
                <a:solidFill>
                  <a:srgbClr val="C00000"/>
                </a:solidFill>
                <a:latin typeface="Arial" charset="0"/>
              </a:rPr>
              <a:t>Revolução </a:t>
            </a:r>
            <a:r>
              <a:rPr lang="pt-PT" sz="1500" b="1" u="sng" dirty="0" smtClean="0">
                <a:solidFill>
                  <a:srgbClr val="C00000"/>
                </a:solidFill>
                <a:latin typeface="Arial" charset="0"/>
              </a:rPr>
              <a:t>Industrial</a:t>
            </a:r>
          </a:p>
          <a:p>
            <a:pPr algn="just" eaLnBrk="0" hangingPunct="0">
              <a:spcBef>
                <a:spcPts val="100"/>
              </a:spcBef>
              <a:buClrTx/>
              <a:buSzTx/>
              <a:buFont typeface="Symbol" pitchFamily="18" charset="2"/>
              <a:buNone/>
            </a:pPr>
            <a:r>
              <a:rPr lang="pt-PT" sz="1500" b="1" dirty="0" smtClean="0">
                <a:solidFill>
                  <a:srgbClr val="000000"/>
                </a:solidFill>
                <a:latin typeface="Arial" charset="0"/>
              </a:rPr>
              <a:t>A </a:t>
            </a:r>
            <a:r>
              <a:rPr lang="pt-PT" sz="1500" b="1" dirty="0">
                <a:solidFill>
                  <a:srgbClr val="000000"/>
                </a:solidFill>
                <a:latin typeface="Arial" charset="0"/>
              </a:rPr>
              <a:t>descoberta da máquina a vapor em 1764 por James Watt (decadência da produção artesanal), inicia-se o processo de substituição da força humana pela força da máquina. Os artesãos se agruparam para formar as primeiras fábricas</a:t>
            </a:r>
            <a:r>
              <a:rPr lang="pt-PT" sz="1500" b="1" i="1" dirty="0">
                <a:solidFill>
                  <a:srgbClr val="000000"/>
                </a:solidFill>
                <a:latin typeface="Arial" charset="0"/>
              </a:rPr>
              <a:t>.</a:t>
            </a:r>
            <a:r>
              <a:rPr lang="pt-PT" sz="1500" b="1" dirty="0">
                <a:solidFill>
                  <a:srgbClr val="000000"/>
                </a:solidFill>
                <a:latin typeface="Arial" charset="0"/>
              </a:rPr>
              <a:t> </a:t>
            </a:r>
            <a:endParaRPr lang="pt-PT" sz="1500" b="1" dirty="0" smtClean="0">
              <a:solidFill>
                <a:srgbClr val="000000"/>
              </a:solidFill>
              <a:latin typeface="Arial" charset="0"/>
            </a:endParaRPr>
          </a:p>
          <a:p>
            <a:pPr algn="just" eaLnBrk="0" hangingPunct="0">
              <a:spcBef>
                <a:spcPts val="100"/>
              </a:spcBef>
              <a:buClrTx/>
              <a:buSzTx/>
              <a:buFont typeface="Symbol" pitchFamily="18" charset="2"/>
              <a:buNone/>
            </a:pPr>
            <a:endParaRPr lang="pt-PT" sz="1500" b="1" dirty="0" smtClean="0">
              <a:solidFill>
                <a:srgbClr val="000000"/>
              </a:solidFill>
              <a:latin typeface="Arial" charset="0"/>
            </a:endParaRPr>
          </a:p>
          <a:p>
            <a:pPr algn="just" eaLnBrk="0" hangingPunct="0">
              <a:spcBef>
                <a:spcPts val="100"/>
              </a:spcBef>
              <a:buClrTx/>
              <a:buSzTx/>
              <a:buFont typeface="Symbol" pitchFamily="18" charset="2"/>
              <a:buNone/>
            </a:pPr>
            <a:r>
              <a:rPr lang="pt-PT" sz="1500" b="1" dirty="0" smtClean="0">
                <a:solidFill>
                  <a:schemeClr val="tx2"/>
                </a:solidFill>
                <a:latin typeface="Arial" charset="0"/>
              </a:rPr>
              <a:t>Essa </a:t>
            </a:r>
            <a:r>
              <a:rPr lang="pt-PT" sz="1500" b="1" dirty="0">
                <a:solidFill>
                  <a:schemeClr val="tx2"/>
                </a:solidFill>
                <a:latin typeface="Arial" charset="0"/>
              </a:rPr>
              <a:t>revolução no modo de fabricação trouxe:</a:t>
            </a:r>
          </a:p>
          <a:p>
            <a:pPr algn="just" eaLnBrk="0" hangingPunct="0">
              <a:spcBef>
                <a:spcPts val="100"/>
              </a:spcBef>
              <a:buClrTx/>
              <a:buSzTx/>
              <a:buFont typeface="Symbol" pitchFamily="18" charset="2"/>
              <a:buNone/>
            </a:pPr>
            <a:endParaRPr lang="pt-PT" sz="1500" b="1" dirty="0">
              <a:solidFill>
                <a:srgbClr val="000000"/>
              </a:solidFill>
              <a:latin typeface="Arial" charset="0"/>
            </a:endParaRPr>
          </a:p>
          <a:p>
            <a:pPr lvl="1" algn="just" eaLnBrk="0" hangingPunct="0">
              <a:buClrTx/>
              <a:buSzTx/>
            </a:pPr>
            <a:r>
              <a:rPr lang="pt-PT" sz="1500" b="1" dirty="0">
                <a:solidFill>
                  <a:srgbClr val="C00000"/>
                </a:solidFill>
                <a:latin typeface="Arial" charset="0"/>
              </a:rPr>
              <a:t>Padronização dos produtos;</a:t>
            </a:r>
          </a:p>
          <a:p>
            <a:pPr lvl="1" algn="just" eaLnBrk="0" hangingPunct="0">
              <a:buClrTx/>
              <a:buSzTx/>
            </a:pPr>
            <a:r>
              <a:rPr lang="pt-PT" sz="1500" b="1" dirty="0">
                <a:solidFill>
                  <a:schemeClr val="tx2"/>
                </a:solidFill>
                <a:latin typeface="Arial" charset="0"/>
              </a:rPr>
              <a:t>Padronização dos processos de fabricação;</a:t>
            </a:r>
          </a:p>
          <a:p>
            <a:pPr lvl="1" algn="just" eaLnBrk="0" hangingPunct="0">
              <a:buClrTx/>
              <a:buSzTx/>
            </a:pPr>
            <a:r>
              <a:rPr lang="pt-PT" sz="1500" b="1" dirty="0">
                <a:solidFill>
                  <a:srgbClr val="C00000"/>
                </a:solidFill>
                <a:latin typeface="Arial" charset="0"/>
              </a:rPr>
              <a:t>Treinamento e habilitação da mão-de-obra direta;</a:t>
            </a:r>
          </a:p>
          <a:p>
            <a:pPr lvl="1" algn="just" eaLnBrk="0" hangingPunct="0">
              <a:buClrTx/>
              <a:buSzTx/>
            </a:pPr>
            <a:r>
              <a:rPr lang="pt-PT" sz="1500" b="1" dirty="0">
                <a:solidFill>
                  <a:schemeClr val="tx2"/>
                </a:solidFill>
                <a:latin typeface="Arial" charset="0"/>
              </a:rPr>
              <a:t>Criação e desenvolvimento dos quadros gerenciais e de supervisão;</a:t>
            </a:r>
          </a:p>
          <a:p>
            <a:pPr lvl="1" algn="just" eaLnBrk="0" hangingPunct="0">
              <a:buClrTx/>
              <a:buSzTx/>
            </a:pPr>
            <a:r>
              <a:rPr lang="pt-PT" sz="1500" b="1" dirty="0">
                <a:solidFill>
                  <a:srgbClr val="C00000"/>
                </a:solidFill>
                <a:latin typeface="Arial" charset="0"/>
              </a:rPr>
              <a:t>Desenvolvimento de técnicas de planejamento e controle da produção;</a:t>
            </a:r>
          </a:p>
          <a:p>
            <a:pPr lvl="1" algn="just" eaLnBrk="0" hangingPunct="0">
              <a:buClrTx/>
              <a:buSzTx/>
            </a:pPr>
            <a:r>
              <a:rPr lang="pt-PT" sz="1500" b="1" dirty="0">
                <a:solidFill>
                  <a:schemeClr val="tx2"/>
                </a:solidFill>
                <a:latin typeface="Arial" charset="0"/>
              </a:rPr>
              <a:t>Desenvolvimento de técnicas de planejamento e controle financeiro;</a:t>
            </a:r>
          </a:p>
          <a:p>
            <a:pPr lvl="1" algn="just" eaLnBrk="0" hangingPunct="0">
              <a:buClrTx/>
              <a:buSzTx/>
            </a:pPr>
            <a:r>
              <a:rPr lang="pt-PT" sz="1500" b="1" dirty="0">
                <a:solidFill>
                  <a:srgbClr val="C00000"/>
                </a:solidFill>
                <a:latin typeface="Arial" charset="0"/>
              </a:rPr>
              <a:t>Desenvolvimento de técnicas de vendas.</a:t>
            </a:r>
          </a:p>
        </p:txBody>
      </p:sp>
      <p:sp>
        <p:nvSpPr>
          <p:cNvPr id="4" name="Rectangle 2"/>
          <p:cNvSpPr>
            <a:spLocks noChangeArrowheads="1"/>
          </p:cNvSpPr>
          <p:nvPr/>
        </p:nvSpPr>
        <p:spPr bwMode="auto">
          <a:xfrm>
            <a:off x="107504" y="764705"/>
            <a:ext cx="7848600" cy="432048"/>
          </a:xfrm>
          <a:prstGeom prst="rect">
            <a:avLst/>
          </a:prstGeom>
          <a:noFill/>
          <a:ln w="9525">
            <a:noFill/>
            <a:miter lim="800000"/>
            <a:headEnd/>
            <a:tailEnd/>
          </a:ln>
        </p:spPr>
        <p:txBody>
          <a:bodyPr lIns="92075" tIns="46038" rIns="92075" bIns="46038" anchor="b"/>
          <a:lstStyle/>
          <a:p>
            <a:pPr>
              <a:buClrTx/>
              <a:buSzTx/>
              <a:buFontTx/>
              <a:buNone/>
              <a:defRPr/>
            </a:pPr>
            <a:r>
              <a:rPr lang="pt-BR" sz="2200" b="1" dirty="0">
                <a:solidFill>
                  <a:schemeClr val="tx2"/>
                </a:solidFill>
                <a:effectLst>
                  <a:outerShdw blurRad="38100" dist="38100" dir="2700000" algn="tl">
                    <a:srgbClr val="000000">
                      <a:alpha val="43137"/>
                    </a:srgbClr>
                  </a:outerShdw>
                </a:effectLst>
              </a:rPr>
              <a:t>EVOLUÇÃO HISTÓRICA</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a:xfrm>
            <a:off x="0" y="188913"/>
            <a:ext cx="7772400" cy="685800"/>
          </a:xfrm>
        </p:spPr>
        <p:txBody>
          <a:bodyPr/>
          <a:lstStyle/>
          <a:p>
            <a:r>
              <a:rPr lang="pt-PT" sz="2800" b="1" smtClean="0">
                <a:solidFill>
                  <a:schemeClr val="bg1"/>
                </a:solidFill>
                <a:latin typeface="Arial" charset="0"/>
                <a:cs typeface="Arial" charset="0"/>
              </a:rPr>
              <a:t>SAZONALIDADE DA DEMANDA</a:t>
            </a:r>
            <a:endParaRPr lang="en-US" sz="2800" b="1" smtClean="0">
              <a:solidFill>
                <a:schemeClr val="bg1"/>
              </a:solidFill>
              <a:latin typeface="Arial" charset="0"/>
              <a:cs typeface="Arial" charset="0"/>
            </a:endParaRPr>
          </a:p>
        </p:txBody>
      </p:sp>
      <p:sp>
        <p:nvSpPr>
          <p:cNvPr id="32772" name="Rectangle 3"/>
          <p:cNvSpPr>
            <a:spLocks noGrp="1" noChangeArrowheads="1"/>
          </p:cNvSpPr>
          <p:nvPr>
            <p:ph type="body" idx="4294967295"/>
          </p:nvPr>
        </p:nvSpPr>
        <p:spPr>
          <a:xfrm>
            <a:off x="0" y="1122363"/>
            <a:ext cx="9144000" cy="1946275"/>
          </a:xfrm>
        </p:spPr>
        <p:txBody>
          <a:bodyPr/>
          <a:lstStyle/>
          <a:p>
            <a:pPr algn="just">
              <a:buFontTx/>
              <a:buNone/>
            </a:pPr>
            <a:r>
              <a:rPr lang="pt-PT" sz="2000" smtClean="0">
                <a:solidFill>
                  <a:srgbClr val="000000"/>
                </a:solidFill>
                <a:latin typeface="Arial" charset="0"/>
                <a:cs typeface="Arial" charset="0"/>
              </a:rPr>
              <a:t>    Quase todos os produtos e serviços têm alguma </a:t>
            </a:r>
            <a:r>
              <a:rPr lang="pt-PT" sz="2000" i="1" smtClean="0">
                <a:solidFill>
                  <a:srgbClr val="000000"/>
                </a:solidFill>
                <a:latin typeface="Arial" charset="0"/>
                <a:cs typeface="Arial" charset="0"/>
              </a:rPr>
              <a:t>sazonalidade da demanda</a:t>
            </a:r>
            <a:r>
              <a:rPr lang="pt-PT" sz="2000" smtClean="0">
                <a:solidFill>
                  <a:srgbClr val="000000"/>
                </a:solidFill>
                <a:latin typeface="Arial" charset="0"/>
                <a:cs typeface="Arial" charset="0"/>
              </a:rPr>
              <a:t> e alguns também têm </a:t>
            </a:r>
            <a:r>
              <a:rPr lang="pt-PT" sz="2000" i="1" smtClean="0">
                <a:solidFill>
                  <a:srgbClr val="000000"/>
                </a:solidFill>
                <a:latin typeface="Arial" charset="0"/>
                <a:cs typeface="Arial" charset="0"/>
              </a:rPr>
              <a:t>sazonalidade de suprimentos,</a:t>
            </a:r>
            <a:r>
              <a:rPr lang="pt-PT" sz="2000" smtClean="0">
                <a:solidFill>
                  <a:srgbClr val="000000"/>
                </a:solidFill>
                <a:latin typeface="Arial" charset="0"/>
                <a:cs typeface="Arial" charset="0"/>
              </a:rPr>
              <a:t>  quando os insumos são produtos de agricultura sazonal. Estas flutuações na demanda, ou no suprimento podem ser razoavelmente previsíveis, mas algumas são afetadas por variações inesperadas no clima e por evolução das condições econômicas.</a:t>
            </a:r>
            <a:endParaRPr lang="pt-PT" sz="2000" smtClean="0">
              <a:cs typeface="Times New Roman" pitchFamily="18" charset="0"/>
            </a:endParaRPr>
          </a:p>
          <a:p>
            <a:pPr>
              <a:buFontTx/>
              <a:buNone/>
            </a:pPr>
            <a:endParaRPr lang="en-US" sz="2000" smtClean="0"/>
          </a:p>
        </p:txBody>
      </p:sp>
      <p:pic>
        <p:nvPicPr>
          <p:cNvPr id="32773" name="Picture 6"/>
          <p:cNvPicPr>
            <a:picLocks noChangeAspect="1" noChangeArrowheads="1"/>
          </p:cNvPicPr>
          <p:nvPr/>
        </p:nvPicPr>
        <p:blipFill>
          <a:blip r:embed="rId2"/>
          <a:srcRect/>
          <a:stretch>
            <a:fillRect/>
          </a:stretch>
        </p:blipFill>
        <p:spPr bwMode="auto">
          <a:xfrm>
            <a:off x="323850" y="3068638"/>
            <a:ext cx="7493000" cy="3455987"/>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p:cNvPicPr>
            <a:picLocks noChangeAspect="1" noChangeArrowheads="1"/>
          </p:cNvPicPr>
          <p:nvPr/>
        </p:nvPicPr>
        <p:blipFill>
          <a:blip r:embed="rId2"/>
          <a:srcRect/>
          <a:stretch>
            <a:fillRect/>
          </a:stretch>
        </p:blipFill>
        <p:spPr bwMode="auto">
          <a:xfrm>
            <a:off x="107950" y="1196975"/>
            <a:ext cx="8964613" cy="5270500"/>
          </a:xfrm>
          <a:prstGeom prst="rect">
            <a:avLst/>
          </a:prstGeom>
          <a:noFill/>
          <a:ln w="9525">
            <a:noFill/>
            <a:miter lim="800000"/>
            <a:headEnd/>
            <a:tailEnd/>
          </a:ln>
        </p:spPr>
      </p:pic>
      <p:sp>
        <p:nvSpPr>
          <p:cNvPr id="33796" name="Rectangle 2"/>
          <p:cNvSpPr>
            <a:spLocks noGrp="1" noChangeArrowheads="1"/>
          </p:cNvSpPr>
          <p:nvPr>
            <p:ph type="title" idx="4294967295"/>
          </p:nvPr>
        </p:nvSpPr>
        <p:spPr>
          <a:xfrm>
            <a:off x="0" y="188913"/>
            <a:ext cx="7772400" cy="685800"/>
          </a:xfrm>
        </p:spPr>
        <p:txBody>
          <a:bodyPr/>
          <a:lstStyle/>
          <a:p>
            <a:r>
              <a:rPr lang="pt-PT" sz="2800" b="1" smtClean="0">
                <a:solidFill>
                  <a:schemeClr val="bg1"/>
                </a:solidFill>
                <a:latin typeface="Arial" charset="0"/>
                <a:cs typeface="Arial" charset="0"/>
              </a:rPr>
              <a:t>SAZONALIDADE DA DEMANDA</a:t>
            </a:r>
            <a:endParaRPr lang="en-US" sz="2800" b="1" smtClean="0">
              <a:solidFill>
                <a:schemeClr val="bg1"/>
              </a:solidFill>
              <a:latin typeface="Arial" charset="0"/>
              <a:cs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a:xfrm>
            <a:off x="685800" y="227013"/>
            <a:ext cx="8458200" cy="609600"/>
          </a:xfrm>
        </p:spPr>
        <p:txBody>
          <a:bodyPr/>
          <a:lstStyle/>
          <a:p>
            <a:r>
              <a:rPr lang="pt-PT" sz="2800" b="1" smtClean="0">
                <a:solidFill>
                  <a:schemeClr val="bg1"/>
                </a:solidFill>
                <a:latin typeface="Arial" charset="0"/>
                <a:cs typeface="Arial" charset="0"/>
              </a:rPr>
              <a:t>POLÍTICAS ALTERNATIVAS DE CAPACIDADE</a:t>
            </a:r>
            <a:endParaRPr lang="en-US" sz="2800" b="1" smtClean="0">
              <a:solidFill>
                <a:schemeClr val="bg1"/>
              </a:solidFill>
              <a:cs typeface="Times New Roman" pitchFamily="18" charset="0"/>
            </a:endParaRPr>
          </a:p>
        </p:txBody>
      </p:sp>
      <p:pic>
        <p:nvPicPr>
          <p:cNvPr id="34820" name="Picture 3"/>
          <p:cNvPicPr>
            <a:picLocks noChangeAspect="1" noChangeArrowheads="1"/>
          </p:cNvPicPr>
          <p:nvPr/>
        </p:nvPicPr>
        <p:blipFill>
          <a:blip r:embed="rId2"/>
          <a:srcRect/>
          <a:stretch>
            <a:fillRect/>
          </a:stretch>
        </p:blipFill>
        <p:spPr bwMode="auto">
          <a:xfrm>
            <a:off x="0" y="2736850"/>
            <a:ext cx="9144000" cy="3787775"/>
          </a:xfrm>
          <a:prstGeom prst="rect">
            <a:avLst/>
          </a:prstGeom>
          <a:noFill/>
          <a:ln w="9525">
            <a:noFill/>
            <a:miter lim="800000"/>
            <a:headEnd/>
            <a:tailEnd/>
          </a:ln>
        </p:spPr>
      </p:pic>
      <p:sp>
        <p:nvSpPr>
          <p:cNvPr id="34821" name="Text Box 4"/>
          <p:cNvSpPr txBox="1">
            <a:spLocks noChangeArrowheads="1"/>
          </p:cNvSpPr>
          <p:nvPr/>
        </p:nvSpPr>
        <p:spPr bwMode="auto">
          <a:xfrm>
            <a:off x="250825" y="1173163"/>
            <a:ext cx="8534400" cy="1463675"/>
          </a:xfrm>
          <a:prstGeom prst="rect">
            <a:avLst/>
          </a:prstGeom>
          <a:noFill/>
          <a:ln w="9525">
            <a:noFill/>
            <a:miter lim="800000"/>
            <a:headEnd/>
            <a:tailEnd/>
          </a:ln>
        </p:spPr>
        <p:txBody>
          <a:bodyPr>
            <a:spAutoFit/>
          </a:bodyPr>
          <a:lstStyle/>
          <a:p>
            <a:pPr algn="just" eaLnBrk="1" hangingPunct="1">
              <a:spcBef>
                <a:spcPct val="50000"/>
              </a:spcBef>
            </a:pPr>
            <a:r>
              <a:rPr lang="pt-PT" sz="2000">
                <a:solidFill>
                  <a:srgbClr val="000000"/>
                </a:solidFill>
                <a:latin typeface="Arial" charset="0"/>
                <a:cs typeface="Times New Roman" pitchFamily="18" charset="0"/>
              </a:rPr>
              <a:t>A maior parte das organizações usará uma combinação de políticas, embora em geral uma política domine.</a:t>
            </a:r>
          </a:p>
          <a:p>
            <a:pPr algn="just" eaLnBrk="1" hangingPunct="1">
              <a:spcBef>
                <a:spcPct val="50000"/>
              </a:spcBef>
            </a:pPr>
            <a:r>
              <a:rPr lang="pt-PT" sz="2000">
                <a:solidFill>
                  <a:srgbClr val="000000"/>
                </a:solidFill>
                <a:latin typeface="Arial" charset="0"/>
                <a:cs typeface="Times New Roman" pitchFamily="18" charset="0"/>
              </a:rPr>
              <a:t>·	 </a:t>
            </a:r>
            <a:r>
              <a:rPr lang="pt-PT" sz="2000" b="1">
                <a:solidFill>
                  <a:srgbClr val="000000"/>
                </a:solidFill>
                <a:latin typeface="Arial" charset="0"/>
                <a:cs typeface="Times New Roman" pitchFamily="18" charset="0"/>
              </a:rPr>
              <a:t>P</a:t>
            </a:r>
            <a:r>
              <a:rPr lang="pt-PT" sz="2000" b="1">
                <a:solidFill>
                  <a:srgbClr val="000000"/>
                </a:solidFill>
                <a:latin typeface="Arial" charset="0"/>
                <a:cs typeface="Arial" charset="0"/>
              </a:rPr>
              <a:t>olítica de Capacidade Constante</a:t>
            </a:r>
            <a:r>
              <a:rPr lang="pt-PT" sz="2000">
                <a:solidFill>
                  <a:srgbClr val="000000"/>
                </a:solidFill>
                <a:latin typeface="Arial" charset="0"/>
                <a:cs typeface="Times New Roman" pitchFamily="18" charset="0"/>
              </a:rPr>
              <a:t> - </a:t>
            </a:r>
            <a:r>
              <a:rPr lang="pt-PT" sz="2000">
                <a:solidFill>
                  <a:srgbClr val="000000"/>
                </a:solidFill>
                <a:latin typeface="Arial" charset="0"/>
                <a:cs typeface="Arial" charset="0"/>
              </a:rPr>
              <a:t>Ignorar as flutuações e mantém os níveis das atividades constantes.</a:t>
            </a:r>
            <a:endParaRPr lang="en-US" sz="2000">
              <a:solidFill>
                <a:srgbClr val="000000"/>
              </a:solidFill>
              <a:latin typeface="Arial" charset="0"/>
              <a:cs typeface="Arial"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p:cNvPicPr>
            <a:picLocks noChangeAspect="1" noChangeArrowheads="1"/>
          </p:cNvPicPr>
          <p:nvPr/>
        </p:nvPicPr>
        <p:blipFill>
          <a:blip r:embed="rId2"/>
          <a:srcRect/>
          <a:stretch>
            <a:fillRect/>
          </a:stretch>
        </p:blipFill>
        <p:spPr bwMode="auto">
          <a:xfrm>
            <a:off x="0" y="1804988"/>
            <a:ext cx="9144000" cy="4648200"/>
          </a:xfrm>
          <a:prstGeom prst="rect">
            <a:avLst/>
          </a:prstGeom>
          <a:noFill/>
          <a:ln w="9525">
            <a:noFill/>
            <a:miter lim="800000"/>
            <a:headEnd/>
            <a:tailEnd/>
          </a:ln>
        </p:spPr>
      </p:pic>
      <p:sp>
        <p:nvSpPr>
          <p:cNvPr id="35844" name="Text Box 3"/>
          <p:cNvSpPr txBox="1">
            <a:spLocks noChangeArrowheads="1"/>
          </p:cNvSpPr>
          <p:nvPr/>
        </p:nvSpPr>
        <p:spPr bwMode="auto">
          <a:xfrm>
            <a:off x="0" y="1066800"/>
            <a:ext cx="9144000" cy="701675"/>
          </a:xfrm>
          <a:prstGeom prst="rect">
            <a:avLst/>
          </a:prstGeom>
          <a:noFill/>
          <a:ln w="9525">
            <a:noFill/>
            <a:miter lim="800000"/>
            <a:headEnd/>
            <a:tailEnd/>
          </a:ln>
        </p:spPr>
        <p:txBody>
          <a:bodyPr>
            <a:spAutoFit/>
          </a:bodyPr>
          <a:lstStyle/>
          <a:p>
            <a:pPr eaLnBrk="1" hangingPunct="1">
              <a:spcBef>
                <a:spcPct val="50000"/>
              </a:spcBef>
            </a:pPr>
            <a:r>
              <a:rPr lang="pt-BR" sz="2000" b="1">
                <a:latin typeface="Arial" charset="0"/>
              </a:rPr>
              <a:t>Política de demanda constante</a:t>
            </a:r>
            <a:r>
              <a:rPr lang="pt-BR" sz="2000">
                <a:latin typeface="Arial" charset="0"/>
              </a:rPr>
              <a:t> – Usa a formação de estoque para atender a demanda futura.</a:t>
            </a:r>
            <a:endParaRPr lang="en-US" sz="2000">
              <a:latin typeface="Arial" charset="0"/>
            </a:endParaRPr>
          </a:p>
        </p:txBody>
      </p:sp>
      <p:sp>
        <p:nvSpPr>
          <p:cNvPr id="35845" name="Rectangle 2"/>
          <p:cNvSpPr>
            <a:spLocks noGrp="1" noChangeArrowheads="1"/>
          </p:cNvSpPr>
          <p:nvPr>
            <p:ph type="title" idx="4294967295"/>
          </p:nvPr>
        </p:nvSpPr>
        <p:spPr>
          <a:xfrm>
            <a:off x="685800" y="227013"/>
            <a:ext cx="8458200" cy="609600"/>
          </a:xfrm>
        </p:spPr>
        <p:txBody>
          <a:bodyPr/>
          <a:lstStyle/>
          <a:p>
            <a:r>
              <a:rPr lang="pt-PT" sz="2800" b="1" smtClean="0">
                <a:solidFill>
                  <a:schemeClr val="bg1"/>
                </a:solidFill>
                <a:latin typeface="Arial" charset="0"/>
                <a:cs typeface="Arial" charset="0"/>
              </a:rPr>
              <a:t>POLÍTICAS ALTERNATIVAS DE CAPACIDADE</a:t>
            </a:r>
            <a:endParaRPr lang="en-US" sz="2800" b="1" smtClean="0">
              <a:solidFill>
                <a:schemeClr val="bg1"/>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p:cNvPicPr>
            <a:picLocks noChangeAspect="1" noChangeArrowheads="1"/>
          </p:cNvPicPr>
          <p:nvPr/>
        </p:nvPicPr>
        <p:blipFill>
          <a:blip r:embed="rId2"/>
          <a:srcRect/>
          <a:stretch>
            <a:fillRect/>
          </a:stretch>
        </p:blipFill>
        <p:spPr bwMode="auto">
          <a:xfrm>
            <a:off x="0" y="2033588"/>
            <a:ext cx="9144000" cy="4491037"/>
          </a:xfrm>
          <a:prstGeom prst="rect">
            <a:avLst/>
          </a:prstGeom>
          <a:noFill/>
          <a:ln w="9525">
            <a:noFill/>
            <a:miter lim="800000"/>
            <a:headEnd/>
            <a:tailEnd/>
          </a:ln>
        </p:spPr>
      </p:pic>
      <p:sp>
        <p:nvSpPr>
          <p:cNvPr id="36868" name="Text Box 3"/>
          <p:cNvSpPr txBox="1">
            <a:spLocks noChangeArrowheads="1"/>
          </p:cNvSpPr>
          <p:nvPr/>
        </p:nvSpPr>
        <p:spPr bwMode="auto">
          <a:xfrm>
            <a:off x="0" y="1127125"/>
            <a:ext cx="9144000" cy="1006475"/>
          </a:xfrm>
          <a:prstGeom prst="rect">
            <a:avLst/>
          </a:prstGeom>
          <a:noFill/>
          <a:ln w="9525">
            <a:noFill/>
            <a:miter lim="800000"/>
            <a:headEnd/>
            <a:tailEnd/>
          </a:ln>
        </p:spPr>
        <p:txBody>
          <a:bodyPr>
            <a:spAutoFit/>
          </a:bodyPr>
          <a:lstStyle/>
          <a:p>
            <a:pPr algn="just" eaLnBrk="1" hangingPunct="1">
              <a:spcBef>
                <a:spcPct val="50000"/>
              </a:spcBef>
            </a:pPr>
            <a:r>
              <a:rPr lang="pt-PT" sz="2000" b="1">
                <a:solidFill>
                  <a:srgbClr val="000000"/>
                </a:solidFill>
                <a:latin typeface="Arial" charset="0"/>
                <a:cs typeface="Arial" charset="0"/>
              </a:rPr>
              <a:t>Política de acompanhamento da capacidade</a:t>
            </a:r>
            <a:r>
              <a:rPr lang="pt-PT" sz="2000">
                <a:solidFill>
                  <a:srgbClr val="000000"/>
                </a:solidFill>
                <a:latin typeface="Arial" charset="0"/>
                <a:cs typeface="Arial" charset="0"/>
              </a:rPr>
              <a:t> - Tenta mudar a demanda para ajustá-la à disponibilidade da capacidade (gestão da demanda) -  com base no aumento de preço.</a:t>
            </a:r>
            <a:r>
              <a:rPr lang="en-US" sz="2000"/>
              <a:t> </a:t>
            </a:r>
          </a:p>
        </p:txBody>
      </p:sp>
      <p:sp>
        <p:nvSpPr>
          <p:cNvPr id="36869" name="Rectangle 2"/>
          <p:cNvSpPr>
            <a:spLocks noGrp="1" noChangeArrowheads="1"/>
          </p:cNvSpPr>
          <p:nvPr>
            <p:ph type="title" idx="4294967295"/>
          </p:nvPr>
        </p:nvSpPr>
        <p:spPr>
          <a:xfrm>
            <a:off x="685800" y="227013"/>
            <a:ext cx="8458200" cy="609600"/>
          </a:xfrm>
        </p:spPr>
        <p:txBody>
          <a:bodyPr/>
          <a:lstStyle/>
          <a:p>
            <a:r>
              <a:rPr lang="pt-PT" sz="2800" b="1" smtClean="0">
                <a:solidFill>
                  <a:schemeClr val="bg1"/>
                </a:solidFill>
                <a:latin typeface="Arial" charset="0"/>
                <a:cs typeface="Arial" charset="0"/>
              </a:rPr>
              <a:t>POLÍTICAS ALTERNATIVAS DE CAPACIDADE</a:t>
            </a:r>
            <a:endParaRPr lang="en-US" sz="2800" b="1" smtClean="0">
              <a:solidFill>
                <a:schemeClr val="bg1"/>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a:xfrm>
            <a:off x="1371600" y="304800"/>
            <a:ext cx="7772400" cy="762000"/>
          </a:xfrm>
        </p:spPr>
        <p:txBody>
          <a:bodyPr>
            <a:normAutofit fontScale="90000"/>
          </a:bodyPr>
          <a:lstStyle/>
          <a:p>
            <a:r>
              <a:rPr lang="pt-PT" sz="2400" b="1" smtClean="0">
                <a:solidFill>
                  <a:schemeClr val="bg1"/>
                </a:solidFill>
                <a:latin typeface="Arial" charset="0"/>
                <a:cs typeface="Arial" charset="0"/>
              </a:rPr>
              <a:t>PLANEJAMENTO E CONTROLE DA CAPACIDADE</a:t>
            </a:r>
            <a:r>
              <a:rPr lang="pt-PT" sz="2400" smtClean="0">
                <a:solidFill>
                  <a:schemeClr val="bg1"/>
                </a:solidFill>
                <a:cs typeface="Times New Roman" pitchFamily="18" charset="0"/>
              </a:rPr>
              <a:t/>
            </a:r>
            <a:br>
              <a:rPr lang="pt-PT" sz="2400" smtClean="0">
                <a:solidFill>
                  <a:schemeClr val="bg1"/>
                </a:solidFill>
                <a:cs typeface="Times New Roman" pitchFamily="18" charset="0"/>
              </a:rPr>
            </a:br>
            <a:endParaRPr lang="en-US" sz="2400" smtClean="0">
              <a:solidFill>
                <a:schemeClr val="bg1"/>
              </a:solidFill>
              <a:cs typeface="Times New Roman" pitchFamily="18" charset="0"/>
            </a:endParaRPr>
          </a:p>
        </p:txBody>
      </p:sp>
      <p:sp>
        <p:nvSpPr>
          <p:cNvPr id="37892" name="Text Box 4"/>
          <p:cNvSpPr txBox="1">
            <a:spLocks noChangeArrowheads="1"/>
          </p:cNvSpPr>
          <p:nvPr/>
        </p:nvSpPr>
        <p:spPr bwMode="auto">
          <a:xfrm>
            <a:off x="80963" y="3032125"/>
            <a:ext cx="4275137" cy="1476375"/>
          </a:xfrm>
          <a:prstGeom prst="rect">
            <a:avLst/>
          </a:prstGeom>
          <a:noFill/>
          <a:ln w="9525">
            <a:noFill/>
            <a:miter lim="800000"/>
            <a:headEnd/>
            <a:tailEnd/>
          </a:ln>
        </p:spPr>
        <p:txBody>
          <a:bodyPr>
            <a:spAutoFit/>
          </a:bodyPr>
          <a:lstStyle/>
          <a:p>
            <a:pPr algn="just" eaLnBrk="1" hangingPunct="1">
              <a:spcBef>
                <a:spcPct val="50000"/>
              </a:spcBef>
              <a:buFontTx/>
              <a:buChar char="•"/>
            </a:pPr>
            <a:r>
              <a:rPr lang="pt-PT" sz="2000">
                <a:latin typeface="Arial" charset="0"/>
                <a:cs typeface="Arial" charset="0"/>
              </a:rPr>
              <a:t>Representações acumuladas, que permitem comparar a demanda e a capacidade quanto a viabilidade;</a:t>
            </a:r>
            <a:endParaRPr lang="pt-PT" sz="2000">
              <a:latin typeface="Arial" charset="0"/>
              <a:cs typeface="Times New Roman" pitchFamily="18" charset="0"/>
            </a:endParaRPr>
          </a:p>
          <a:p>
            <a:pPr algn="just" eaLnBrk="1" hangingPunct="1">
              <a:spcBef>
                <a:spcPct val="50000"/>
              </a:spcBef>
            </a:pPr>
            <a:endParaRPr lang="en-US" sz="2000">
              <a:latin typeface="Arial" charset="0"/>
            </a:endParaRPr>
          </a:p>
        </p:txBody>
      </p:sp>
      <p:pic>
        <p:nvPicPr>
          <p:cNvPr id="37893" name="Picture 6"/>
          <p:cNvPicPr>
            <a:picLocks noChangeAspect="1" noChangeArrowheads="1"/>
          </p:cNvPicPr>
          <p:nvPr/>
        </p:nvPicPr>
        <p:blipFill>
          <a:blip r:embed="rId2"/>
          <a:srcRect/>
          <a:stretch>
            <a:fillRect/>
          </a:stretch>
        </p:blipFill>
        <p:spPr bwMode="auto">
          <a:xfrm>
            <a:off x="4356100" y="1125538"/>
            <a:ext cx="4679950" cy="3816350"/>
          </a:xfrm>
          <a:prstGeom prst="rect">
            <a:avLst/>
          </a:prstGeom>
          <a:noFill/>
          <a:ln w="9525">
            <a:noFill/>
            <a:miter lim="800000"/>
            <a:headEnd/>
            <a:tailEnd/>
          </a:ln>
        </p:spPr>
      </p:pic>
      <p:pic>
        <p:nvPicPr>
          <p:cNvPr id="37894" name="Picture 7"/>
          <p:cNvPicPr>
            <a:picLocks noChangeAspect="1" noChangeArrowheads="1"/>
          </p:cNvPicPr>
          <p:nvPr/>
        </p:nvPicPr>
        <p:blipFill>
          <a:blip r:embed="rId3"/>
          <a:srcRect/>
          <a:stretch>
            <a:fillRect/>
          </a:stretch>
        </p:blipFill>
        <p:spPr bwMode="auto">
          <a:xfrm>
            <a:off x="107950" y="4948238"/>
            <a:ext cx="7056438" cy="1576387"/>
          </a:xfrm>
          <a:prstGeom prst="rect">
            <a:avLst/>
          </a:prstGeom>
          <a:noFill/>
          <a:ln w="9525">
            <a:noFill/>
            <a:miter lim="800000"/>
            <a:headEnd/>
            <a:tailEnd/>
          </a:ln>
        </p:spPr>
      </p:pic>
      <p:pic>
        <p:nvPicPr>
          <p:cNvPr id="37895" name="Picture 9" descr="https://encrypted-tbn0.gstatic.com/images?q=tbn:ANd9GcTq8KsfV8Dmjcvyvf2KXPpOz4mb-_mKVdwzz0Ruy04pgNekTjy68g"/>
          <p:cNvPicPr>
            <a:picLocks noChangeAspect="1" noChangeArrowheads="1"/>
          </p:cNvPicPr>
          <p:nvPr/>
        </p:nvPicPr>
        <p:blipFill>
          <a:blip r:embed="rId4"/>
          <a:srcRect/>
          <a:stretch>
            <a:fillRect/>
          </a:stretch>
        </p:blipFill>
        <p:spPr bwMode="auto">
          <a:xfrm>
            <a:off x="439738" y="1254125"/>
            <a:ext cx="2619375" cy="1743075"/>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0" y="298450"/>
            <a:ext cx="7772400" cy="609600"/>
          </a:xfrm>
        </p:spPr>
        <p:txBody>
          <a:bodyPr/>
          <a:lstStyle/>
          <a:p>
            <a:r>
              <a:rPr lang="pt-PT" sz="2800" b="1" smtClean="0">
                <a:solidFill>
                  <a:schemeClr val="bg1"/>
                </a:solidFill>
                <a:latin typeface="Arial" charset="0"/>
                <a:cs typeface="Arial" charset="0"/>
              </a:rPr>
              <a:t>A TEORIA DE FILAS</a:t>
            </a:r>
            <a:r>
              <a:rPr lang="pt-PT" sz="2800" smtClean="0">
                <a:solidFill>
                  <a:schemeClr val="bg1"/>
                </a:solidFill>
                <a:latin typeface="Arial" charset="0"/>
                <a:cs typeface="Arial" charset="0"/>
              </a:rPr>
              <a:t> </a:t>
            </a:r>
            <a:endParaRPr lang="en-US" sz="2800" smtClean="0">
              <a:solidFill>
                <a:schemeClr val="bg1"/>
              </a:solidFill>
            </a:endParaRPr>
          </a:p>
        </p:txBody>
      </p:sp>
      <p:sp>
        <p:nvSpPr>
          <p:cNvPr id="38916" name="Rectangle 5"/>
          <p:cNvSpPr>
            <a:spLocks noChangeArrowheads="1"/>
          </p:cNvSpPr>
          <p:nvPr/>
        </p:nvSpPr>
        <p:spPr bwMode="auto">
          <a:xfrm>
            <a:off x="3538538" y="2028825"/>
            <a:ext cx="9144000" cy="0"/>
          </a:xfrm>
          <a:prstGeom prst="rect">
            <a:avLst/>
          </a:prstGeom>
          <a:noFill/>
          <a:ln w="9525">
            <a:noFill/>
            <a:miter lim="800000"/>
            <a:headEnd/>
            <a:tailEnd/>
          </a:ln>
        </p:spPr>
        <p:txBody>
          <a:bodyPr>
            <a:spAutoFit/>
          </a:bodyPr>
          <a:lstStyle/>
          <a:p>
            <a:endParaRPr lang="pt-BR"/>
          </a:p>
        </p:txBody>
      </p:sp>
      <p:pic>
        <p:nvPicPr>
          <p:cNvPr id="38917" name="Picture 8"/>
          <p:cNvPicPr>
            <a:picLocks noChangeAspect="1" noChangeArrowheads="1"/>
          </p:cNvPicPr>
          <p:nvPr/>
        </p:nvPicPr>
        <p:blipFill>
          <a:blip r:embed="rId2"/>
          <a:srcRect/>
          <a:stretch>
            <a:fillRect/>
          </a:stretch>
        </p:blipFill>
        <p:spPr bwMode="auto">
          <a:xfrm>
            <a:off x="2443163" y="1200150"/>
            <a:ext cx="4257675" cy="428625"/>
          </a:xfrm>
          <a:prstGeom prst="rect">
            <a:avLst/>
          </a:prstGeom>
          <a:noFill/>
          <a:ln w="9525">
            <a:noFill/>
            <a:miter lim="800000"/>
            <a:headEnd/>
            <a:tailEnd/>
          </a:ln>
        </p:spPr>
      </p:pic>
      <p:pic>
        <p:nvPicPr>
          <p:cNvPr id="38918" name="Picture 2"/>
          <p:cNvPicPr>
            <a:picLocks noChangeAspect="1" noChangeArrowheads="1"/>
          </p:cNvPicPr>
          <p:nvPr/>
        </p:nvPicPr>
        <p:blipFill>
          <a:blip r:embed="rId3"/>
          <a:srcRect/>
          <a:stretch>
            <a:fillRect/>
          </a:stretch>
        </p:blipFill>
        <p:spPr bwMode="auto">
          <a:xfrm>
            <a:off x="34925" y="5991225"/>
            <a:ext cx="7705725" cy="533400"/>
          </a:xfrm>
          <a:prstGeom prst="rect">
            <a:avLst/>
          </a:prstGeom>
          <a:noFill/>
          <a:ln w="9525">
            <a:noFill/>
            <a:miter lim="800000"/>
            <a:headEnd/>
            <a:tailEnd/>
          </a:ln>
        </p:spPr>
      </p:pic>
      <p:pic>
        <p:nvPicPr>
          <p:cNvPr id="38919" name="Picture 3"/>
          <p:cNvPicPr>
            <a:picLocks noChangeAspect="1" noChangeArrowheads="1"/>
          </p:cNvPicPr>
          <p:nvPr/>
        </p:nvPicPr>
        <p:blipFill>
          <a:blip r:embed="rId4"/>
          <a:srcRect/>
          <a:stretch>
            <a:fillRect/>
          </a:stretch>
        </p:blipFill>
        <p:spPr bwMode="auto">
          <a:xfrm>
            <a:off x="250825" y="1628775"/>
            <a:ext cx="5400675" cy="4278313"/>
          </a:xfrm>
          <a:prstGeom prst="rect">
            <a:avLst/>
          </a:prstGeom>
          <a:noFill/>
          <a:ln w="9525">
            <a:noFill/>
            <a:miter lim="800000"/>
            <a:headEnd/>
            <a:tailEnd/>
          </a:ln>
        </p:spPr>
      </p:pic>
      <p:pic>
        <p:nvPicPr>
          <p:cNvPr id="38920" name="Picture 7" descr="https://encrypted-tbn1.gstatic.com/images?q=tbn:ANd9GcQiBDHiuTPxmmsGW3yRPsi7jB6wguL-gk4eMWYOhvwIlLMMN6Yp"/>
          <p:cNvPicPr>
            <a:picLocks noChangeAspect="1" noChangeArrowheads="1"/>
          </p:cNvPicPr>
          <p:nvPr/>
        </p:nvPicPr>
        <p:blipFill>
          <a:blip r:embed="rId5"/>
          <a:srcRect/>
          <a:stretch>
            <a:fillRect/>
          </a:stretch>
        </p:blipFill>
        <p:spPr bwMode="auto">
          <a:xfrm>
            <a:off x="6875463" y="1412875"/>
            <a:ext cx="2152650" cy="2124075"/>
          </a:xfrm>
          <a:prstGeom prst="rect">
            <a:avLst/>
          </a:prstGeom>
          <a:noFill/>
          <a:ln w="9525">
            <a:noFill/>
            <a:miter lim="800000"/>
            <a:headEnd/>
            <a:tailEnd/>
          </a:ln>
        </p:spPr>
      </p:pic>
      <p:pic>
        <p:nvPicPr>
          <p:cNvPr id="38921" name="Picture 9" descr="http://gestaodeatendimento.com.br/wp-content/uploads/2014/05/banco_fila.jpg"/>
          <p:cNvPicPr>
            <a:picLocks noChangeAspect="1" noChangeArrowheads="1"/>
          </p:cNvPicPr>
          <p:nvPr/>
        </p:nvPicPr>
        <p:blipFill>
          <a:blip r:embed="rId6"/>
          <a:srcRect/>
          <a:stretch>
            <a:fillRect/>
          </a:stretch>
        </p:blipFill>
        <p:spPr bwMode="auto">
          <a:xfrm>
            <a:off x="5651500" y="3543300"/>
            <a:ext cx="2543175" cy="2046288"/>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a:xfrm>
            <a:off x="0" y="298450"/>
            <a:ext cx="7772400" cy="609600"/>
          </a:xfrm>
        </p:spPr>
        <p:txBody>
          <a:bodyPr/>
          <a:lstStyle/>
          <a:p>
            <a:r>
              <a:rPr lang="pt-PT" sz="2800" b="1" smtClean="0">
                <a:solidFill>
                  <a:schemeClr val="bg1"/>
                </a:solidFill>
                <a:latin typeface="Arial" charset="0"/>
                <a:cs typeface="Arial" charset="0"/>
              </a:rPr>
              <a:t>A TEORIA DE FILAS</a:t>
            </a:r>
            <a:r>
              <a:rPr lang="pt-PT" sz="2800" smtClean="0">
                <a:solidFill>
                  <a:schemeClr val="bg1"/>
                </a:solidFill>
                <a:latin typeface="Arial" charset="0"/>
                <a:cs typeface="Arial" charset="0"/>
              </a:rPr>
              <a:t> </a:t>
            </a:r>
            <a:endParaRPr lang="en-US" sz="2800" smtClean="0">
              <a:solidFill>
                <a:schemeClr val="bg1"/>
              </a:solidFill>
            </a:endParaRPr>
          </a:p>
        </p:txBody>
      </p:sp>
      <p:sp>
        <p:nvSpPr>
          <p:cNvPr id="39940" name="Text Box 4"/>
          <p:cNvSpPr txBox="1">
            <a:spLocks noChangeArrowheads="1"/>
          </p:cNvSpPr>
          <p:nvPr/>
        </p:nvSpPr>
        <p:spPr bwMode="auto">
          <a:xfrm>
            <a:off x="0" y="1071563"/>
            <a:ext cx="9144000" cy="701675"/>
          </a:xfrm>
          <a:prstGeom prst="rect">
            <a:avLst/>
          </a:prstGeom>
          <a:noFill/>
          <a:ln w="9525">
            <a:noFill/>
            <a:miter lim="800000"/>
            <a:headEnd/>
            <a:tailEnd/>
          </a:ln>
        </p:spPr>
        <p:txBody>
          <a:bodyPr>
            <a:spAutoFit/>
          </a:bodyPr>
          <a:lstStyle/>
          <a:p>
            <a:pPr algn="just" eaLnBrk="1" hangingPunct="1">
              <a:spcBef>
                <a:spcPct val="50000"/>
              </a:spcBef>
            </a:pPr>
            <a:r>
              <a:rPr lang="pt-PT" sz="2000">
                <a:solidFill>
                  <a:schemeClr val="tx2"/>
                </a:solidFill>
                <a:latin typeface="Arial" charset="0"/>
                <a:cs typeface="Arial" charset="0"/>
              </a:rPr>
              <a:t>A teoria de filas é capaz de avaliar as conseqüências das decisões de capacidade em muitas operações de serviço com filas.</a:t>
            </a:r>
            <a:endParaRPr lang="en-US" sz="2000">
              <a:solidFill>
                <a:schemeClr val="tx2"/>
              </a:solidFill>
              <a:latin typeface="Arial" charset="0"/>
              <a:cs typeface="Arial" charset="0"/>
            </a:endParaRPr>
          </a:p>
        </p:txBody>
      </p:sp>
      <p:sp>
        <p:nvSpPr>
          <p:cNvPr id="39941" name="Rectangle 5"/>
          <p:cNvSpPr>
            <a:spLocks noChangeArrowheads="1"/>
          </p:cNvSpPr>
          <p:nvPr/>
        </p:nvSpPr>
        <p:spPr bwMode="auto">
          <a:xfrm>
            <a:off x="3538538" y="2028825"/>
            <a:ext cx="9144000" cy="0"/>
          </a:xfrm>
          <a:prstGeom prst="rect">
            <a:avLst/>
          </a:prstGeom>
          <a:noFill/>
          <a:ln w="9525">
            <a:noFill/>
            <a:miter lim="800000"/>
            <a:headEnd/>
            <a:tailEnd/>
          </a:ln>
        </p:spPr>
        <p:txBody>
          <a:bodyPr>
            <a:spAutoFit/>
          </a:bodyPr>
          <a:lstStyle/>
          <a:p>
            <a:endParaRPr lang="pt-BR"/>
          </a:p>
        </p:txBody>
      </p:sp>
      <p:pic>
        <p:nvPicPr>
          <p:cNvPr id="39942" name="Picture 6"/>
          <p:cNvPicPr>
            <a:picLocks noChangeAspect="1" noChangeArrowheads="1"/>
          </p:cNvPicPr>
          <p:nvPr/>
        </p:nvPicPr>
        <p:blipFill>
          <a:blip r:embed="rId2"/>
          <a:srcRect/>
          <a:stretch>
            <a:fillRect/>
          </a:stretch>
        </p:blipFill>
        <p:spPr bwMode="auto">
          <a:xfrm>
            <a:off x="34925" y="1747838"/>
            <a:ext cx="6013450" cy="4776787"/>
          </a:xfrm>
          <a:prstGeom prst="rect">
            <a:avLst/>
          </a:prstGeom>
          <a:noFill/>
          <a:ln w="9525">
            <a:noFill/>
            <a:miter lim="800000"/>
            <a:headEnd/>
            <a:tailEnd/>
          </a:ln>
        </p:spPr>
      </p:pic>
      <p:pic>
        <p:nvPicPr>
          <p:cNvPr id="39943" name="Picture 8"/>
          <p:cNvPicPr>
            <a:picLocks noChangeAspect="1" noChangeArrowheads="1"/>
          </p:cNvPicPr>
          <p:nvPr/>
        </p:nvPicPr>
        <p:blipFill>
          <a:blip r:embed="rId3"/>
          <a:srcRect/>
          <a:stretch>
            <a:fillRect/>
          </a:stretch>
        </p:blipFill>
        <p:spPr bwMode="auto">
          <a:xfrm>
            <a:off x="4418013" y="1847850"/>
            <a:ext cx="4257675" cy="428625"/>
          </a:xfrm>
          <a:prstGeom prst="rect">
            <a:avLst/>
          </a:prstGeom>
          <a:noFill/>
          <a:ln w="9525">
            <a:noFill/>
            <a:miter lim="800000"/>
            <a:headEnd/>
            <a:tailEnd/>
          </a:ln>
        </p:spPr>
      </p:pic>
      <p:pic>
        <p:nvPicPr>
          <p:cNvPr id="39944" name="Picture 12" descr="https://encrypted-tbn1.gstatic.com/images?q=tbn:ANd9GcQiBDHiuTPxmmsGW3yRPsi7jB6wguL-gk4eMWYOhvwIlLMMN6Yp"/>
          <p:cNvPicPr>
            <a:picLocks noChangeAspect="1" noChangeArrowheads="1"/>
          </p:cNvPicPr>
          <p:nvPr/>
        </p:nvPicPr>
        <p:blipFill>
          <a:blip r:embed="rId4"/>
          <a:srcRect/>
          <a:stretch>
            <a:fillRect/>
          </a:stretch>
        </p:blipFill>
        <p:spPr bwMode="auto">
          <a:xfrm>
            <a:off x="6804025" y="2205038"/>
            <a:ext cx="2152650" cy="2124075"/>
          </a:xfrm>
          <a:prstGeom prst="rect">
            <a:avLst/>
          </a:prstGeom>
          <a:noFill/>
          <a:ln w="9525">
            <a:noFill/>
            <a:miter lim="800000"/>
            <a:headEnd/>
            <a:tailEnd/>
          </a:ln>
        </p:spPr>
      </p:pic>
      <p:pic>
        <p:nvPicPr>
          <p:cNvPr id="39945" name="Picture 9" descr="http://gestaodeatendimento.com.br/wp-content/uploads/2014/05/banco_fila.jpg"/>
          <p:cNvPicPr>
            <a:picLocks noChangeAspect="1" noChangeArrowheads="1"/>
          </p:cNvPicPr>
          <p:nvPr/>
        </p:nvPicPr>
        <p:blipFill>
          <a:blip r:embed="rId5"/>
          <a:srcRect/>
          <a:stretch>
            <a:fillRect/>
          </a:stretch>
        </p:blipFill>
        <p:spPr bwMode="auto">
          <a:xfrm>
            <a:off x="5557838" y="4406900"/>
            <a:ext cx="2543175" cy="2046288"/>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OBRIGADO!</a:t>
            </a:r>
            <a:endParaRPr lang="pt-BR" dirty="0"/>
          </a:p>
        </p:txBody>
      </p:sp>
      <p:sp>
        <p:nvSpPr>
          <p:cNvPr id="3" name="Subtítulo 2"/>
          <p:cNvSpPr>
            <a:spLocks noGrp="1"/>
          </p:cNvSpPr>
          <p:nvPr>
            <p:ph type="subTitle" idx="4294967295"/>
          </p:nvPr>
        </p:nvSpPr>
        <p:spPr>
          <a:xfrm>
            <a:off x="65169" y="6331768"/>
            <a:ext cx="9036496" cy="553616"/>
          </a:xfrm>
        </p:spPr>
        <p:txBody>
          <a:bodyPr>
            <a:normAutofit lnSpcReduction="10000"/>
          </a:bodyPr>
          <a:lstStyle/>
          <a:p>
            <a:endParaRPr lang="pt-BR" dirty="0"/>
          </a:p>
        </p:txBody>
      </p:sp>
      <p:sp>
        <p:nvSpPr>
          <p:cNvPr id="4" name="Retângulo 3"/>
          <p:cNvSpPr/>
          <p:nvPr/>
        </p:nvSpPr>
        <p:spPr>
          <a:xfrm>
            <a:off x="611560" y="6341839"/>
            <a:ext cx="8064896" cy="615553"/>
          </a:xfrm>
          <a:prstGeom prst="rect">
            <a:avLst/>
          </a:prstGeom>
        </p:spPr>
        <p:txBody>
          <a:bodyPr wrap="square">
            <a:spAutoFit/>
          </a:bodyPr>
          <a:lstStyle/>
          <a:p>
            <a:pP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cs typeface="Arial" pitchFamily="34" charset="0"/>
              </a:rPr>
              <a:t>Prof. Adm. </a:t>
            </a:r>
            <a:r>
              <a:rPr lang="pt-BR" sz="3400" b="1" i="1" kern="0" dirty="0">
                <a:solidFill>
                  <a:srgbClr val="2B4475"/>
                </a:solidFill>
                <a:effectLst>
                  <a:outerShdw blurRad="38100" dist="38100" dir="2700000" algn="tl">
                    <a:srgbClr val="000000">
                      <a:alpha val="43137"/>
                    </a:srgbClr>
                  </a:outerShdw>
                </a:effectLst>
                <a:cs typeface="Arial" pitchFamily="34" charset="0"/>
              </a:rPr>
              <a:t>Msc</a:t>
            </a:r>
            <a:r>
              <a:rPr lang="pt-BR" sz="34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6744</Words>
  <Application>Microsoft Office PowerPoint</Application>
  <PresentationFormat>Apresentação na tela (4:3)</PresentationFormat>
  <Paragraphs>972</Paragraphs>
  <Slides>98</Slides>
  <Notes>1</Notes>
  <HiddenSlides>0</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98</vt:i4>
      </vt:variant>
    </vt:vector>
  </HeadingPairs>
  <TitlesOfParts>
    <vt:vector size="101" baseType="lpstr">
      <vt:lpstr>Tema do Office</vt:lpstr>
      <vt:lpstr>Documento</vt:lpstr>
      <vt:lpstr>Clip</vt:lpstr>
      <vt:lpstr>ESGTADM 008 GESTÃO DA PRODUÇÃO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INFLUÊNCIA DAS ESTRATÉGIAS DE PRODUÇÃO</vt:lpstr>
      <vt:lpstr>PAPEL ESTRATÉGICO DA FUNÇÃO PRODUÇÃO</vt:lpstr>
      <vt:lpstr>MODELO DA CONTRIBUIÇÃO ESTRATÉGICA DA FUNÇÃO PRODUÇÃO (Hayes Wheelwright)</vt:lpstr>
      <vt:lpstr>Apresentação do PowerPoint</vt:lpstr>
      <vt:lpstr>OBJETIVOS DE DESEMPENHO</vt:lpstr>
      <vt:lpstr>A QUALIDADE EM DIFERENTES OPERAÇÕES</vt:lpstr>
      <vt:lpstr>A RAPIDEZ EM DIFERENTES OPERAÇÕES</vt:lpstr>
      <vt:lpstr>A CONFIABILIDADE EM DIFERENTES OPERAÇÕES</vt:lpstr>
      <vt:lpstr>A FLEXIBILIDADE EM DIFERENTES OPERAÇÕES</vt:lpstr>
      <vt:lpstr>O CUSTO EM DIFERENTES OPERAÇÕES</vt:lpstr>
      <vt:lpstr>OBJETIVOS DE DESEMPENHO</vt:lpstr>
      <vt:lpstr>CICLO DE VIDA DO PRODUTO</vt:lpstr>
      <vt:lpstr>ASPECTOS QUE AFETAM A IMPORTÂNCIA DOS OBJETIVOS DE DESEMPENHO</vt:lpstr>
      <vt:lpstr>As Etapas do Projeto de Produtos: - do conceito a especificação.</vt:lpstr>
      <vt:lpstr>ASPECTOS DO PROJETO.</vt:lpstr>
      <vt:lpstr>Apresentação do PowerPoint</vt:lpstr>
      <vt:lpstr>Apresentação do PowerPoint</vt:lpstr>
      <vt:lpstr>ENGENHARIA SIMULTÂNEA</vt:lpstr>
      <vt:lpstr>ENGENHARIA SIMULTÂNEA</vt:lpstr>
      <vt:lpstr>ETAPAS PARA A CONSTRUÇÃO DE UM PROJETO</vt:lpstr>
      <vt:lpstr>ETAPAS PARA A CONSTRUÇÃO DE UM PROJETO</vt:lpstr>
      <vt:lpstr>ETAPAS PARA A CONSTRUÇÃO DE UM PROJETO (cont.)</vt:lpstr>
      <vt:lpstr>QUESTÕES AMBIENTAIS LEVANTADAS  DURANTE UM PROJETO</vt:lpstr>
      <vt:lpstr>QUESTÕES AMBIENTAIS LEVANTADAS  DURANTE UM PROJETO</vt:lpstr>
      <vt:lpstr>Apresentação do PowerPoint</vt:lpstr>
      <vt:lpstr>Apresentação do PowerPoint</vt:lpstr>
      <vt:lpstr>Apresentação do PowerPoint</vt:lpstr>
      <vt:lpstr>PROJETO DE REDES DE OPERAÇÕES PRODUTIVAS</vt:lpstr>
      <vt:lpstr>VANTAGENS DA CONSIDERAÇÃO DA REDE NA QUAL A OPERAÇÃO ESTÁ INSERIDA</vt:lpstr>
      <vt:lpstr>DECISÕES DE PROJETO DA REDE</vt:lpstr>
      <vt:lpstr>INTEGRAÇÃO VERTICAL</vt:lpstr>
      <vt:lpstr>AMPLITUDE DO PROCESSO DE INTEGRAÇÃO VERTIVAL</vt:lpstr>
      <vt:lpstr>EQUILÍBRIO ENTRE AS ETAPAS VERTICALMENTE INTEGRADAS</vt:lpstr>
      <vt:lpstr>DIREÇÃO DE INTEGRAÇÃO VERTICAL</vt:lpstr>
      <vt:lpstr>DECISÃO DE LOCALIZAÇÃO DAS OPERAÇÕES</vt:lpstr>
      <vt:lpstr>Apresentação do PowerPoint</vt:lpstr>
      <vt:lpstr>DECISÃO DE LOCALIZAÇÃO DAS OPERAÇÕES</vt:lpstr>
      <vt:lpstr>Apresentação do PowerPoint</vt:lpstr>
      <vt:lpstr>ARRANJO FÍSICO</vt:lpstr>
      <vt:lpstr>ARRANJO FÍSICO SEGUNDO VOLUME E VARIEDADE</vt:lpstr>
      <vt:lpstr>OBJETIVOS</vt:lpstr>
      <vt:lpstr>Apresentação do PowerPoint</vt:lpstr>
      <vt:lpstr>IMPORTÂNCIA DO  ARRANJO FÍSICO NA PRODUÇÃO</vt:lpstr>
      <vt:lpstr>ARRANJO FÍSICO POSICIONAL</vt:lpstr>
      <vt:lpstr>ARRANJO FÍSICO POR PROCESSO</vt:lpstr>
      <vt:lpstr>ARRANJO FÍSICO CELULAR</vt:lpstr>
      <vt:lpstr>ARRANJO FÍSICO POR PRODUTO</vt:lpstr>
      <vt:lpstr>ARRANJOS FÍSICOS MISTOS</vt:lpstr>
      <vt:lpstr>ARANJO FÍSICO MISTO</vt:lpstr>
      <vt:lpstr>Apresentação do PowerPoint</vt:lpstr>
      <vt:lpstr>PLANEJAMENTO E CONTROLE DA CAPACIDADE</vt:lpstr>
      <vt:lpstr>OBJETIVOS DO PLANEJAMENTO E  CONTROLE DE CAPACIDADE</vt:lpstr>
      <vt:lpstr>OBJETIVOS DO PLANEJAMENTO E  CONTROLE DE CAPACIDADE</vt:lpstr>
      <vt:lpstr>Apresentação do PowerPoint</vt:lpstr>
      <vt:lpstr>SAZONALIDADE DA DEMANDA</vt:lpstr>
      <vt:lpstr>SAZONALIDADE DA DEMANDA</vt:lpstr>
      <vt:lpstr>POLÍTICAS ALTERNATIVAS DE CAPACIDADE</vt:lpstr>
      <vt:lpstr>POLÍTICAS ALTERNATIVAS DE CAPACIDADE</vt:lpstr>
      <vt:lpstr>POLÍTICAS ALTERNATIVAS DE CAPACIDADE</vt:lpstr>
      <vt:lpstr>PLANEJAMENTO E CONTROLE DA CAPACIDADE </vt:lpstr>
      <vt:lpstr>A TEORIA DE FILAS </vt:lpstr>
      <vt:lpstr>A TEORIA DE FILAS </vt:lpstr>
      <vt:lpstr>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ESGTLG011 PREVISÃO DE DEMANDA</dc:title>
  <dc:creator>maq</dc:creator>
  <cp:lastModifiedBy>Digita</cp:lastModifiedBy>
  <cp:revision>18</cp:revision>
  <dcterms:created xsi:type="dcterms:W3CDTF">2017-08-05T03:11:59Z</dcterms:created>
  <dcterms:modified xsi:type="dcterms:W3CDTF">2017-11-13T13:04:47Z</dcterms:modified>
</cp:coreProperties>
</file>