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doc" ContentType="application/msword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92" r:id="rId6"/>
    <p:sldId id="261" r:id="rId7"/>
    <p:sldId id="262" r:id="rId8"/>
    <p:sldId id="263" r:id="rId9"/>
    <p:sldId id="264" r:id="rId10"/>
    <p:sldId id="265" r:id="rId11"/>
    <p:sldId id="270" r:id="rId12"/>
    <p:sldId id="272" r:id="rId13"/>
    <p:sldId id="271" r:id="rId14"/>
    <p:sldId id="273" r:id="rId15"/>
    <p:sldId id="291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66" r:id="rId30"/>
    <p:sldId id="258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2D4"/>
    <a:srgbClr val="540000"/>
    <a:srgbClr val="8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5A151D-0B24-43C1-A196-D00C4153173F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81B8EEA-B723-4612-B5B7-1D08E4E4EA21}">
      <dgm:prSet phldrT="[Texto]" custT="1"/>
      <dgm:spPr/>
      <dgm:t>
        <a:bodyPr/>
        <a:lstStyle/>
        <a:p>
          <a:r>
            <a:rPr lang="pt-BR" sz="1800" dirty="0" smtClean="0"/>
            <a:t>COMPRA</a:t>
          </a:r>
          <a:endParaRPr lang="pt-BR" sz="1800" dirty="0"/>
        </a:p>
      </dgm:t>
    </dgm:pt>
    <dgm:pt modelId="{FDA614C1-8EA8-4CEE-8A46-B6B0B48D165F}" type="parTrans" cxnId="{05D4D062-E3C2-4520-8DD9-8818A54FDC9A}">
      <dgm:prSet/>
      <dgm:spPr/>
      <dgm:t>
        <a:bodyPr/>
        <a:lstStyle/>
        <a:p>
          <a:endParaRPr lang="pt-BR"/>
        </a:p>
      </dgm:t>
    </dgm:pt>
    <dgm:pt modelId="{3983A416-CCFD-4B61-B3F9-1560E26F3BB2}" type="sibTrans" cxnId="{05D4D062-E3C2-4520-8DD9-8818A54FDC9A}">
      <dgm:prSet/>
      <dgm:spPr>
        <a:solidFill>
          <a:schemeClr val="tx2"/>
        </a:solidFill>
      </dgm:spPr>
      <dgm:t>
        <a:bodyPr/>
        <a:lstStyle/>
        <a:p>
          <a:endParaRPr lang="pt-BR"/>
        </a:p>
      </dgm:t>
    </dgm:pt>
    <dgm:pt modelId="{646C64ED-1B21-4E5E-A1FF-33C537369BFD}">
      <dgm:prSet phldrT="[Texto]" custT="1"/>
      <dgm:spPr/>
      <dgm:t>
        <a:bodyPr/>
        <a:lstStyle/>
        <a:p>
          <a:r>
            <a:rPr lang="pt-BR" sz="1800" dirty="0" smtClean="0"/>
            <a:t>PÓS-COMPRA</a:t>
          </a:r>
          <a:endParaRPr lang="pt-BR" sz="1800" dirty="0"/>
        </a:p>
      </dgm:t>
    </dgm:pt>
    <dgm:pt modelId="{51A1FFB1-1CC1-4913-BA40-E97A492CEC13}" type="sibTrans" cxnId="{A315354D-518F-429B-AE64-8C26989EAA5F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pt-BR"/>
        </a:p>
      </dgm:t>
    </dgm:pt>
    <dgm:pt modelId="{20AAADF0-4A15-4E65-B435-9326E76C73BF}" type="parTrans" cxnId="{A315354D-518F-429B-AE64-8C26989EAA5F}">
      <dgm:prSet/>
      <dgm:spPr/>
      <dgm:t>
        <a:bodyPr/>
        <a:lstStyle/>
        <a:p>
          <a:endParaRPr lang="pt-BR"/>
        </a:p>
      </dgm:t>
    </dgm:pt>
    <dgm:pt modelId="{BA6FB1DF-8BB8-4857-A690-2D5F8DB09F75}">
      <dgm:prSet phldrT="[Texto]" custT="1"/>
      <dgm:spPr/>
      <dgm:t>
        <a:bodyPr/>
        <a:lstStyle/>
        <a:p>
          <a:r>
            <a:rPr lang="pt-BR" sz="1800" dirty="0" smtClean="0"/>
            <a:t>PRÉ-COMPRA</a:t>
          </a:r>
          <a:endParaRPr lang="pt-BR" sz="1800" dirty="0"/>
        </a:p>
      </dgm:t>
    </dgm:pt>
    <dgm:pt modelId="{DEC9755A-B772-4F65-A50B-8068402B2878}" type="sibTrans" cxnId="{809588EC-30B8-48B4-AC75-B8A793F29968}">
      <dgm:prSet/>
      <dgm:spPr>
        <a:solidFill>
          <a:schemeClr val="accent2"/>
        </a:solidFill>
      </dgm:spPr>
      <dgm:t>
        <a:bodyPr/>
        <a:lstStyle/>
        <a:p>
          <a:endParaRPr lang="pt-BR"/>
        </a:p>
      </dgm:t>
    </dgm:pt>
    <dgm:pt modelId="{22E72AF3-C82F-4FCC-B610-7658FC5AEA90}" type="parTrans" cxnId="{809588EC-30B8-48B4-AC75-B8A793F29968}">
      <dgm:prSet/>
      <dgm:spPr/>
      <dgm:t>
        <a:bodyPr/>
        <a:lstStyle/>
        <a:p>
          <a:endParaRPr lang="pt-BR"/>
        </a:p>
      </dgm:t>
    </dgm:pt>
    <dgm:pt modelId="{8F4E3B1C-569B-4480-93FC-6518540BAE8D}" type="pres">
      <dgm:prSet presAssocID="{FE5A151D-0B24-43C1-A196-D00C4153173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E2BF664-94BB-463C-9B00-092406845260}" type="pres">
      <dgm:prSet presAssocID="{C81B8EEA-B723-4612-B5B7-1D08E4E4EA21}" presName="dummy" presStyleCnt="0"/>
      <dgm:spPr/>
    </dgm:pt>
    <dgm:pt modelId="{D983414F-5076-4E46-A0AB-CA95F54AF2E5}" type="pres">
      <dgm:prSet presAssocID="{C81B8EEA-B723-4612-B5B7-1D08E4E4EA21}" presName="node" presStyleLbl="revTx" presStyleIdx="0" presStyleCnt="3" custScaleY="33463" custRadScaleRad="105491" custRadScaleInc="-71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7D0197-4301-4E86-A101-EE1D872D6996}" type="pres">
      <dgm:prSet presAssocID="{3983A416-CCFD-4B61-B3F9-1560E26F3BB2}" presName="sibTrans" presStyleLbl="node1" presStyleIdx="0" presStyleCnt="3" custScaleX="110580"/>
      <dgm:spPr/>
      <dgm:t>
        <a:bodyPr/>
        <a:lstStyle/>
        <a:p>
          <a:endParaRPr lang="pt-BR"/>
        </a:p>
      </dgm:t>
    </dgm:pt>
    <dgm:pt modelId="{6C98B80A-4E93-42E2-B33A-9CD5AE2E89FD}" type="pres">
      <dgm:prSet presAssocID="{646C64ED-1B21-4E5E-A1FF-33C537369BFD}" presName="dummy" presStyleCnt="0"/>
      <dgm:spPr/>
    </dgm:pt>
    <dgm:pt modelId="{FFA24219-CC0D-4EDD-8B74-4F36438B5AB7}" type="pres">
      <dgm:prSet presAssocID="{646C64ED-1B21-4E5E-A1FF-33C537369BFD}" presName="node" presStyleLbl="revTx" presStyleIdx="1" presStyleCnt="3" custScaleY="383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F40ECC-C747-4718-8309-BF1DEE1F97F3}" type="pres">
      <dgm:prSet presAssocID="{51A1FFB1-1CC1-4913-BA40-E97A492CEC13}" presName="sibTrans" presStyleLbl="node1" presStyleIdx="1" presStyleCnt="3" custScaleX="109289" custScaleY="102756"/>
      <dgm:spPr/>
      <dgm:t>
        <a:bodyPr/>
        <a:lstStyle/>
        <a:p>
          <a:endParaRPr lang="pt-BR"/>
        </a:p>
      </dgm:t>
    </dgm:pt>
    <dgm:pt modelId="{DFC9B743-826C-47D0-B07A-983BF895E654}" type="pres">
      <dgm:prSet presAssocID="{BA6FB1DF-8BB8-4857-A690-2D5F8DB09F75}" presName="dummy" presStyleCnt="0"/>
      <dgm:spPr/>
    </dgm:pt>
    <dgm:pt modelId="{3D7EEE85-9F92-4BE8-80A9-27B72A599347}" type="pres">
      <dgm:prSet presAssocID="{BA6FB1DF-8BB8-4857-A690-2D5F8DB09F75}" presName="node" presStyleLbl="revTx" presStyleIdx="2" presStyleCnt="3" custScaleX="84192" custScaleY="49743" custRadScaleRad="103070" custRadScaleInc="708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37C9F2B-381B-4A14-BF6D-817B8BBFAD7E}" type="pres">
      <dgm:prSet presAssocID="{DEC9755A-B772-4F65-A50B-8068402B2878}" presName="sibTrans" presStyleLbl="node1" presStyleIdx="2" presStyleCnt="3" custScaleX="114764" custLinFactNeighborX="1259" custLinFactNeighborY="-946"/>
      <dgm:spPr/>
      <dgm:t>
        <a:bodyPr/>
        <a:lstStyle/>
        <a:p>
          <a:endParaRPr lang="pt-BR"/>
        </a:p>
      </dgm:t>
    </dgm:pt>
  </dgm:ptLst>
  <dgm:cxnLst>
    <dgm:cxn modelId="{05D4D062-E3C2-4520-8DD9-8818A54FDC9A}" srcId="{FE5A151D-0B24-43C1-A196-D00C4153173F}" destId="{C81B8EEA-B723-4612-B5B7-1D08E4E4EA21}" srcOrd="0" destOrd="0" parTransId="{FDA614C1-8EA8-4CEE-8A46-B6B0B48D165F}" sibTransId="{3983A416-CCFD-4B61-B3F9-1560E26F3BB2}"/>
    <dgm:cxn modelId="{4AA47448-9002-40D5-A192-8C087EADC015}" type="presOf" srcId="{DEC9755A-B772-4F65-A50B-8068402B2878}" destId="{A37C9F2B-381B-4A14-BF6D-817B8BBFAD7E}" srcOrd="0" destOrd="0" presId="urn:microsoft.com/office/officeart/2005/8/layout/cycle1"/>
    <dgm:cxn modelId="{EE9C694A-1FBF-4C87-AC5C-2D3388B5986D}" type="presOf" srcId="{646C64ED-1B21-4E5E-A1FF-33C537369BFD}" destId="{FFA24219-CC0D-4EDD-8B74-4F36438B5AB7}" srcOrd="0" destOrd="0" presId="urn:microsoft.com/office/officeart/2005/8/layout/cycle1"/>
    <dgm:cxn modelId="{809588EC-30B8-48B4-AC75-B8A793F29968}" srcId="{FE5A151D-0B24-43C1-A196-D00C4153173F}" destId="{BA6FB1DF-8BB8-4857-A690-2D5F8DB09F75}" srcOrd="2" destOrd="0" parTransId="{22E72AF3-C82F-4FCC-B610-7658FC5AEA90}" sibTransId="{DEC9755A-B772-4F65-A50B-8068402B2878}"/>
    <dgm:cxn modelId="{8DC0DF42-EC2D-4DDB-9D54-D69F1FDE2440}" type="presOf" srcId="{51A1FFB1-1CC1-4913-BA40-E97A492CEC13}" destId="{D0F40ECC-C747-4718-8309-BF1DEE1F97F3}" srcOrd="0" destOrd="0" presId="urn:microsoft.com/office/officeart/2005/8/layout/cycle1"/>
    <dgm:cxn modelId="{89E59990-0CD3-4042-900C-374639655430}" type="presOf" srcId="{FE5A151D-0B24-43C1-A196-D00C4153173F}" destId="{8F4E3B1C-569B-4480-93FC-6518540BAE8D}" srcOrd="0" destOrd="0" presId="urn:microsoft.com/office/officeart/2005/8/layout/cycle1"/>
    <dgm:cxn modelId="{0F745F62-F40F-4257-B53E-6303873D8593}" type="presOf" srcId="{BA6FB1DF-8BB8-4857-A690-2D5F8DB09F75}" destId="{3D7EEE85-9F92-4BE8-80A9-27B72A599347}" srcOrd="0" destOrd="0" presId="urn:microsoft.com/office/officeart/2005/8/layout/cycle1"/>
    <dgm:cxn modelId="{A315354D-518F-429B-AE64-8C26989EAA5F}" srcId="{FE5A151D-0B24-43C1-A196-D00C4153173F}" destId="{646C64ED-1B21-4E5E-A1FF-33C537369BFD}" srcOrd="1" destOrd="0" parTransId="{20AAADF0-4A15-4E65-B435-9326E76C73BF}" sibTransId="{51A1FFB1-1CC1-4913-BA40-E97A492CEC13}"/>
    <dgm:cxn modelId="{F9D8A7EC-4E3C-4B13-8A51-B1E14EFD67AF}" type="presOf" srcId="{C81B8EEA-B723-4612-B5B7-1D08E4E4EA21}" destId="{D983414F-5076-4E46-A0AB-CA95F54AF2E5}" srcOrd="0" destOrd="0" presId="urn:microsoft.com/office/officeart/2005/8/layout/cycle1"/>
    <dgm:cxn modelId="{E496B361-7DF6-463E-A7F3-E3E950C964C2}" type="presOf" srcId="{3983A416-CCFD-4B61-B3F9-1560E26F3BB2}" destId="{2E7D0197-4301-4E86-A101-EE1D872D6996}" srcOrd="0" destOrd="0" presId="urn:microsoft.com/office/officeart/2005/8/layout/cycle1"/>
    <dgm:cxn modelId="{E28EBBA3-D535-4ECA-893B-694621447B64}" type="presParOf" srcId="{8F4E3B1C-569B-4480-93FC-6518540BAE8D}" destId="{2E2BF664-94BB-463C-9B00-092406845260}" srcOrd="0" destOrd="0" presId="urn:microsoft.com/office/officeart/2005/8/layout/cycle1"/>
    <dgm:cxn modelId="{1D41CA82-CE00-44CA-92FC-38700B48CBE9}" type="presParOf" srcId="{8F4E3B1C-569B-4480-93FC-6518540BAE8D}" destId="{D983414F-5076-4E46-A0AB-CA95F54AF2E5}" srcOrd="1" destOrd="0" presId="urn:microsoft.com/office/officeart/2005/8/layout/cycle1"/>
    <dgm:cxn modelId="{7340077F-C429-47EC-AC1F-0F9B5B5316B6}" type="presParOf" srcId="{8F4E3B1C-569B-4480-93FC-6518540BAE8D}" destId="{2E7D0197-4301-4E86-A101-EE1D872D6996}" srcOrd="2" destOrd="0" presId="urn:microsoft.com/office/officeart/2005/8/layout/cycle1"/>
    <dgm:cxn modelId="{9D221BC7-43DE-4BDB-B328-E046B00D57E5}" type="presParOf" srcId="{8F4E3B1C-569B-4480-93FC-6518540BAE8D}" destId="{6C98B80A-4E93-42E2-B33A-9CD5AE2E89FD}" srcOrd="3" destOrd="0" presId="urn:microsoft.com/office/officeart/2005/8/layout/cycle1"/>
    <dgm:cxn modelId="{33C892D7-146C-4D55-883F-9A2D40A3FBC7}" type="presParOf" srcId="{8F4E3B1C-569B-4480-93FC-6518540BAE8D}" destId="{FFA24219-CC0D-4EDD-8B74-4F36438B5AB7}" srcOrd="4" destOrd="0" presId="urn:microsoft.com/office/officeart/2005/8/layout/cycle1"/>
    <dgm:cxn modelId="{920D9128-B572-4FDA-A701-744DD1DA23D4}" type="presParOf" srcId="{8F4E3B1C-569B-4480-93FC-6518540BAE8D}" destId="{D0F40ECC-C747-4718-8309-BF1DEE1F97F3}" srcOrd="5" destOrd="0" presId="urn:microsoft.com/office/officeart/2005/8/layout/cycle1"/>
    <dgm:cxn modelId="{3D46E6F0-F1C3-46C5-910D-0D1141E4B379}" type="presParOf" srcId="{8F4E3B1C-569B-4480-93FC-6518540BAE8D}" destId="{DFC9B743-826C-47D0-B07A-983BF895E654}" srcOrd="6" destOrd="0" presId="urn:microsoft.com/office/officeart/2005/8/layout/cycle1"/>
    <dgm:cxn modelId="{37BE5D22-43AA-487F-86E6-AD375A2EF8F8}" type="presParOf" srcId="{8F4E3B1C-569B-4480-93FC-6518540BAE8D}" destId="{3D7EEE85-9F92-4BE8-80A9-27B72A599347}" srcOrd="7" destOrd="0" presId="urn:microsoft.com/office/officeart/2005/8/layout/cycle1"/>
    <dgm:cxn modelId="{FA2392C9-93D7-45C8-8ECD-3557B0F6C08E}" type="presParOf" srcId="{8F4E3B1C-569B-4480-93FC-6518540BAE8D}" destId="{A37C9F2B-381B-4A14-BF6D-817B8BBFAD7E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698" y="3094361"/>
            <a:ext cx="8208758" cy="1470025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  <a:latin typeface="Lucida Handwriting" pitchFamily="66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51520" y="5517232"/>
            <a:ext cx="8352928" cy="553616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B4475"/>
              </a:buClr>
              <a:buSzTx/>
              <a:buFont typeface="Arial" pitchFamily="34" charset="0"/>
              <a:buNone/>
              <a:tabLst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3400" b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3400" b="1" i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3400" b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pic>
        <p:nvPicPr>
          <p:cNvPr id="12290" name="Picture 2" descr="Resultado de imagem para logo da universidade castelo branc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680520" cy="1509086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 userDrawn="1"/>
        </p:nvSpPr>
        <p:spPr>
          <a:xfrm>
            <a:off x="3563888" y="1700808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800" b="1" dirty="0" smtClean="0">
                <a:solidFill>
                  <a:schemeClr val="bg2"/>
                </a:solidFill>
              </a:rPr>
              <a:t>A UNIVERSIDADE DO SEU FUTURO!</a:t>
            </a:r>
            <a:endParaRPr lang="pt-BR" sz="2800" b="1" dirty="0">
              <a:solidFill>
                <a:schemeClr val="bg2"/>
              </a:solidFill>
            </a:endParaRPr>
          </a:p>
        </p:txBody>
      </p:sp>
      <p:sp>
        <p:nvSpPr>
          <p:cNvPr id="10" name="Meio-quadro 9"/>
          <p:cNvSpPr/>
          <p:nvPr userDrawn="1"/>
        </p:nvSpPr>
        <p:spPr>
          <a:xfrm>
            <a:off x="107504" y="2780928"/>
            <a:ext cx="8784976" cy="648072"/>
          </a:xfrm>
          <a:prstGeom prst="halfFram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Meio-quadro 10"/>
          <p:cNvSpPr/>
          <p:nvPr userDrawn="1"/>
        </p:nvSpPr>
        <p:spPr>
          <a:xfrm rot="10800000">
            <a:off x="259904" y="4221087"/>
            <a:ext cx="8784976" cy="648072"/>
          </a:xfrm>
          <a:prstGeom prst="halfFram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cxnSp>
        <p:nvCxnSpPr>
          <p:cNvPr id="13" name="Conector reto 12"/>
          <p:cNvCxnSpPr/>
          <p:nvPr userDrawn="1"/>
        </p:nvCxnSpPr>
        <p:spPr>
          <a:xfrm>
            <a:off x="69441" y="2226070"/>
            <a:ext cx="8964488" cy="0"/>
          </a:xfrm>
          <a:prstGeom prst="line">
            <a:avLst/>
          </a:prstGeom>
          <a:ln w="50800">
            <a:solidFill>
              <a:srgbClr val="820000">
                <a:alpha val="5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69364" y="2306545"/>
            <a:ext cx="8964488" cy="0"/>
          </a:xfrm>
          <a:prstGeom prst="line">
            <a:avLst/>
          </a:prstGeom>
          <a:ln w="50800">
            <a:solidFill>
              <a:srgbClr val="540000">
                <a:alpha val="5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13884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>
            <a:lvl1pPr>
              <a:defRPr sz="1400" b="1">
                <a:solidFill>
                  <a:srgbClr val="0070C0"/>
                </a:solidFill>
              </a:defRPr>
            </a:lvl1pPr>
          </a:lstStyle>
          <a:p>
            <a:r>
              <a:rPr lang="pt-BR" dirty="0" smtClean="0"/>
              <a:t>REALENGO / 2017.2</a:t>
            </a:r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0578" y="5678182"/>
            <a:ext cx="1004955" cy="80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Resultado de imagem para logo da universidade castelo branc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5930" y="44624"/>
            <a:ext cx="1952901" cy="576064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 userDrawn="1"/>
        </p:nvSpPr>
        <p:spPr>
          <a:xfrm>
            <a:off x="0" y="0"/>
            <a:ext cx="6444208" cy="6206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 userDrawn="1"/>
        </p:nvCxnSpPr>
        <p:spPr>
          <a:xfrm>
            <a:off x="0" y="654556"/>
            <a:ext cx="9144000" cy="0"/>
          </a:xfrm>
          <a:prstGeom prst="line">
            <a:avLst/>
          </a:prstGeom>
          <a:ln w="31750">
            <a:solidFill>
              <a:schemeClr val="tx2">
                <a:lumMod val="75000"/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 userDrawn="1"/>
        </p:nvSpPr>
        <p:spPr>
          <a:xfrm>
            <a:off x="0" y="6564871"/>
            <a:ext cx="3707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</a:t>
            </a:r>
            <a:r>
              <a:rPr lang="pt-BR" sz="1400" b="1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Adm. Msc. Luiz Cláudio Brites Lobato</a:t>
            </a:r>
            <a:endParaRPr lang="pt-BR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Pentágono 15"/>
          <p:cNvSpPr/>
          <p:nvPr userDrawn="1"/>
        </p:nvSpPr>
        <p:spPr>
          <a:xfrm>
            <a:off x="6490815" y="-1983"/>
            <a:ext cx="504056" cy="61420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13884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576064" y="2509638"/>
            <a:ext cx="7308304" cy="991370"/>
          </a:xfrm>
        </p:spPr>
        <p:txBody>
          <a:bodyPr>
            <a:noAutofit/>
          </a:bodyPr>
          <a:lstStyle>
            <a:lvl1pPr>
              <a:defRPr sz="8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defRPr>
            </a:lvl1pPr>
          </a:lstStyle>
          <a:p>
            <a:r>
              <a:rPr lang="pt-BR" dirty="0" smtClean="0"/>
              <a:t>OBRIGADO!</a:t>
            </a:r>
            <a:endParaRPr lang="pt-BR" dirty="0"/>
          </a:p>
        </p:txBody>
      </p:sp>
      <p:pic>
        <p:nvPicPr>
          <p:cNvPr id="12290" name="Picture 2" descr="Resultado de imagem para logo da universidade castelo branc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3096344" cy="913355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 userDrawn="1"/>
        </p:nvSpPr>
        <p:spPr>
          <a:xfrm>
            <a:off x="0" y="1052736"/>
            <a:ext cx="3707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800" b="1" dirty="0" smtClean="0">
                <a:solidFill>
                  <a:schemeClr val="bg2"/>
                </a:solidFill>
              </a:rPr>
              <a:t>A UNIVERSIDADE DO SEU FUTURO!</a:t>
            </a:r>
            <a:endParaRPr lang="pt-BR" sz="1800" b="1" dirty="0">
              <a:solidFill>
                <a:schemeClr val="bg2"/>
              </a:solidFill>
            </a:endParaRPr>
          </a:p>
        </p:txBody>
      </p:sp>
      <p:sp>
        <p:nvSpPr>
          <p:cNvPr id="11" name="Meio-quadro 10"/>
          <p:cNvSpPr/>
          <p:nvPr userDrawn="1"/>
        </p:nvSpPr>
        <p:spPr>
          <a:xfrm rot="10800000">
            <a:off x="259904" y="5445223"/>
            <a:ext cx="8784976" cy="648072"/>
          </a:xfrm>
          <a:prstGeom prst="halfFrame">
            <a:avLst/>
          </a:prstGeom>
          <a:solidFill>
            <a:schemeClr val="bg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2" name="Picture 2" descr="http://servicosweb.cnpq.br/wspessoa/servletrecuperafoto?tipo=1&amp;id=K4755251Z8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9202" y="3807296"/>
            <a:ext cx="2956715" cy="199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CCAEF-97C5-439A-B21A-278C92557086}" type="datetimeFigureOut">
              <a:rPr lang="pt-BR" smtClean="0"/>
              <a:pPr/>
              <a:t>06/08/2017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53F71-A398-4283-B1EC-CEE678ECC11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o_Microsoft_Office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0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luizlobato0101.com.br/QUASEMILALUNO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ESGTADM 008</a:t>
            </a:r>
            <a:br>
              <a:rPr lang="pt-BR" dirty="0" smtClean="0"/>
            </a:br>
            <a:r>
              <a:rPr lang="pt-BR" dirty="0" smtClean="0"/>
              <a:t>GESTÃO DA PRODUÇÃO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428261" y="6377406"/>
            <a:ext cx="2304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2000" b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Realengo / 2017.2</a:t>
            </a:r>
            <a:endParaRPr lang="pt-BR" sz="2000" b="1" kern="0" dirty="0">
              <a:solidFill>
                <a:srgbClr val="2B44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11560" y="5373216"/>
            <a:ext cx="806489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34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3400" b="1" i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34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7504" y="72008"/>
            <a:ext cx="6336704" cy="47667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ESGTAD 008 GESTÃO DA PRODUÇÃO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1125538"/>
            <a:ext cx="9144000" cy="183896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lvl="1" algn="just" eaLnBrk="0" hangingPunct="0">
              <a:buClrTx/>
              <a:buSzTx/>
            </a:pPr>
            <a:endParaRPr lang="pt-PT" sz="1500" dirty="0">
              <a:solidFill>
                <a:srgbClr val="000000"/>
              </a:solidFill>
            </a:endParaRPr>
          </a:p>
          <a:p>
            <a:pPr algn="just" eaLnBrk="0" hangingPunct="0">
              <a:buClrTx/>
              <a:buSzTx/>
              <a:buFontTx/>
              <a:buNone/>
            </a:pPr>
            <a:r>
              <a:rPr lang="pt-PT" sz="1500" b="1" u="sng" dirty="0">
                <a:solidFill>
                  <a:srgbClr val="C00000"/>
                </a:solidFill>
                <a:latin typeface="Arial" charset="0"/>
              </a:rPr>
              <a:t>Taylorismo (Administração Científica</a:t>
            </a:r>
            <a:r>
              <a:rPr lang="pt-PT" sz="1500" b="1" u="sng" dirty="0" smtClean="0">
                <a:solidFill>
                  <a:srgbClr val="C00000"/>
                </a:solidFill>
                <a:latin typeface="Arial" charset="0"/>
              </a:rPr>
              <a:t>)</a:t>
            </a:r>
          </a:p>
          <a:p>
            <a:pPr algn="just" eaLnBrk="0" hangingPunct="0">
              <a:buClrTx/>
              <a:buSzTx/>
              <a:buFontTx/>
              <a:buNone/>
            </a:pPr>
            <a:endParaRPr lang="pt-PT" sz="1500" b="1" u="sng" dirty="0" smtClean="0">
              <a:solidFill>
                <a:srgbClr val="000000"/>
              </a:solidFill>
              <a:latin typeface="Arial" charset="0"/>
            </a:endParaRPr>
          </a:p>
          <a:p>
            <a:pPr algn="just" eaLnBrk="0" hangingPunct="0">
              <a:buClrTx/>
              <a:buSzTx/>
              <a:buFontTx/>
              <a:buNone/>
            </a:pPr>
            <a:r>
              <a:rPr lang="pt-PT" sz="1500" b="1" dirty="0" smtClean="0">
                <a:solidFill>
                  <a:srgbClr val="000000"/>
                </a:solidFill>
                <a:latin typeface="Arial" charset="0"/>
              </a:rPr>
              <a:t>Surgiu </a:t>
            </a:r>
            <a:r>
              <a:rPr lang="pt-PT" sz="1500" b="1" dirty="0">
                <a:solidFill>
                  <a:srgbClr val="000000"/>
                </a:solidFill>
                <a:latin typeface="Arial" charset="0"/>
              </a:rPr>
              <a:t>no fim do século XIX nos Estados Unidos através de Taylor a sistematização do conceito de produtividade</a:t>
            </a:r>
            <a:r>
              <a:rPr lang="pt-PT" sz="1500" b="1" i="1" dirty="0">
                <a:solidFill>
                  <a:srgbClr val="000000"/>
                </a:solidFill>
                <a:latin typeface="Arial" charset="0"/>
              </a:rPr>
              <a:t>,</a:t>
            </a:r>
            <a:r>
              <a:rPr lang="pt-PT" sz="1500" b="1" dirty="0">
                <a:solidFill>
                  <a:srgbClr val="000000"/>
                </a:solidFill>
                <a:latin typeface="Arial" charset="0"/>
              </a:rPr>
              <a:t> isto é, a procura incessante por melhores métodos de trabalho e processos de produção, com o objetivo de se obter melhoria da produtividade com o menor custo possível.</a:t>
            </a:r>
            <a:r>
              <a:rPr lang="pt-PT" sz="1600" b="1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just" eaLnBrk="0" hangingPunct="0">
              <a:spcBef>
                <a:spcPct val="50000"/>
              </a:spcBef>
              <a:buClrTx/>
              <a:buSzTx/>
              <a:buFontTx/>
              <a:buNone/>
            </a:pPr>
            <a:endParaRPr lang="pt-BR" sz="1500" dirty="0">
              <a:latin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427538" y="2852738"/>
            <a:ext cx="3587750" cy="9906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>
                <a:alpha val="54901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buClrTx/>
              <a:buSzTx/>
              <a:buFontTx/>
              <a:buNone/>
            </a:pPr>
            <a:r>
              <a:rPr lang="pt-BR" sz="1400" b="1">
                <a:solidFill>
                  <a:srgbClr val="000000"/>
                </a:solidFill>
                <a:latin typeface="Arial" charset="0"/>
              </a:rPr>
              <a:t>Medida quantitativa do que foi produzido, como quantidade ou valor das receitas provenientes da venda dos produtos e/ou serviços finais.</a:t>
            </a:r>
            <a:endParaRPr lang="pt-BR" sz="1400" b="1">
              <a:latin typeface="Arial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3348038" y="3535288"/>
            <a:ext cx="98425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427538" y="4886325"/>
            <a:ext cx="3600450" cy="1135063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2">
                <a:alpha val="59999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buClrTx/>
              <a:buSzTx/>
              <a:buFontTx/>
              <a:buNone/>
            </a:pPr>
            <a:r>
              <a:rPr lang="pt-BR" sz="1400" b="1" dirty="0">
                <a:solidFill>
                  <a:srgbClr val="000000"/>
                </a:solidFill>
                <a:latin typeface="Arial" charset="0"/>
              </a:rPr>
              <a:t>Medida quantitativa dos insumos, como quantidade ou valor das matérias-primas, mão de obra, energia elétrica, capital, instalações prediais etc.</a:t>
            </a:r>
            <a:endParaRPr lang="pt-BR" sz="1400" b="1" dirty="0">
              <a:latin typeface="Arial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348038" y="4882678"/>
            <a:ext cx="1008062" cy="490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Retângulo 11"/>
          <p:cNvSpPr>
            <a:spLocks noChangeArrowheads="1"/>
          </p:cNvSpPr>
          <p:nvPr/>
        </p:nvSpPr>
        <p:spPr bwMode="auto">
          <a:xfrm>
            <a:off x="55563" y="4292600"/>
            <a:ext cx="17030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pt-PT" sz="1800" b="1" dirty="0">
                <a:solidFill>
                  <a:srgbClr val="C00000"/>
                </a:solidFill>
              </a:rPr>
              <a:t>Produtividade =</a:t>
            </a:r>
            <a:endParaRPr lang="pt-BR" sz="1800" dirty="0">
              <a:solidFill>
                <a:srgbClr val="C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4705" y="4202870"/>
            <a:ext cx="2205083" cy="65787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07504" y="764705"/>
            <a:ext cx="78486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>
              <a:buClrTx/>
              <a:buSzTx/>
              <a:buFontTx/>
              <a:buNone/>
              <a:defRPr/>
            </a:pPr>
            <a:r>
              <a:rPr lang="pt-B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EVOLUÇÃO HISTÓRICA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7504" y="72008"/>
            <a:ext cx="6336704" cy="47667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ESGTAD 008 GESTÃO DA PRODUÇÃO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504" y="764705"/>
            <a:ext cx="78486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>
              <a:buClrTx/>
              <a:buSzTx/>
              <a:buFontTx/>
              <a:buNone/>
              <a:defRPr/>
            </a:pPr>
            <a:r>
              <a:rPr lang="pt-B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EVOLUÇÃO HISTÓRICA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1125538"/>
            <a:ext cx="9144000" cy="2208297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85750" indent="-285750" algn="just" eaLnBrk="0" hangingPunct="0">
              <a:spcBef>
                <a:spcPts val="1000"/>
              </a:spcBef>
              <a:buClrTx/>
              <a:buSzTx/>
            </a:pPr>
            <a:r>
              <a:rPr lang="pt-PT" sz="1500" b="1" u="sng" dirty="0" smtClean="0">
                <a:solidFill>
                  <a:srgbClr val="C00000"/>
                </a:solidFill>
                <a:latin typeface="Arial" charset="0"/>
              </a:rPr>
              <a:t>Linha </a:t>
            </a:r>
            <a:r>
              <a:rPr lang="pt-PT" sz="1500" b="1" u="sng" dirty="0">
                <a:solidFill>
                  <a:srgbClr val="C00000"/>
                </a:solidFill>
                <a:latin typeface="Arial" charset="0"/>
              </a:rPr>
              <a:t>de </a:t>
            </a:r>
            <a:r>
              <a:rPr lang="pt-PT" sz="1500" b="1" u="sng" dirty="0" smtClean="0">
                <a:solidFill>
                  <a:srgbClr val="C00000"/>
                </a:solidFill>
                <a:latin typeface="Arial" charset="0"/>
              </a:rPr>
              <a:t>Montagem</a:t>
            </a:r>
          </a:p>
          <a:p>
            <a:pPr marL="285750" indent="-285750" algn="just" eaLnBrk="0" hangingPunct="0">
              <a:spcBef>
                <a:spcPts val="1000"/>
              </a:spcBef>
              <a:buClrTx/>
              <a:buSzTx/>
            </a:pPr>
            <a:r>
              <a:rPr lang="pt-PT" sz="1500" b="1" dirty="0" smtClean="0">
                <a:solidFill>
                  <a:srgbClr val="000000"/>
                </a:solidFill>
                <a:latin typeface="Arial" charset="0"/>
              </a:rPr>
              <a:t>Henry </a:t>
            </a:r>
            <a:r>
              <a:rPr lang="pt-PT" sz="1500" b="1" dirty="0">
                <a:solidFill>
                  <a:srgbClr val="000000"/>
                </a:solidFill>
                <a:latin typeface="Arial" charset="0"/>
              </a:rPr>
              <a:t>Ford (1910) cria a produção em série, revolucionando os métodos e processos </a:t>
            </a:r>
            <a:r>
              <a:rPr lang="pt-PT" sz="1500" b="1" dirty="0" smtClean="0">
                <a:solidFill>
                  <a:srgbClr val="000000"/>
                </a:solidFill>
                <a:latin typeface="Arial" charset="0"/>
              </a:rPr>
              <a:t>produtivos.</a:t>
            </a:r>
          </a:p>
          <a:p>
            <a:pPr marL="285750" indent="-285750" algn="just" eaLnBrk="0" hangingPunct="0">
              <a:spcBef>
                <a:spcPts val="1000"/>
              </a:spcBef>
              <a:buClrTx/>
              <a:buSzTx/>
            </a:pPr>
            <a:r>
              <a:rPr lang="pt-PT" sz="1500" b="1" dirty="0" smtClean="0">
                <a:solidFill>
                  <a:srgbClr val="000000"/>
                </a:solidFill>
                <a:latin typeface="Arial" charset="0"/>
              </a:rPr>
              <a:t>Surge </a:t>
            </a:r>
            <a:r>
              <a:rPr lang="pt-PT" sz="1500" b="1" dirty="0">
                <a:solidFill>
                  <a:srgbClr val="000000"/>
                </a:solidFill>
                <a:latin typeface="Arial" charset="0"/>
              </a:rPr>
              <a:t>o conceito de </a:t>
            </a:r>
            <a:r>
              <a:rPr lang="pt-PT" sz="1500" b="1" i="1" dirty="0">
                <a:solidFill>
                  <a:srgbClr val="000000"/>
                </a:solidFill>
                <a:latin typeface="Arial" charset="0"/>
              </a:rPr>
              <a:t>produção em massa,</a:t>
            </a:r>
            <a:r>
              <a:rPr lang="pt-PT" sz="1500" b="1" dirty="0">
                <a:solidFill>
                  <a:srgbClr val="000000"/>
                </a:solidFill>
                <a:latin typeface="Arial" charset="0"/>
              </a:rPr>
              <a:t> caracterizada por grandes volumes de </a:t>
            </a:r>
            <a:r>
              <a:rPr lang="pt-PT" sz="1500" b="1" dirty="0" smtClean="0">
                <a:solidFill>
                  <a:srgbClr val="000000"/>
                </a:solidFill>
                <a:latin typeface="Arial" charset="0"/>
              </a:rPr>
              <a:t>produtos padronizados</a:t>
            </a:r>
            <a:r>
              <a:rPr lang="pt-PT" sz="1500" b="1" dirty="0">
                <a:solidFill>
                  <a:srgbClr val="000000"/>
                </a:solidFill>
                <a:latin typeface="Arial" charset="0"/>
              </a:rPr>
              <a:t>. </a:t>
            </a:r>
            <a:endParaRPr lang="pt-PT" sz="1500" b="1" dirty="0" smtClean="0">
              <a:solidFill>
                <a:srgbClr val="000000"/>
              </a:solidFill>
              <a:latin typeface="Arial" charset="0"/>
            </a:endParaRPr>
          </a:p>
          <a:p>
            <a:pPr marL="285750" indent="-285750" algn="just" eaLnBrk="0" hangingPunct="0">
              <a:spcBef>
                <a:spcPts val="1000"/>
              </a:spcBef>
              <a:buClrTx/>
              <a:buSzTx/>
            </a:pPr>
            <a:r>
              <a:rPr lang="pt-PT" sz="1500" b="1" dirty="0" smtClean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pt-PT" sz="1500" b="1" dirty="0">
                <a:solidFill>
                  <a:srgbClr val="000000"/>
                </a:solidFill>
                <a:latin typeface="Arial" charset="0"/>
              </a:rPr>
              <a:t>busca da melhoria da produtividade por meio de novas técnicas originou o têrmo engenharia industrial. Novos conceitos foram introduzidos</a:t>
            </a:r>
            <a:r>
              <a:rPr lang="pt-PT" sz="1500" b="1" dirty="0" smtClean="0">
                <a:solidFill>
                  <a:srgbClr val="000000"/>
                </a:solidFill>
                <a:latin typeface="Arial" charset="0"/>
              </a:rPr>
              <a:t>:</a:t>
            </a:r>
            <a:endParaRPr lang="pt-PT" sz="1500" b="1" dirty="0">
              <a:solidFill>
                <a:srgbClr val="000000"/>
              </a:solidFill>
            </a:endParaRPr>
          </a:p>
          <a:p>
            <a:pPr marL="285750" indent="-285750" algn="just" eaLnBrk="0" hangingPunct="0">
              <a:spcBef>
                <a:spcPct val="50000"/>
              </a:spcBef>
              <a:buClrTx/>
              <a:buSzTx/>
              <a:buFontTx/>
              <a:buNone/>
            </a:pPr>
            <a:endParaRPr lang="pt-BR" sz="1500" b="1" dirty="0">
              <a:latin typeface="Arial" charset="0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68638"/>
            <a:ext cx="5616624" cy="338469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5364088" y="3068960"/>
            <a:ext cx="3600400" cy="279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0" lvl="1" eaLnBrk="0" hangingPunct="0">
              <a:spcBef>
                <a:spcPts val="1000"/>
              </a:spcBef>
              <a:buClrTx/>
              <a:buSzTx/>
              <a:buFont typeface="Wingdings" pitchFamily="2" charset="2"/>
              <a:buChar char="ü"/>
            </a:pPr>
            <a:r>
              <a:rPr lang="pt-PT" sz="1500" b="1" dirty="0" smtClean="0">
                <a:solidFill>
                  <a:srgbClr val="C00000"/>
                </a:solidFill>
                <a:latin typeface="Arial" charset="0"/>
              </a:rPr>
              <a:t>Linha de montagem;</a:t>
            </a:r>
          </a:p>
          <a:p>
            <a:pPr marL="476250" lvl="1" algn="just" eaLnBrk="0" hangingPunct="0">
              <a:spcBef>
                <a:spcPts val="300"/>
              </a:spcBef>
              <a:buClrTx/>
              <a:buSzTx/>
              <a:buFont typeface="Wingdings" pitchFamily="2" charset="2"/>
              <a:buChar char="ü"/>
            </a:pPr>
            <a:r>
              <a:rPr lang="pt-PT" sz="1500" b="1" dirty="0" smtClean="0">
                <a:solidFill>
                  <a:srgbClr val="000000"/>
                </a:solidFill>
                <a:latin typeface="Arial" charset="0"/>
              </a:rPr>
              <a:t> Posto de trabalho;</a:t>
            </a:r>
          </a:p>
          <a:p>
            <a:pPr marL="476250" lvl="1" algn="just" eaLnBrk="0" hangingPunct="0">
              <a:spcBef>
                <a:spcPts val="300"/>
              </a:spcBef>
              <a:buClrTx/>
              <a:buSzTx/>
              <a:buFont typeface="Wingdings" pitchFamily="2" charset="2"/>
              <a:buChar char="ü"/>
            </a:pPr>
            <a:r>
              <a:rPr lang="pt-PT" sz="15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PT" sz="1500" b="1" dirty="0" smtClean="0">
                <a:solidFill>
                  <a:srgbClr val="C00000"/>
                </a:solidFill>
                <a:latin typeface="Arial" charset="0"/>
              </a:rPr>
              <a:t>Estoques intermediários;</a:t>
            </a:r>
          </a:p>
          <a:p>
            <a:pPr marL="476250" lvl="1" algn="just" eaLnBrk="0" hangingPunct="0">
              <a:spcBef>
                <a:spcPts val="400"/>
              </a:spcBef>
              <a:buClrTx/>
              <a:buSzTx/>
              <a:buFont typeface="Wingdings" pitchFamily="2" charset="2"/>
              <a:buChar char="ü"/>
            </a:pPr>
            <a:r>
              <a:rPr lang="pt-PT" sz="1500" b="1" dirty="0" smtClean="0">
                <a:solidFill>
                  <a:srgbClr val="000000"/>
                </a:solidFill>
                <a:latin typeface="Arial" charset="0"/>
              </a:rPr>
              <a:t> Monotonia do trabalho;</a:t>
            </a:r>
          </a:p>
          <a:p>
            <a:pPr marL="476250" lvl="1" algn="just" eaLnBrk="0" hangingPunct="0">
              <a:spcBef>
                <a:spcPts val="300"/>
              </a:spcBef>
              <a:buClrTx/>
              <a:buSzTx/>
              <a:buFont typeface="Wingdings" pitchFamily="2" charset="2"/>
              <a:buChar char="ü"/>
            </a:pPr>
            <a:r>
              <a:rPr lang="pt-PT" sz="15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PT" sz="1500" b="1" dirty="0" smtClean="0">
                <a:solidFill>
                  <a:srgbClr val="C00000"/>
                </a:solidFill>
                <a:latin typeface="Arial" charset="0"/>
              </a:rPr>
              <a:t>Arranjo físico;</a:t>
            </a:r>
          </a:p>
          <a:p>
            <a:pPr marL="476250" lvl="1" algn="just" eaLnBrk="0" hangingPunct="0">
              <a:spcBef>
                <a:spcPts val="300"/>
              </a:spcBef>
              <a:buClrTx/>
              <a:buSzTx/>
              <a:buFont typeface="Wingdings" pitchFamily="2" charset="2"/>
              <a:buChar char="ü"/>
            </a:pPr>
            <a:r>
              <a:rPr lang="pt-PT" sz="1500" b="1" dirty="0" smtClean="0">
                <a:solidFill>
                  <a:srgbClr val="000000"/>
                </a:solidFill>
                <a:latin typeface="Arial" charset="0"/>
              </a:rPr>
              <a:t> Balanceamento de linha;</a:t>
            </a:r>
          </a:p>
          <a:p>
            <a:pPr marL="476250" lvl="1" algn="just" eaLnBrk="0" hangingPunct="0">
              <a:spcBef>
                <a:spcPts val="300"/>
              </a:spcBef>
              <a:buClrTx/>
              <a:buSzTx/>
              <a:buFont typeface="Wingdings" pitchFamily="2" charset="2"/>
              <a:buChar char="ü"/>
            </a:pPr>
            <a:r>
              <a:rPr lang="pt-PT" sz="15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PT" sz="1500" b="1" dirty="0" smtClean="0">
                <a:solidFill>
                  <a:srgbClr val="C00000"/>
                </a:solidFill>
                <a:latin typeface="Arial" charset="0"/>
              </a:rPr>
              <a:t>Produtos em processo;</a:t>
            </a:r>
          </a:p>
          <a:p>
            <a:pPr marL="476250" lvl="1" algn="just" eaLnBrk="0" hangingPunct="0">
              <a:spcBef>
                <a:spcPts val="400"/>
              </a:spcBef>
              <a:buClrTx/>
              <a:buSzTx/>
              <a:buFont typeface="Wingdings" pitchFamily="2" charset="2"/>
              <a:buChar char="ü"/>
            </a:pPr>
            <a:r>
              <a:rPr lang="pt-PT" sz="1500" b="1" dirty="0" smtClean="0">
                <a:solidFill>
                  <a:srgbClr val="000000"/>
                </a:solidFill>
                <a:latin typeface="Arial" charset="0"/>
              </a:rPr>
              <a:t> Motivação; </a:t>
            </a:r>
          </a:p>
          <a:p>
            <a:pPr marL="476250" lvl="1" algn="just" eaLnBrk="0" hangingPunct="0">
              <a:spcBef>
                <a:spcPts val="400"/>
              </a:spcBef>
              <a:buClrTx/>
              <a:buSzTx/>
              <a:buFont typeface="Wingdings" pitchFamily="2" charset="2"/>
              <a:buChar char="ü"/>
            </a:pPr>
            <a:r>
              <a:rPr lang="pt-PT" sz="1500" b="1" dirty="0" smtClean="0">
                <a:solidFill>
                  <a:srgbClr val="C00000"/>
                </a:solidFill>
                <a:latin typeface="Arial" charset="0"/>
              </a:rPr>
              <a:t>Sindicatos;</a:t>
            </a:r>
          </a:p>
          <a:p>
            <a:pPr marL="476250" lvl="1" algn="just" eaLnBrk="0" hangingPunct="0">
              <a:spcBef>
                <a:spcPts val="400"/>
              </a:spcBef>
              <a:buClrTx/>
              <a:buSzTx/>
              <a:buFont typeface="Wingdings" pitchFamily="2" charset="2"/>
              <a:buChar char="ü"/>
            </a:pPr>
            <a:r>
              <a:rPr lang="pt-PT" sz="1500" b="1" dirty="0" smtClean="0">
                <a:solidFill>
                  <a:srgbClr val="000000"/>
                </a:solidFill>
                <a:latin typeface="Arial" charset="0"/>
              </a:rPr>
              <a:t>Manutenção preventiva</a:t>
            </a:r>
            <a:r>
              <a:rPr lang="pt-PT" sz="1500" b="1" dirty="0" smtClean="0">
                <a:solidFill>
                  <a:srgbClr val="000000"/>
                </a:solidFill>
              </a:rPr>
              <a:t>;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7504" y="72008"/>
            <a:ext cx="6336704" cy="47667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ESGTAD 008 GESTÃO DA PRODUÇÃO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504" y="764705"/>
            <a:ext cx="78486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>
              <a:buClrTx/>
              <a:buSzTx/>
              <a:buFontTx/>
              <a:buNone/>
              <a:defRPr/>
            </a:pPr>
            <a:r>
              <a:rPr lang="pt-B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EVOLUÇÃO HISTÓRICA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1196752"/>
            <a:ext cx="9144000" cy="1015663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 eaLnBrk="0" hangingPunct="0">
              <a:buClrTx/>
              <a:buSzTx/>
            </a:pPr>
            <a:r>
              <a:rPr lang="pt-PT" sz="1500" b="1" u="sng" dirty="0">
                <a:solidFill>
                  <a:srgbClr val="C00000"/>
                </a:solidFill>
                <a:latin typeface="Arial" charset="0"/>
              </a:rPr>
              <a:t>Modelo </a:t>
            </a:r>
            <a:r>
              <a:rPr lang="pt-PT" sz="1500" b="1" u="sng" dirty="0" smtClean="0">
                <a:solidFill>
                  <a:srgbClr val="C00000"/>
                </a:solidFill>
                <a:latin typeface="Arial" charset="0"/>
              </a:rPr>
              <a:t>Pós-fordista</a:t>
            </a:r>
          </a:p>
          <a:p>
            <a:pPr algn="just" eaLnBrk="0" hangingPunct="0">
              <a:buClrTx/>
              <a:buSzTx/>
            </a:pPr>
            <a:endParaRPr lang="pt-PT" sz="1500" b="1" dirty="0" smtClean="0">
              <a:solidFill>
                <a:srgbClr val="000000"/>
              </a:solidFill>
              <a:latin typeface="Arial" charset="0"/>
            </a:endParaRPr>
          </a:p>
          <a:p>
            <a:pPr algn="just" eaLnBrk="0" hangingPunct="0">
              <a:buClrTx/>
              <a:buSzTx/>
            </a:pPr>
            <a:r>
              <a:rPr lang="pt-PT" sz="1500" b="1" dirty="0" smtClean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pt-PT" sz="1500" b="1" dirty="0">
                <a:solidFill>
                  <a:srgbClr val="000000"/>
                </a:solidFill>
                <a:latin typeface="Arial" charset="0"/>
              </a:rPr>
              <a:t>partir de meados da década de 60, surgiram novas técnicas produtivas, que vieram a caracterizar a denominada </a:t>
            </a:r>
            <a:r>
              <a:rPr lang="pt-PT" sz="1500" b="1" i="1" dirty="0">
                <a:solidFill>
                  <a:srgbClr val="000000"/>
                </a:solidFill>
                <a:latin typeface="Arial" charset="0"/>
              </a:rPr>
              <a:t>produção enxuta que </a:t>
            </a:r>
            <a:r>
              <a:rPr lang="pt-PT" sz="1500" b="1" dirty="0">
                <a:solidFill>
                  <a:srgbClr val="000000"/>
                </a:solidFill>
                <a:latin typeface="Arial" charset="0"/>
              </a:rPr>
              <a:t> introduziu, os </a:t>
            </a:r>
            <a:r>
              <a:rPr lang="pt-PT" sz="1500" b="1" dirty="0" smtClean="0">
                <a:solidFill>
                  <a:srgbClr val="000000"/>
                </a:solidFill>
                <a:latin typeface="Arial" charset="0"/>
              </a:rPr>
              <a:t>conceitos</a:t>
            </a:r>
            <a:endParaRPr lang="pt-BR" sz="1500" b="1" dirty="0">
              <a:latin typeface="Arial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204863"/>
            <a:ext cx="4104456" cy="4301161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4355976" y="2575014"/>
            <a:ext cx="4572000" cy="352487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eaLnBrk="0" hangingPunct="0">
              <a:lnSpc>
                <a:spcPct val="150000"/>
              </a:lnSpc>
              <a:spcBef>
                <a:spcPts val="1000"/>
              </a:spcBef>
            </a:pPr>
            <a:r>
              <a:rPr lang="pt-PT" sz="1500" b="1" dirty="0" smtClean="0">
                <a:solidFill>
                  <a:srgbClr val="C00000"/>
                </a:solidFill>
                <a:latin typeface="Arial" charset="0"/>
              </a:rPr>
              <a:t>Just-in-time,</a:t>
            </a:r>
          </a:p>
          <a:p>
            <a:pPr lvl="1" eaLnBrk="0" hangingPunct="0">
              <a:lnSpc>
                <a:spcPct val="150000"/>
              </a:lnSpc>
              <a:spcBef>
                <a:spcPts val="300"/>
              </a:spcBef>
            </a:pPr>
            <a:r>
              <a:rPr lang="pt-PT" sz="1500" b="1" dirty="0" smtClean="0">
                <a:solidFill>
                  <a:srgbClr val="000000"/>
                </a:solidFill>
                <a:latin typeface="Arial" charset="0"/>
              </a:rPr>
              <a:t> Engenharia simultânea;</a:t>
            </a:r>
          </a:p>
          <a:p>
            <a:pPr lvl="1" eaLnBrk="0" hangingPunct="0">
              <a:lnSpc>
                <a:spcPct val="150000"/>
              </a:lnSpc>
              <a:spcBef>
                <a:spcPts val="400"/>
              </a:spcBef>
            </a:pPr>
            <a:r>
              <a:rPr lang="pt-PT" sz="15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PT" sz="1500" b="1" dirty="0" smtClean="0">
                <a:solidFill>
                  <a:srgbClr val="C00000"/>
                </a:solidFill>
                <a:latin typeface="Arial" charset="0"/>
              </a:rPr>
              <a:t>Tecnologia de grupo;</a:t>
            </a:r>
          </a:p>
          <a:p>
            <a:pPr lvl="1" eaLnBrk="0" hangingPunct="0">
              <a:lnSpc>
                <a:spcPct val="150000"/>
              </a:lnSpc>
              <a:spcBef>
                <a:spcPts val="300"/>
              </a:spcBef>
            </a:pPr>
            <a:r>
              <a:rPr lang="pt-PT" sz="1500" b="1" dirty="0" smtClean="0">
                <a:solidFill>
                  <a:srgbClr val="000000"/>
                </a:solidFill>
                <a:latin typeface="Arial" charset="0"/>
              </a:rPr>
              <a:t> Consórcio modular;</a:t>
            </a:r>
          </a:p>
          <a:p>
            <a:pPr lvl="1" eaLnBrk="0" hangingPunct="0">
              <a:lnSpc>
                <a:spcPct val="150000"/>
              </a:lnSpc>
              <a:spcBef>
                <a:spcPts val="400"/>
              </a:spcBef>
            </a:pPr>
            <a:r>
              <a:rPr lang="pt-PT" sz="15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PT" sz="1500" b="1" dirty="0" smtClean="0">
                <a:solidFill>
                  <a:srgbClr val="C00000"/>
                </a:solidFill>
                <a:latin typeface="Arial" charset="0"/>
              </a:rPr>
              <a:t>Células de produção;</a:t>
            </a:r>
          </a:p>
          <a:p>
            <a:pPr lvl="1" eaLnBrk="0" hangingPunct="0">
              <a:lnSpc>
                <a:spcPct val="150000"/>
              </a:lnSpc>
              <a:spcBef>
                <a:spcPts val="300"/>
              </a:spcBef>
            </a:pPr>
            <a:r>
              <a:rPr lang="pt-PT" sz="1500" b="1" dirty="0" smtClean="0">
                <a:solidFill>
                  <a:srgbClr val="000000"/>
                </a:solidFill>
                <a:latin typeface="Arial" charset="0"/>
              </a:rPr>
              <a:t> Desdobramento da função qualidade;</a:t>
            </a:r>
          </a:p>
          <a:p>
            <a:pPr lvl="1" eaLnBrk="0" hangingPunct="0">
              <a:lnSpc>
                <a:spcPct val="150000"/>
              </a:lnSpc>
              <a:spcBef>
                <a:spcPts val="300"/>
              </a:spcBef>
            </a:pPr>
            <a:r>
              <a:rPr lang="pt-PT" sz="1500" b="1" dirty="0" smtClean="0">
                <a:solidFill>
                  <a:srgbClr val="C00000"/>
                </a:solidFill>
                <a:latin typeface="Arial" charset="0"/>
              </a:rPr>
              <a:t> Sistemas flexíveis de manufatura;</a:t>
            </a:r>
          </a:p>
          <a:p>
            <a:pPr lvl="1" eaLnBrk="0" hangingPunct="0">
              <a:lnSpc>
                <a:spcPct val="150000"/>
              </a:lnSpc>
              <a:spcBef>
                <a:spcPts val="400"/>
              </a:spcBef>
            </a:pPr>
            <a:r>
              <a:rPr lang="pt-PT" sz="1500" b="1" dirty="0" smtClean="0">
                <a:latin typeface="Arial" charset="0"/>
              </a:rPr>
              <a:t> Manufatura integrada por computador; </a:t>
            </a:r>
          </a:p>
          <a:p>
            <a:pPr lvl="1" eaLnBrk="0" hangingPunct="0">
              <a:lnSpc>
                <a:spcPct val="150000"/>
              </a:lnSpc>
              <a:spcBef>
                <a:spcPts val="400"/>
              </a:spcBef>
            </a:pPr>
            <a:r>
              <a:rPr lang="pt-PT" sz="1500" b="1" i="1" dirty="0" smtClean="0">
                <a:solidFill>
                  <a:srgbClr val="C00000"/>
                </a:solidFill>
                <a:latin typeface="Arial" charset="0"/>
              </a:rPr>
              <a:t>Benchmarking</a:t>
            </a:r>
            <a:endParaRPr lang="pt-PT" sz="1500" b="1" dirty="0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7504" y="72008"/>
            <a:ext cx="6336704" cy="47667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ESGTAD 008 GESTÃO DA PRODUÇÃO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620688"/>
            <a:ext cx="78486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>
              <a:buClrTx/>
              <a:buSzTx/>
              <a:buFontTx/>
              <a:buNone/>
              <a:defRPr/>
            </a:pPr>
            <a:r>
              <a:rPr lang="pt-B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EVOLUÇÃO HISTÓRICA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0" y="980729"/>
          <a:ext cx="9144000" cy="5184576"/>
        </p:xfrm>
        <a:graphic>
          <a:graphicData uri="http://schemas.openxmlformats.org/presentationml/2006/ole">
            <p:oleObj spid="_x0000_s16386" name="Documento" r:id="rId3" imgW="5755680" imgH="652608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7504" y="72008"/>
            <a:ext cx="6336704" cy="47667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ESGTAD 008 GESTÃO DA PRODUÇÃO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504" y="764705"/>
            <a:ext cx="78486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>
              <a:buClrTx/>
              <a:buSzTx/>
              <a:buFontTx/>
              <a:buNone/>
              <a:defRPr/>
            </a:pPr>
            <a:r>
              <a:rPr lang="pt-B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EVOLUÇÃO HISTÓRICA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196975"/>
            <a:ext cx="9144000" cy="5257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OBJETIVOS DA ADMINISTRAÇÃO DA PRODUÇÃO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Gestão eficaz das atividades de curto, médio e longo prazos na transformação de insumos (matérias-primas), em produtos acabados e/ou serviços. Encontramos a Administração da Produção/Operações em </a:t>
            </a:r>
            <a:r>
              <a:rPr kumimoji="0" lang="pt-PT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todas</a:t>
            </a:r>
            <a:r>
              <a:rPr kumimoji="0" lang="pt-P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as áreas de atuação dos diretores, gerentes, supervisores e/ou qualquer colaborador da empresa.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função produção - É o conjunto de atividades que levam à transformação de um bem tangível em um outro com maior utilidade.</a:t>
            </a:r>
            <a:r>
              <a:rPr kumimoji="0" lang="pt-PT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RESPONSABILIDADES DOS GERENTES DE PRODUÇÃO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Indiretas</a:t>
            </a:r>
          </a:p>
          <a:p>
            <a:pPr marL="1223963" lvl="2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Informar as restrições da capacidade instalada de produção.</a:t>
            </a:r>
          </a:p>
          <a:p>
            <a:pPr marL="1223963" lvl="2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Discutir a otimização dos planos de produção e da empresa.</a:t>
            </a:r>
          </a:p>
          <a:p>
            <a:pPr marL="1223963" lvl="2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Buscar sugestões de melhoria em outra funções da empresa.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Diretas</a:t>
            </a:r>
          </a:p>
          <a:p>
            <a:pPr marL="1223963" lvl="2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Entender os objetivos estratégicos da produção.</a:t>
            </a:r>
          </a:p>
          <a:p>
            <a:pPr marL="1223963" lvl="2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Desenvolver uma estratégia de produção para a organização.</a:t>
            </a:r>
          </a:p>
          <a:p>
            <a:pPr marL="1223963" lvl="2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Desenhar produtos, serviços e processos de produção.</a:t>
            </a:r>
          </a:p>
          <a:p>
            <a:pPr marL="1223963" lvl="2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Planejar e controlar a produção.</a:t>
            </a:r>
          </a:p>
          <a:p>
            <a:pPr marL="1223963" lvl="2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Melhorar o desempenho da produção.</a:t>
            </a:r>
            <a:endParaRPr kumimoji="0" lang="pt-B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7504" y="72008"/>
            <a:ext cx="6336704" cy="47667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ESGTAD 008 GESTÃO DA PRODUÇÃO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1556792"/>
            <a:ext cx="4716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20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2000" b="1" i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20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4" name="Retângulo 3"/>
          <p:cNvSpPr/>
          <p:nvPr/>
        </p:nvSpPr>
        <p:spPr>
          <a:xfrm>
            <a:off x="5177746" y="881425"/>
            <a:ext cx="378674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AULA </a:t>
            </a:r>
            <a:r>
              <a:rPr lang="pt-BR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endParaRPr lang="pt-BR" sz="8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servicosweb.cnpq.br/wspessoa/servletrecuperafoto?tipo=1&amp;id=K4755251Z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64704"/>
            <a:ext cx="915027" cy="66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ector reto 7"/>
          <p:cNvCxnSpPr/>
          <p:nvPr/>
        </p:nvCxnSpPr>
        <p:spPr>
          <a:xfrm>
            <a:off x="206195" y="2060848"/>
            <a:ext cx="8686285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72008" y="2276872"/>
            <a:ext cx="903649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Produção utilizada como parte estratégica dentro das organizações</a:t>
            </a:r>
            <a:endParaRPr lang="pt-BR" sz="25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5" descr="http://www.guiadacarreira.com.br/wp-content/uploads/2010/03/fabrica-fordis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94126"/>
            <a:ext cx="5689004" cy="3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5382" y="2708921"/>
            <a:ext cx="2777999" cy="29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7504" y="72008"/>
            <a:ext cx="6336704" cy="47667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ESGTAD 008 GESTÃO DA PRODUÇÃO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692696"/>
            <a:ext cx="3779912" cy="4572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DEFINIÇÕES PRELIMINARES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124744"/>
            <a:ext cx="9144000" cy="5029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Objetivos da Administração da Produção</a:t>
            </a:r>
            <a:r>
              <a:rPr kumimoji="0" lang="pt-P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pt-P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Baseia-se na gestão eficaz das atividades de curto, médio e longo prazos, na transformação de insumos (matérias-primas) em produtos acabados e/ou serviços. A Administração da Produção/Operações atua em </a:t>
            </a:r>
            <a:r>
              <a:rPr kumimoji="0" lang="pt-PT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todas</a:t>
            </a:r>
            <a:r>
              <a:rPr kumimoji="0" lang="pt-P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áreas (direção, gerência e supervisão).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Função Produção </a:t>
            </a: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Reunião de recursos destinados à produção de seus bens e serviços.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Gerentes de Produção </a:t>
            </a: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São responsáveis por administrar algum ou todos os recursos envolvidos na função produção.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Administração da Produção</a:t>
            </a: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Atividades, decisões e responsabilidades dos Gerentes de Produção.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Planejamento (e previsão): nível estratégico, tático e operacional.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Organização (e coordenação).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Direção.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Controle.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052090" y="4229361"/>
            <a:ext cx="6300885" cy="2133742"/>
            <a:chOff x="1525" y="2596"/>
            <a:chExt cx="3947" cy="1508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883" y="2596"/>
              <a:ext cx="1173" cy="2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buClrTx/>
                <a:buSzTx/>
                <a:buFontTx/>
                <a:buNone/>
              </a:pPr>
              <a:r>
                <a:rPr lang="pt-BR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PLANEJAMENTO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525" y="3257"/>
              <a:ext cx="1061" cy="2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buClrTx/>
                <a:buSzTx/>
                <a:buFontTx/>
                <a:buNone/>
              </a:pPr>
              <a:r>
                <a:rPr lang="pt-BR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CONTROLE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4411" y="3226"/>
              <a:ext cx="1061" cy="2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buClrTx/>
                <a:buSzTx/>
                <a:buFontTx/>
                <a:buNone/>
              </a:pPr>
              <a:r>
                <a:rPr lang="pt-BR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ORGANIZAÇÃO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933" y="3895"/>
              <a:ext cx="1060" cy="2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buClrTx/>
                <a:buSzTx/>
                <a:buFontTx/>
                <a:buNone/>
              </a:pPr>
              <a:r>
                <a:rPr lang="pt-BR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DIREÇÃO</a:t>
              </a: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>
              <a:off x="4944" y="2745"/>
              <a:ext cx="6" cy="51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4014" y="2736"/>
              <a:ext cx="93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 rot="-5400000">
              <a:off x="2167" y="2614"/>
              <a:ext cx="547" cy="818"/>
              <a:chOff x="7758" y="1804"/>
              <a:chExt cx="2324" cy="1063"/>
            </a:xfrm>
          </p:grpSpPr>
          <p:sp>
            <p:nvSpPr>
              <p:cNvPr id="18" name="Line 12"/>
              <p:cNvSpPr>
                <a:spLocks noChangeShapeType="1"/>
              </p:cNvSpPr>
              <p:nvPr/>
            </p:nvSpPr>
            <p:spPr bwMode="auto">
              <a:xfrm>
                <a:off x="10082" y="1806"/>
                <a:ext cx="0" cy="106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9" name="Line 13"/>
              <p:cNvSpPr>
                <a:spLocks noChangeShapeType="1"/>
              </p:cNvSpPr>
              <p:nvPr/>
            </p:nvSpPr>
            <p:spPr bwMode="auto">
              <a:xfrm>
                <a:off x="7758" y="1804"/>
                <a:ext cx="2322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3" name="Group 14"/>
            <p:cNvGrpSpPr>
              <a:grpSpLocks/>
            </p:cNvGrpSpPr>
            <p:nvPr/>
          </p:nvGrpSpPr>
          <p:grpSpPr bwMode="auto">
            <a:xfrm>
              <a:off x="3814" y="3506"/>
              <a:ext cx="1146" cy="525"/>
              <a:chOff x="7252" y="3522"/>
              <a:chExt cx="2852" cy="1604"/>
            </a:xfrm>
          </p:grpSpPr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 rot="5400000">
                <a:off x="8669" y="3692"/>
                <a:ext cx="17" cy="285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 rot="5400000">
                <a:off x="9318" y="4306"/>
                <a:ext cx="1567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 rot="10800000">
              <a:off x="2026" y="3495"/>
              <a:ext cx="2" cy="5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 rot="10800000">
              <a:off x="2039" y="4041"/>
              <a:ext cx="109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7504" y="72008"/>
            <a:ext cx="6336704" cy="47667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ESGTAD 008 GESTÃO DA PRODUÇÃO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692696"/>
            <a:ext cx="3779912" cy="4572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DEFINIÇÕES PRELIMINARES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1083246"/>
            <a:ext cx="3598168" cy="32953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OBJETIVOS E FUNÇÕES</a:t>
            </a: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484784"/>
            <a:ext cx="9144000" cy="46720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Funções que interagem com a função produção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Principais: 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marketing, contábil financeira e desenvolvimento de produto / serviço.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 apoio: 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recursos humanos, compras e engenharia / suporte técnico.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Objetivos empresariais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Longo prazo: 5 anos ou mais.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Médio prazo: 1 a 5 anos.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Curto prazo: de algumas semanas a 1 ano.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Objetivos gerais                    Objetivos específicos.</a:t>
            </a:r>
          </a:p>
          <a:p>
            <a:pPr marL="800100" lvl="1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Objetivos impostos de fora para dentro: pagamento de impostos, controle antipoluição, políticas, etc.</a:t>
            </a:r>
          </a:p>
          <a:p>
            <a:pPr marL="800100" lvl="1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Conflito de Objetivos: investimentos x custos x desenvolvimento de novos produtos.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284505" y="4410217"/>
            <a:ext cx="82044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7504" y="72008"/>
            <a:ext cx="6336704" cy="47667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ESGTAD 008 GESTÃO DA PRODUÇÃO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53525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692696"/>
            <a:ext cx="3779912" cy="4572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DEFINIÇÕES PRELIMINARES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4431" y="5733256"/>
            <a:ext cx="979570" cy="80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7504" y="72008"/>
            <a:ext cx="6336704" cy="47667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ESGTAD 008 GESTÃO DA PRODUÇÃO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692696"/>
            <a:ext cx="3779912" cy="4572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DEFINIÇÕES PRELIMINARES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7544" y="1052736"/>
            <a:ext cx="7772400" cy="359817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MODELO DA OPERAÇÃO DE PRODUÇÃO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461740"/>
            <a:ext cx="9144000" cy="41275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INPUTS PARA O PROCESSO DE TRANSFORMAÇÃO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Os </a:t>
            </a:r>
            <a:r>
              <a:rPr kumimoji="0" lang="pt-PT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inputs</a:t>
            </a:r>
            <a:r>
              <a:rPr kumimoji="0" lang="pt-P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para a produção podem convenientemente ser classificados em: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pt-PT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recursos transformados -</a:t>
            </a:r>
            <a:r>
              <a:rPr kumimoji="0" lang="pt-P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Aqueles que são tratados, transformados ou convertidos de alguma forma; Ex: materiais, informações e consumidores.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pt-PT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recursos de transformação -</a:t>
            </a:r>
            <a:r>
              <a:rPr kumimoji="0" lang="pt-P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aqueles que agem sobre os recursos transformados.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INSTALAÇÕES</a:t>
            </a:r>
            <a:r>
              <a:rPr kumimoji="0" lang="pt-PT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-</a:t>
            </a: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prédios, equipamentos, terreno e tecnologia do processo de produção;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FUNCIONÁRIOS</a:t>
            </a:r>
            <a:r>
              <a:rPr kumimoji="0" lang="pt-PT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-</a:t>
            </a: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aqueles que operam, mantêm, planejam e administram a produção. (Note que usamos o termo </a:t>
            </a:r>
            <a:r>
              <a:rPr kumimoji="0" lang="pt-PT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funcionários para</a:t>
            </a: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descrever todas as pessoas envolvidas na produção, em todos os níveis.)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pt-PT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PROCESSO DE TRANSFORMAÇÃO</a:t>
            </a:r>
            <a:r>
              <a:rPr kumimoji="0" lang="pt-P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O propósito do processo de transformação das operações está diretamente relacionado com a natureza de seus recursos de </a:t>
            </a:r>
            <a:r>
              <a:rPr kumimoji="0" lang="pt-PT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input</a:t>
            </a:r>
            <a:r>
              <a:rPr kumimoji="0" lang="pt-P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transformados.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Symbol" pitchFamily="18" charset="2"/>
              <a:buChar char="·"/>
              <a:tabLst/>
              <a:defRPr/>
            </a:pPr>
            <a:r>
              <a:rPr kumimoji="0" lang="pt-P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Processamento de Materiais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Symbol" pitchFamily="18" charset="2"/>
              <a:buChar char="·"/>
              <a:tabLst/>
              <a:defRPr/>
            </a:pPr>
            <a:r>
              <a:rPr kumimoji="0" lang="pt-P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Processamento de Informações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Symbol" pitchFamily="18" charset="2"/>
              <a:buChar char="·"/>
              <a:tabLst/>
              <a:defRPr/>
            </a:pPr>
            <a:r>
              <a:rPr kumimoji="0" lang="pt-P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Processamento de Consumidores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941168"/>
            <a:ext cx="4464050" cy="925513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84168" y="2996952"/>
            <a:ext cx="2239902" cy="266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07504" y="72008"/>
            <a:ext cx="6336704" cy="47667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ESGTAD 008 GESTÃO DA PRODUÇÃO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148064" y="764704"/>
            <a:ext cx="3995936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rgbClr val="2B4475"/>
              </a:buClr>
              <a:buFont typeface="Wingdings" pitchFamily="2" charset="2"/>
              <a:buChar char="ü"/>
              <a:defRPr/>
            </a:pPr>
            <a:r>
              <a:rPr lang="pt-BR" sz="24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Unidade: </a:t>
            </a:r>
            <a:r>
              <a:rPr lang="pt-BR" sz="2400" b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Realengo</a:t>
            </a:r>
            <a:endParaRPr lang="pt-BR" sz="2400" b="1" kern="0" dirty="0">
              <a:solidFill>
                <a:srgbClr val="2B44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2">
              <a:spcBef>
                <a:spcPct val="20000"/>
              </a:spcBef>
              <a:buClr>
                <a:srgbClr val="2B4475"/>
              </a:buClr>
              <a:buFont typeface="Wingdings" pitchFamily="2" charset="2"/>
              <a:buChar char="ü"/>
              <a:defRPr/>
            </a:pPr>
            <a:r>
              <a:rPr lang="pt-BR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Turma: </a:t>
            </a:r>
            <a:r>
              <a:rPr lang="pt-BR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REG0611172</a:t>
            </a:r>
            <a:endParaRPr lang="pt-BR" sz="24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2">
              <a:spcBef>
                <a:spcPct val="20000"/>
              </a:spcBef>
              <a:buClr>
                <a:srgbClr val="2B4475"/>
              </a:buClr>
              <a:buFont typeface="Wingdings" pitchFamily="2" charset="2"/>
              <a:buChar char="ü"/>
              <a:defRPr/>
            </a:pPr>
            <a:r>
              <a:rPr lang="pt-BR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Segunda-feira</a:t>
            </a:r>
            <a:endParaRPr lang="pt-BR" sz="24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2">
              <a:spcBef>
                <a:spcPct val="20000"/>
              </a:spcBef>
              <a:buClr>
                <a:srgbClr val="2B4475"/>
              </a:buClr>
              <a:buFont typeface="Wingdings" pitchFamily="2" charset="2"/>
              <a:buChar char="ü"/>
              <a:defRPr/>
            </a:pPr>
            <a:r>
              <a:rPr lang="pt-BR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10:30 </a:t>
            </a:r>
            <a:r>
              <a:rPr lang="pt-BR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às </a:t>
            </a:r>
            <a:r>
              <a:rPr lang="pt-BR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13:00</a:t>
            </a:r>
          </a:p>
          <a:p>
            <a:pPr lvl="2">
              <a:spcBef>
                <a:spcPct val="20000"/>
              </a:spcBef>
              <a:buClr>
                <a:srgbClr val="2B4475"/>
              </a:buClr>
              <a:buFont typeface="Wingdings" pitchFamily="2" charset="2"/>
              <a:buChar char="ü"/>
              <a:defRPr/>
            </a:pPr>
            <a:r>
              <a:rPr lang="pt-BR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Sala: 303 – G2</a:t>
            </a:r>
            <a:endParaRPr lang="pt-BR" sz="24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6" name="Picture 2" descr="http://servicosweb.cnpq.br/wspessoa/servletrecuperafoto?tipo=1&amp;id=K4755251Z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14" y="719591"/>
            <a:ext cx="2520950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94" y="2610017"/>
            <a:ext cx="6057274" cy="387943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</p:pic>
      <p:pic>
        <p:nvPicPr>
          <p:cNvPr id="9" name="Picture 7" descr="http://3.bp.blogspot.com/-XI-vaBppkwo/UYw14FIP-OI/AAAAAAAAAj8/CWlmZmDgZTE/s1600/ap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764704"/>
            <a:ext cx="2592288" cy="18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ector reto 10"/>
          <p:cNvCxnSpPr/>
          <p:nvPr/>
        </p:nvCxnSpPr>
        <p:spPr>
          <a:xfrm>
            <a:off x="80685" y="2627659"/>
            <a:ext cx="594015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7504" y="72008"/>
            <a:ext cx="6336704" cy="47667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ESGTAD 008 GESTÃO DA PRODUÇÃO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692696"/>
            <a:ext cx="3779912" cy="4572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DEFINIÇÕES PRELIMINARES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512" y="1484784"/>
            <a:ext cx="8964488" cy="268763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OUTPUTS DO PROCESSO DE TRANSFORMAÇÃO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Os </a:t>
            </a:r>
            <a:r>
              <a:rPr kumimoji="0" lang="pt-PT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outputs e o</a:t>
            </a: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propósito do processo de transformação são bens e serviços.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Symbol" pitchFamily="18" charset="2"/>
              <a:buChar char="·"/>
              <a:tabLst/>
              <a:defRPr/>
            </a:pPr>
            <a:r>
              <a:rPr kumimoji="0" lang="pt-PT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Tangibilidade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Symbol" pitchFamily="18" charset="2"/>
              <a:buChar char="·"/>
              <a:tabLst/>
              <a:defRPr/>
            </a:pPr>
            <a:r>
              <a:rPr kumimoji="0" lang="pt-PT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Estocabilidade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Symbol" pitchFamily="18" charset="2"/>
              <a:buChar char="·"/>
              <a:tabLst/>
              <a:defRPr/>
            </a:pPr>
            <a:r>
              <a:rPr kumimoji="0" lang="pt-PT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Transportabilidade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·"/>
              <a:tabLst/>
              <a:defRPr/>
            </a:pPr>
            <a:endParaRPr kumimoji="0" lang="pt-PT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SISTEMA DE CONTROLE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Conjunto de atividades que visa assegurar que as programações sejam cumpridas, os padrões sejam obedecidos, os recursos sejam usados  eficazmente e a qualidade desejada seja obtida.</a:t>
            </a: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863907"/>
            <a:ext cx="7200800" cy="1373381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7544" y="1052736"/>
            <a:ext cx="7772400" cy="359817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MODELO DA OPERAÇÃO DE PRODUÇÃO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324200" y="2420888"/>
            <a:ext cx="3696072" cy="92333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Tx/>
              <a:buSzTx/>
              <a:buFont typeface="Symbol" pitchFamily="18" charset="2"/>
              <a:buChar char="·"/>
            </a:pPr>
            <a:r>
              <a:rPr lang="pt-PT" sz="1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Simultaneidade</a:t>
            </a:r>
            <a:endParaRPr lang="pt-PT" sz="1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l">
              <a:buClrTx/>
              <a:buSzTx/>
              <a:buFont typeface="Symbol" pitchFamily="18" charset="2"/>
              <a:buChar char="·"/>
            </a:pPr>
            <a:r>
              <a:rPr lang="pt-PT" sz="1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Contato com o consumidor</a:t>
            </a:r>
          </a:p>
          <a:p>
            <a:pPr algn="l">
              <a:buClrTx/>
              <a:buSzTx/>
              <a:buFont typeface="Symbol" pitchFamily="18" charset="2"/>
              <a:buChar char="·"/>
            </a:pPr>
            <a:r>
              <a:rPr lang="pt-PT" sz="1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Qualidade</a:t>
            </a:r>
            <a:endParaRPr lang="pt-BR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3059832" y="2366392"/>
            <a:ext cx="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7504" y="72008"/>
            <a:ext cx="6336704" cy="47667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ESGTAD 008 GESTÃO DA PRODUÇÃO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07505" y="1124743"/>
          <a:ext cx="8928990" cy="4648366"/>
        </p:xfrm>
        <a:graphic>
          <a:graphicData uri="http://schemas.openxmlformats.org/drawingml/2006/table">
            <a:tbl>
              <a:tblPr/>
              <a:tblGrid>
                <a:gridCol w="1785798"/>
                <a:gridCol w="1785798"/>
                <a:gridCol w="1785798"/>
                <a:gridCol w="1785798"/>
                <a:gridCol w="1785798"/>
              </a:tblGrid>
              <a:tr h="2011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SITEMA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INSUMOS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COMPONENTES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FUNÇÃO(ÕES) DE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TÍPICO RESULTADO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2076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TRANSFORMAÇÃO PRIMÁRIA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DESEJADO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271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HOSPITAL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PACIENTES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MÉDICOS E ENFERMEIROS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PROGRAMA DE SAÚDE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PESSOAS SAUDÁVEIS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71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PRODUTOS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MEDICAMENTOS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(FISIOLÓGICA)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63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MEDICOS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EQUIPAMENTOS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1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RESTANRANTE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CLIENTES COM FOME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CHEF / GARÇONS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ALIMENTOS BEM PREPARADOS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CLIENTES SATISFEITOS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71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ALIMENTOS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AMBIENTE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CLIENTES BEM-SERVIDOS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63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MOBILIÁRIO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AMBIENTE AGRADÁVEL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1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FÁBRICA DE 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CHAPAS DE AÇO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FERRAMENTAS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FABRICAÇÃO E MONTAGEM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CARROS DE ALTA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71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AUTOMÓVEIS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PEÇAS DE MOTOR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EQUIPAMENTOS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CARROS - (FÍSICA)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QUALIDADE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63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OPERÁRIOS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1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FACULDADES OU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FORMADOS NO 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PROFESSORES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PASSAGEM DE CONHECIMENTO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PROFISSIONAIS FORMADOS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71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UNIVERSIDADES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ENSINO MÉDIO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SALAS DE AULAS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 HABILIDADES PROFISSIONAIS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63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LIVROS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QUADROS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(INFORMACIONAL)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1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LOJA DE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COMPRADORES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VITRINES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ATRAIR COMPRADORES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VENDAS À CLIENTES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71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DEPARTAMENTOS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ESTOQUE DE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VENDEDORES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PROMOVER PRODUTOS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SATISFEITOS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63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MERCADORIAS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PREENCHER PEDIDOS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1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CENTRO DE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UME - UNIDADES DE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CESTOS DE ESTOQUE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ESTOCAGEM E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ENTREGA RÁPIDA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71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DISTRIBUIÇÃO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E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ENCARREGADOS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REDISTRIBUIÇÃO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DISPONIBILIDADE DE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63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ESTOQUES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UME's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32" marR="3732" marT="37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496" y="692696"/>
            <a:ext cx="7772400" cy="359817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A OPERAÇÃO DE PRODUÇÃO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7504" y="72008"/>
            <a:ext cx="6336704" cy="47667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ESGTAD 008 GESTÃO DA PRODUÇÃO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Rectangle 1028"/>
          <p:cNvSpPr>
            <a:spLocks noChangeArrowheads="1"/>
          </p:cNvSpPr>
          <p:nvPr/>
        </p:nvSpPr>
        <p:spPr bwMode="auto">
          <a:xfrm>
            <a:off x="1476375" y="980728"/>
            <a:ext cx="60626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buClrTx/>
              <a:buSzTx/>
              <a:buFontTx/>
              <a:buNone/>
            </a:pPr>
            <a:r>
              <a:rPr lang="pt-BR" b="1" dirty="0">
                <a:latin typeface="Arial Narrow" pitchFamily="34" charset="0"/>
                <a:cs typeface="Times New Roman" pitchFamily="18" charset="0"/>
              </a:rPr>
              <a:t>PRODUTOS SÃO UM “FEIXE”</a:t>
            </a:r>
            <a:r>
              <a:rPr lang="en-US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pt-BR" b="1" dirty="0">
                <a:latin typeface="Arial Narrow" pitchFamily="34" charset="0"/>
                <a:cs typeface="Times New Roman" pitchFamily="18" charset="0"/>
              </a:rPr>
              <a:t>DE BENS E SERVIÇOS</a:t>
            </a:r>
            <a:r>
              <a:rPr lang="pt-BR" b="1" dirty="0">
                <a:latin typeface="Arial Narrow" pitchFamily="34" charset="0"/>
              </a:rPr>
              <a:t> </a:t>
            </a:r>
            <a:endParaRPr lang="en-US" b="1" dirty="0">
              <a:latin typeface="Arial Narrow" pitchFamily="34" charset="0"/>
            </a:endParaRPr>
          </a:p>
        </p:txBody>
      </p:sp>
      <p:pic>
        <p:nvPicPr>
          <p:cNvPr id="4" name="Picture 2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9082" y="1556792"/>
            <a:ext cx="9171304" cy="4968552"/>
          </a:xfrm>
          <a:prstGeom prst="rect">
            <a:avLst/>
          </a:prstGeom>
          <a:solidFill>
            <a:schemeClr val="bg2">
              <a:lumMod val="75000"/>
            </a:schemeClr>
          </a:solidFill>
          <a:ln w="12699" cap="flat" cmpd="sng">
            <a:noFill/>
            <a:prstDash val="solid"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5496" y="692696"/>
            <a:ext cx="7772400" cy="359817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A OPERAÇÃO DE PRODUÇÃO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7504" y="72008"/>
            <a:ext cx="6336704" cy="47667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ESGTAD 008 GESTÃO DA PRODUÇÃO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33413" y="1196975"/>
            <a:ext cx="3434531" cy="503833"/>
          </a:xfrm>
          <a:prstGeom prst="rect">
            <a:avLst/>
          </a:prstGeom>
        </p:spPr>
        <p:txBody>
          <a:bodyPr rtlCol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BENS x SERVIÇOS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9512" y="2564904"/>
            <a:ext cx="3629025" cy="2603500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l" eaLnBrk="0" hangingPunct="0">
              <a:buClrTx/>
              <a:buSzTx/>
              <a:buFontTx/>
              <a:buNone/>
            </a:pPr>
            <a:r>
              <a:rPr lang="pt-BR" sz="2000">
                <a:latin typeface="Arial" charset="0"/>
              </a:rPr>
              <a:t>Tangibilidade</a:t>
            </a:r>
          </a:p>
          <a:p>
            <a:pPr algn="l" eaLnBrk="0" hangingPunct="0">
              <a:buClrTx/>
              <a:buSzTx/>
              <a:buFontTx/>
              <a:buNone/>
            </a:pPr>
            <a:r>
              <a:rPr lang="pt-BR" sz="2000">
                <a:latin typeface="Arial" charset="0"/>
              </a:rPr>
              <a:t>Estocabilidade Transportabilidade Simultaneidade</a:t>
            </a:r>
          </a:p>
          <a:p>
            <a:pPr algn="l" eaLnBrk="0" hangingPunct="0">
              <a:buClrTx/>
              <a:buSzTx/>
              <a:buFontTx/>
              <a:buNone/>
            </a:pPr>
            <a:r>
              <a:rPr lang="pt-BR" sz="2000">
                <a:latin typeface="Arial" charset="0"/>
              </a:rPr>
              <a:t>Padronização dos insumos Padronização dos produtos Contato com o cliente Qualidade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071" y="764704"/>
            <a:ext cx="1368425" cy="9779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512" y="1988840"/>
            <a:ext cx="3629025" cy="422275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pt-BR" sz="2000" dirty="0">
                <a:latin typeface="Arial" charset="0"/>
              </a:rPr>
              <a:t>DIMENSÃO</a:t>
            </a:r>
            <a:endParaRPr lang="pt-BR" dirty="0">
              <a:latin typeface="Arial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079875" y="1988840"/>
            <a:ext cx="1595438" cy="422275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pt-BR" sz="2000">
                <a:latin typeface="Arial" charset="0"/>
              </a:rPr>
              <a:t>BENS</a:t>
            </a:r>
            <a:endParaRPr lang="pt-BR">
              <a:latin typeface="Arial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079875" y="2564904"/>
            <a:ext cx="1617663" cy="2601913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l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pt-BR" sz="2000">
                <a:latin typeface="Arial" charset="0"/>
              </a:rPr>
              <a:t>Tangíveis                 Comum                   Possível                         Não existe      Comum </a:t>
            </a:r>
          </a:p>
          <a:p>
            <a:pPr algn="l" eaLnBrk="0" hangingPunct="0">
              <a:buClrTx/>
              <a:buSzTx/>
              <a:buFontTx/>
              <a:buNone/>
            </a:pPr>
            <a:r>
              <a:rPr lang="pt-BR" sz="2000">
                <a:latin typeface="Arial" charset="0"/>
              </a:rPr>
              <a:t>Comum</a:t>
            </a:r>
          </a:p>
          <a:p>
            <a:pPr algn="l" eaLnBrk="0" hangingPunct="0">
              <a:lnSpc>
                <a:spcPct val="95000"/>
              </a:lnSpc>
              <a:buClrTx/>
              <a:buSzTx/>
              <a:buFontTx/>
              <a:buNone/>
            </a:pPr>
            <a:r>
              <a:rPr lang="pt-BR" sz="2000">
                <a:latin typeface="Arial" charset="0"/>
              </a:rPr>
              <a:t>Não existe Evidente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940152" y="2564904"/>
            <a:ext cx="2590800" cy="2601913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just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pt-BR" sz="2000">
                <a:latin typeface="Arial" charset="0"/>
              </a:rPr>
              <a:t>Intangíveis           Impossível           Impossível              Existente    </a:t>
            </a:r>
          </a:p>
          <a:p>
            <a:pPr algn="just" eaLnBrk="0" hangingPunct="0">
              <a:lnSpc>
                <a:spcPct val="5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pt-BR" sz="2000">
                <a:latin typeface="Arial" charset="0"/>
              </a:rPr>
              <a:t>Difícil     </a:t>
            </a:r>
          </a:p>
          <a:p>
            <a:pPr algn="l" eaLnBrk="0" hangingPunct="0">
              <a:lnSpc>
                <a:spcPct val="5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pt-BR" sz="2000">
                <a:latin typeface="Arial" charset="0"/>
              </a:rPr>
              <a:t>Difícil </a:t>
            </a:r>
          </a:p>
          <a:p>
            <a:pPr algn="l" eaLnBrk="0" hangingPunct="0">
              <a:lnSpc>
                <a:spcPct val="5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pt-BR" sz="2000">
                <a:latin typeface="Arial" charset="0"/>
              </a:rPr>
              <a:t>Alto</a:t>
            </a:r>
          </a:p>
          <a:p>
            <a:pPr algn="l" eaLnBrk="0" hangingPunct="0">
              <a:lnSpc>
                <a:spcPct val="5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pt-BR" sz="2000">
                <a:latin typeface="Arial" charset="0"/>
              </a:rPr>
              <a:t>Julgamento relativo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994028" y="1988840"/>
            <a:ext cx="2538412" cy="422275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pt-BR" sz="2000">
                <a:latin typeface="Arial" charset="0"/>
              </a:rPr>
              <a:t>SERVIÇOS</a:t>
            </a:r>
            <a:endParaRPr lang="pt-BR">
              <a:latin typeface="Arial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5496" y="692696"/>
            <a:ext cx="7772400" cy="359817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A OPERAÇÃO DE PRODUÇÃO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7504" y="72008"/>
            <a:ext cx="6336704" cy="47667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ESGTAD 008 GESTÃO DA PRODUÇÃO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5496" y="692696"/>
            <a:ext cx="7772400" cy="359817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A OPERAÇÃO DE PRODUÇÃO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46784" y="2132856"/>
            <a:ext cx="5941640" cy="3672408"/>
          </a:xfrm>
          <a:prstGeom prst="rect">
            <a:avLst/>
          </a:prstGeom>
          <a:solidFill>
            <a:srgbClr val="F3FFF3"/>
          </a:solidFill>
          <a:ln w="25400">
            <a:solidFill>
              <a:srgbClr val="00008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7544" y="1158305"/>
            <a:ext cx="3742184" cy="47049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MICROOPERAÇÕES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4016" y="2492896"/>
            <a:ext cx="2123728" cy="92333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pt-BR" b="1" dirty="0">
                <a:latin typeface="Arial" charset="0"/>
              </a:rPr>
              <a:t>Insumos de outras macro e </a:t>
            </a:r>
            <a:r>
              <a:rPr lang="pt-BR" b="1" dirty="0" err="1">
                <a:latin typeface="Arial" charset="0"/>
              </a:rPr>
              <a:t>microoperações</a:t>
            </a:r>
            <a:endParaRPr lang="pt-BR" b="1" dirty="0">
              <a:latin typeface="Arial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667000" y="2564904"/>
            <a:ext cx="2286000" cy="161607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pt-BR" sz="2000" b="1" dirty="0">
                <a:latin typeface="Arial" charset="0"/>
              </a:rPr>
              <a:t>Atua como consumidor interno para outras  </a:t>
            </a:r>
            <a:r>
              <a:rPr lang="pt-BR" sz="2000" b="1" dirty="0" err="1">
                <a:latin typeface="Arial" charset="0"/>
              </a:rPr>
              <a:t>microoperações</a:t>
            </a:r>
            <a:endParaRPr lang="pt-BR" sz="2000" b="1" dirty="0">
              <a:latin typeface="Arial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460432" y="3573016"/>
            <a:ext cx="576064" cy="694184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79512" y="3645024"/>
            <a:ext cx="2160240" cy="72008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234408" y="1628800"/>
            <a:ext cx="2209800" cy="39687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pt-BR" sz="2000" b="1" dirty="0" err="1">
                <a:latin typeface="Arial" charset="0"/>
              </a:rPr>
              <a:t>Microoperação</a:t>
            </a:r>
            <a:endParaRPr lang="pt-BR" sz="2000" b="1" dirty="0">
              <a:latin typeface="Arial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034608" y="3397101"/>
            <a:ext cx="2209800" cy="161607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pt-BR" sz="2000" b="1" dirty="0">
                <a:latin typeface="Arial" charset="0"/>
              </a:rPr>
              <a:t>Atua como fornecedor interno para outras  </a:t>
            </a:r>
            <a:r>
              <a:rPr lang="pt-BR" sz="2000" b="1" dirty="0" err="1">
                <a:latin typeface="Arial" charset="0"/>
              </a:rPr>
              <a:t>microoperações</a:t>
            </a:r>
            <a:endParaRPr lang="pt-BR" sz="2000" b="1" dirty="0">
              <a:latin typeface="Arial" charset="0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974757">
            <a:off x="5083243" y="3532556"/>
            <a:ext cx="838200" cy="685800"/>
          </a:xfrm>
          <a:prstGeom prst="leftRightArrow">
            <a:avLst>
              <a:gd name="adj1" fmla="val 50000"/>
              <a:gd name="adj2" fmla="val 24444"/>
            </a:avLst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2627784" y="2276872"/>
            <a:ext cx="2448272" cy="2667000"/>
          </a:xfrm>
          <a:prstGeom prst="ellipse">
            <a:avLst/>
          </a:prstGeom>
          <a:noFill/>
          <a:ln w="31750">
            <a:solidFill>
              <a:srgbClr val="00008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5940152" y="2996952"/>
            <a:ext cx="2376264" cy="2667000"/>
          </a:xfrm>
          <a:prstGeom prst="ellipse">
            <a:avLst/>
          </a:prstGeom>
          <a:noFill/>
          <a:ln w="31750">
            <a:solidFill>
              <a:srgbClr val="00008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107504" y="2420888"/>
            <a:ext cx="2232248" cy="1224136"/>
          </a:xfrm>
          <a:prstGeom prst="ellipse">
            <a:avLst/>
          </a:prstGeom>
          <a:noFill/>
          <a:ln w="31750">
            <a:solidFill>
              <a:srgbClr val="00008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941168"/>
            <a:ext cx="2099494" cy="1498357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7504" y="72008"/>
            <a:ext cx="6336704" cy="47667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ESGTAD 008 GESTÃO DA PRODUÇÃO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1520" y="1916832"/>
            <a:ext cx="3019425" cy="1619250"/>
          </a:xfrm>
          <a:prstGeom prst="rect">
            <a:avLst/>
          </a:prstGeom>
          <a:noFill/>
          <a:ln w="76200" cmpd="tri">
            <a:solidFill>
              <a:srgbClr val="00008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>
              <a:buClrTx/>
              <a:buSzTx/>
              <a:buFontTx/>
              <a:buNone/>
            </a:pPr>
            <a:r>
              <a:rPr lang="pt-BR" sz="2000" b="1">
                <a:latin typeface="Arial" charset="0"/>
              </a:rPr>
              <a:t>Alta repetição</a:t>
            </a:r>
          </a:p>
          <a:p>
            <a:pPr algn="ctr" eaLnBrk="0" hangingPunct="0">
              <a:buClrTx/>
              <a:buSzTx/>
              <a:buFontTx/>
              <a:buNone/>
            </a:pPr>
            <a:r>
              <a:rPr lang="pt-BR" sz="2000" b="1">
                <a:latin typeface="Arial" charset="0"/>
              </a:rPr>
              <a:t>Especialização</a:t>
            </a:r>
          </a:p>
          <a:p>
            <a:pPr algn="ctr" eaLnBrk="0" hangingPunct="0">
              <a:buClrTx/>
              <a:buSzTx/>
              <a:buFontTx/>
              <a:buNone/>
            </a:pPr>
            <a:r>
              <a:rPr lang="pt-BR" sz="2000" b="1">
                <a:latin typeface="Arial" charset="0"/>
              </a:rPr>
              <a:t>Sistematização</a:t>
            </a:r>
          </a:p>
          <a:p>
            <a:pPr algn="ctr" eaLnBrk="0" hangingPunct="0">
              <a:buClrTx/>
              <a:buSzTx/>
              <a:buFontTx/>
              <a:buNone/>
            </a:pPr>
            <a:r>
              <a:rPr lang="pt-BR" sz="2000" b="1">
                <a:latin typeface="Arial" charset="0"/>
              </a:rPr>
              <a:t>Capital intensivo</a:t>
            </a:r>
          </a:p>
          <a:p>
            <a:pPr algn="ctr" eaLnBrk="0" hangingPunct="0">
              <a:buClrTx/>
              <a:buSzTx/>
              <a:buFontTx/>
              <a:buNone/>
            </a:pPr>
            <a:r>
              <a:rPr lang="pt-BR" sz="2000" b="1">
                <a:latin typeface="Arial" charset="0"/>
              </a:rPr>
              <a:t>Custo unitário baixo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732463" y="1916832"/>
            <a:ext cx="3106737" cy="1619250"/>
          </a:xfrm>
          <a:prstGeom prst="rect">
            <a:avLst/>
          </a:prstGeom>
          <a:noFill/>
          <a:ln w="76200" cmpd="tri">
            <a:solidFill>
              <a:srgbClr val="00008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>
              <a:buClrTx/>
              <a:buSzTx/>
              <a:buFontTx/>
              <a:buNone/>
            </a:pPr>
            <a:r>
              <a:rPr lang="pt-BR" sz="2000" b="1">
                <a:latin typeface="Arial" charset="0"/>
              </a:rPr>
              <a:t>Baixa repetição</a:t>
            </a:r>
          </a:p>
          <a:p>
            <a:pPr algn="ctr" eaLnBrk="0" hangingPunct="0">
              <a:buClrTx/>
              <a:buSzTx/>
              <a:buFontTx/>
              <a:buNone/>
            </a:pPr>
            <a:r>
              <a:rPr lang="pt-BR" sz="2000" b="1">
                <a:latin typeface="Arial" charset="0"/>
              </a:rPr>
              <a:t>Funcionários mais participativos</a:t>
            </a:r>
          </a:p>
          <a:p>
            <a:pPr algn="ctr" eaLnBrk="0" hangingPunct="0">
              <a:buClrTx/>
              <a:buSzTx/>
              <a:buFontTx/>
              <a:buNone/>
            </a:pPr>
            <a:r>
              <a:rPr lang="pt-BR" sz="2000" b="1">
                <a:latin typeface="Arial" charset="0"/>
              </a:rPr>
              <a:t>Menor sistematização</a:t>
            </a:r>
          </a:p>
          <a:p>
            <a:pPr algn="ctr" eaLnBrk="0" hangingPunct="0">
              <a:buClrTx/>
              <a:buSzTx/>
              <a:buFontTx/>
              <a:buNone/>
            </a:pPr>
            <a:r>
              <a:rPr lang="pt-BR" sz="2000" b="1">
                <a:latin typeface="Arial" charset="0"/>
              </a:rPr>
              <a:t>Custo unitário alto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733800" y="1988840"/>
            <a:ext cx="1800225" cy="15478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buClrTx/>
              <a:buSzTx/>
              <a:buFontTx/>
              <a:buNone/>
            </a:pPr>
            <a:endParaRPr lang="pt-BR" sz="2000" b="1" dirty="0">
              <a:latin typeface="Arial" charset="0"/>
            </a:endParaRPr>
          </a:p>
          <a:p>
            <a:pPr algn="l" eaLnBrk="0" hangingPunct="0">
              <a:buClrTx/>
              <a:buSzTx/>
              <a:buFontTx/>
              <a:buNone/>
            </a:pPr>
            <a:endParaRPr lang="pt-BR" sz="2000" b="1" dirty="0">
              <a:latin typeface="Arial" charset="0"/>
            </a:endParaRPr>
          </a:p>
          <a:p>
            <a:pPr algn="ctr" eaLnBrk="0" hangingPunct="0">
              <a:buClrTx/>
              <a:buSzTx/>
              <a:buFontTx/>
              <a:buNone/>
            </a:pPr>
            <a:r>
              <a:rPr lang="pt-BR" sz="2000" b="1" dirty="0">
                <a:solidFill>
                  <a:srgbClr val="C00000"/>
                </a:solidFill>
                <a:latin typeface="Arial" charset="0"/>
              </a:rPr>
              <a:t>Volume</a:t>
            </a:r>
          </a:p>
          <a:p>
            <a:pPr algn="l" eaLnBrk="0" hangingPunct="0">
              <a:buClrTx/>
              <a:buSzTx/>
              <a:buFontTx/>
              <a:buNone/>
            </a:pPr>
            <a:endParaRPr lang="pt-BR" sz="2000" b="1" dirty="0">
              <a:latin typeface="Arial" charset="0"/>
            </a:endParaRPr>
          </a:p>
          <a:p>
            <a:pPr algn="l" eaLnBrk="0" hangingPunct="0">
              <a:buClrTx/>
              <a:buSzTx/>
              <a:buFontTx/>
              <a:buNone/>
            </a:pPr>
            <a:endParaRPr lang="pt-BR" sz="2000" b="1" dirty="0">
              <a:latin typeface="Arial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4460925" y="3068960"/>
            <a:ext cx="1119187" cy="457200"/>
          </a:xfrm>
          <a:prstGeom prst="rightArrow">
            <a:avLst>
              <a:gd name="adj1" fmla="val 50000"/>
              <a:gd name="adj2" fmla="val 61198"/>
            </a:avLst>
          </a:prstGeom>
          <a:solidFill>
            <a:schemeClr val="bg2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buClrTx/>
              <a:buSzTx/>
              <a:buFontTx/>
              <a:buNone/>
            </a:pPr>
            <a:r>
              <a:rPr lang="pt-BR" sz="2000" b="1" dirty="0">
                <a:latin typeface="Arial" charset="0"/>
              </a:rPr>
              <a:t>Baixo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rot="10800000">
            <a:off x="3468811" y="2057400"/>
            <a:ext cx="1319213" cy="457200"/>
          </a:xfrm>
          <a:prstGeom prst="rightArrow">
            <a:avLst>
              <a:gd name="adj1" fmla="val 50000"/>
              <a:gd name="adj2" fmla="val 72135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wrap="none" anchor="ctr"/>
          <a:lstStyle/>
          <a:p>
            <a:pPr algn="ctr" eaLnBrk="0" hangingPunct="0">
              <a:buClrTx/>
              <a:buSzTx/>
              <a:buFontTx/>
              <a:buNone/>
            </a:pPr>
            <a:r>
              <a:rPr lang="pt-BR" sz="2000" b="1">
                <a:latin typeface="Arial" charset="0"/>
              </a:rPr>
              <a:t>Alto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51520" y="4005064"/>
            <a:ext cx="3040063" cy="1619250"/>
          </a:xfrm>
          <a:prstGeom prst="rect">
            <a:avLst/>
          </a:prstGeom>
          <a:noFill/>
          <a:ln w="76200" cmpd="tri">
            <a:solidFill>
              <a:srgbClr val="00008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>
              <a:buClrTx/>
              <a:buSzTx/>
              <a:buFontTx/>
              <a:buNone/>
            </a:pPr>
            <a:r>
              <a:rPr lang="pt-BR" sz="2000" b="1" dirty="0">
                <a:latin typeface="Arial" charset="0"/>
              </a:rPr>
              <a:t>Flexível</a:t>
            </a:r>
          </a:p>
          <a:p>
            <a:pPr algn="ctr" eaLnBrk="0" hangingPunct="0">
              <a:buClrTx/>
              <a:buSzTx/>
              <a:buFontTx/>
              <a:buNone/>
            </a:pPr>
            <a:r>
              <a:rPr lang="pt-BR" sz="2000" b="1" dirty="0">
                <a:latin typeface="Arial" charset="0"/>
              </a:rPr>
              <a:t>Complexo</a:t>
            </a:r>
          </a:p>
          <a:p>
            <a:pPr algn="ctr" eaLnBrk="0" hangingPunct="0">
              <a:buClrTx/>
              <a:buSzTx/>
              <a:buFontTx/>
              <a:buNone/>
            </a:pPr>
            <a:r>
              <a:rPr lang="pt-BR" sz="2000" b="1" dirty="0">
                <a:latin typeface="Arial" charset="0"/>
              </a:rPr>
              <a:t>Atende necessidades</a:t>
            </a:r>
          </a:p>
          <a:p>
            <a:pPr algn="ctr" eaLnBrk="0" hangingPunct="0">
              <a:buClrTx/>
              <a:buSzTx/>
              <a:buFontTx/>
              <a:buNone/>
            </a:pPr>
            <a:r>
              <a:rPr lang="pt-BR" sz="2000" b="1" dirty="0">
                <a:latin typeface="Arial" charset="0"/>
              </a:rPr>
              <a:t>dos consumidores</a:t>
            </a:r>
          </a:p>
          <a:p>
            <a:pPr algn="ctr" eaLnBrk="0" hangingPunct="0">
              <a:buClrTx/>
              <a:buSzTx/>
              <a:buFontTx/>
              <a:buNone/>
            </a:pPr>
            <a:r>
              <a:rPr lang="pt-BR" sz="2000" b="1" dirty="0">
                <a:latin typeface="Arial" charset="0"/>
              </a:rPr>
              <a:t>Custo unitário alto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753100" y="4005064"/>
            <a:ext cx="3009900" cy="1619250"/>
          </a:xfrm>
          <a:prstGeom prst="rect">
            <a:avLst/>
          </a:prstGeom>
          <a:noFill/>
          <a:ln w="76200" cmpd="tri">
            <a:solidFill>
              <a:srgbClr val="00008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>
              <a:buClrTx/>
              <a:buSzTx/>
              <a:buFontTx/>
              <a:buNone/>
            </a:pPr>
            <a:r>
              <a:rPr lang="pt-BR" sz="2000" b="1">
                <a:latin typeface="Arial" charset="0"/>
              </a:rPr>
              <a:t>Bem definida</a:t>
            </a:r>
          </a:p>
          <a:p>
            <a:pPr algn="ctr" eaLnBrk="0" hangingPunct="0">
              <a:buClrTx/>
              <a:buSzTx/>
              <a:buFontTx/>
              <a:buNone/>
            </a:pPr>
            <a:r>
              <a:rPr lang="pt-BR" sz="2000" b="1">
                <a:latin typeface="Arial" charset="0"/>
              </a:rPr>
              <a:t>Rotineira </a:t>
            </a:r>
          </a:p>
          <a:p>
            <a:pPr algn="ctr" eaLnBrk="0" hangingPunct="0">
              <a:buClrTx/>
              <a:buSzTx/>
              <a:buFontTx/>
              <a:buNone/>
            </a:pPr>
            <a:r>
              <a:rPr lang="pt-BR" sz="2000" b="1">
                <a:latin typeface="Arial" charset="0"/>
              </a:rPr>
              <a:t>Padronizada</a:t>
            </a:r>
          </a:p>
          <a:p>
            <a:pPr algn="ctr" eaLnBrk="0" hangingPunct="0">
              <a:buClrTx/>
              <a:buSzTx/>
              <a:buFontTx/>
              <a:buNone/>
            </a:pPr>
            <a:r>
              <a:rPr lang="pt-BR" sz="2000" b="1">
                <a:latin typeface="Arial" charset="0"/>
              </a:rPr>
              <a:t>Regular</a:t>
            </a:r>
          </a:p>
          <a:p>
            <a:pPr algn="ctr" eaLnBrk="0" hangingPunct="0">
              <a:buClrTx/>
              <a:buSzTx/>
              <a:buFontTx/>
              <a:buNone/>
            </a:pPr>
            <a:r>
              <a:rPr lang="pt-BR" sz="2000" b="1">
                <a:latin typeface="Arial" charset="0"/>
              </a:rPr>
              <a:t>Custo unitário baixo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635871" y="4005064"/>
            <a:ext cx="1800225" cy="15478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buClrTx/>
              <a:buSzTx/>
              <a:buFontTx/>
              <a:buNone/>
            </a:pPr>
            <a:endParaRPr lang="pt-BR" sz="2000" b="1" dirty="0">
              <a:latin typeface="Arial" charset="0"/>
            </a:endParaRPr>
          </a:p>
          <a:p>
            <a:pPr algn="l" eaLnBrk="0" hangingPunct="0">
              <a:buClrTx/>
              <a:buSzTx/>
              <a:buFontTx/>
              <a:buNone/>
            </a:pPr>
            <a:endParaRPr lang="pt-BR" sz="2000" b="1" dirty="0">
              <a:latin typeface="Arial" charset="0"/>
            </a:endParaRPr>
          </a:p>
          <a:p>
            <a:pPr algn="ctr" eaLnBrk="0" hangingPunct="0">
              <a:buClrTx/>
              <a:buSzTx/>
              <a:buFontTx/>
              <a:buNone/>
            </a:pPr>
            <a:r>
              <a:rPr lang="pt-BR" sz="2000" b="1" dirty="0">
                <a:solidFill>
                  <a:srgbClr val="C00000"/>
                </a:solidFill>
                <a:latin typeface="Arial" charset="0"/>
              </a:rPr>
              <a:t>Variedade</a:t>
            </a:r>
          </a:p>
          <a:p>
            <a:pPr algn="l" eaLnBrk="0" hangingPunct="0">
              <a:buClrTx/>
              <a:buSzTx/>
              <a:buFontTx/>
              <a:buNone/>
            </a:pPr>
            <a:endParaRPr lang="pt-BR" sz="2000" b="1" dirty="0">
              <a:latin typeface="Arial" charset="0"/>
            </a:endParaRPr>
          </a:p>
          <a:p>
            <a:pPr algn="l" eaLnBrk="0" hangingPunct="0">
              <a:buClrTx/>
              <a:buSzTx/>
              <a:buFontTx/>
              <a:buNone/>
            </a:pPr>
            <a:endParaRPr lang="pt-BR" sz="2000" b="1" dirty="0">
              <a:latin typeface="Arial" charset="0"/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 rot="10800000">
            <a:off x="3491881" y="4051920"/>
            <a:ext cx="1319212" cy="457200"/>
          </a:xfrm>
          <a:prstGeom prst="rightArrow">
            <a:avLst>
              <a:gd name="adj1" fmla="val 50000"/>
              <a:gd name="adj2" fmla="val 72135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wrap="none" anchor="ctr"/>
          <a:lstStyle/>
          <a:p>
            <a:pPr algn="ctr" eaLnBrk="0" hangingPunct="0">
              <a:buClrTx/>
              <a:buSzTx/>
              <a:buFontTx/>
              <a:buNone/>
            </a:pPr>
            <a:r>
              <a:rPr lang="pt-BR" sz="2000" b="1">
                <a:latin typeface="Arial" charset="0"/>
              </a:rPr>
              <a:t>Alta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4532933" y="5229200"/>
            <a:ext cx="1119187" cy="457200"/>
          </a:xfrm>
          <a:prstGeom prst="rightArrow">
            <a:avLst>
              <a:gd name="adj1" fmla="val 50000"/>
              <a:gd name="adj2" fmla="val 61198"/>
            </a:avLst>
          </a:prstGeom>
          <a:solidFill>
            <a:schemeClr val="bg2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buClrTx/>
              <a:buSzTx/>
              <a:buFontTx/>
              <a:buNone/>
            </a:pPr>
            <a:r>
              <a:rPr lang="pt-BR" sz="2000" b="1" dirty="0">
                <a:latin typeface="Arial" charset="0"/>
              </a:rPr>
              <a:t>Baixa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5496" y="692696"/>
            <a:ext cx="7772400" cy="359817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A OPERAÇÃO DE PRODUÇÃO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23528" y="1052736"/>
            <a:ext cx="4318248" cy="3941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CARACTERÍSTICAS DAS OPERAÇÕES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7504" y="72008"/>
            <a:ext cx="6336704" cy="47667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ESGTAD 008 GESTÃO DA PRODUÇÃO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5496" y="692696"/>
            <a:ext cx="7772400" cy="359817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A OPERAÇÃO DE PRODUÇÃO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3528" y="1052736"/>
            <a:ext cx="4318248" cy="3941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CARACTERÍSTICAS DAS OPERAÇÕES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9512" y="1484784"/>
            <a:ext cx="3192463" cy="1619250"/>
          </a:xfrm>
          <a:prstGeom prst="rect">
            <a:avLst/>
          </a:prstGeom>
          <a:noFill/>
          <a:ln w="76200" cmpd="tri">
            <a:solidFill>
              <a:srgbClr val="00008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>
              <a:buClrTx/>
              <a:buSzTx/>
              <a:buFontTx/>
              <a:buNone/>
            </a:pPr>
            <a:r>
              <a:rPr lang="pt-BR" sz="2000" b="1">
                <a:latin typeface="Arial" charset="0"/>
              </a:rPr>
              <a:t>Capacidade mutante</a:t>
            </a:r>
          </a:p>
          <a:p>
            <a:pPr algn="ctr" eaLnBrk="0" hangingPunct="0">
              <a:buClrTx/>
              <a:buSzTx/>
              <a:buFontTx/>
              <a:buNone/>
            </a:pPr>
            <a:r>
              <a:rPr lang="pt-BR" sz="2000" b="1">
                <a:latin typeface="Arial" charset="0"/>
              </a:rPr>
              <a:t>Antecipação</a:t>
            </a:r>
          </a:p>
          <a:p>
            <a:pPr algn="ctr" eaLnBrk="0" hangingPunct="0">
              <a:buClrTx/>
              <a:buSzTx/>
              <a:buFontTx/>
              <a:buNone/>
            </a:pPr>
            <a:r>
              <a:rPr lang="pt-BR" sz="2000" b="1">
                <a:latin typeface="Arial" charset="0"/>
              </a:rPr>
              <a:t>Flexibilidade</a:t>
            </a:r>
          </a:p>
          <a:p>
            <a:pPr algn="ctr" eaLnBrk="0" hangingPunct="0">
              <a:buClrTx/>
              <a:buSzTx/>
              <a:buFontTx/>
              <a:buNone/>
            </a:pPr>
            <a:r>
              <a:rPr lang="pt-BR" sz="2000" b="1">
                <a:latin typeface="Arial" charset="0"/>
              </a:rPr>
              <a:t>Ajustado à demanda</a:t>
            </a:r>
          </a:p>
          <a:p>
            <a:pPr algn="ctr" eaLnBrk="0" hangingPunct="0">
              <a:buClrTx/>
              <a:buSzTx/>
              <a:buFontTx/>
              <a:buNone/>
            </a:pPr>
            <a:r>
              <a:rPr lang="pt-BR" sz="2000" b="1">
                <a:latin typeface="Arial" charset="0"/>
              </a:rPr>
              <a:t>Custo unitário alto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580112" y="1484784"/>
            <a:ext cx="3384376" cy="1619250"/>
          </a:xfrm>
          <a:prstGeom prst="rect">
            <a:avLst/>
          </a:prstGeom>
          <a:noFill/>
          <a:ln w="76200" cmpd="tri">
            <a:solidFill>
              <a:srgbClr val="00008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>
              <a:buClrTx/>
              <a:buSzTx/>
              <a:buFontTx/>
              <a:buNone/>
            </a:pPr>
            <a:r>
              <a:rPr lang="pt-BR" sz="2000" b="1">
                <a:latin typeface="Arial" charset="0"/>
              </a:rPr>
              <a:t>Estável</a:t>
            </a:r>
          </a:p>
          <a:p>
            <a:pPr algn="ctr" eaLnBrk="0" hangingPunct="0">
              <a:buClrTx/>
              <a:buSzTx/>
              <a:buFontTx/>
              <a:buNone/>
            </a:pPr>
            <a:r>
              <a:rPr lang="pt-BR" sz="2000" b="1">
                <a:latin typeface="Arial" charset="0"/>
              </a:rPr>
              <a:t>Rotineira</a:t>
            </a:r>
          </a:p>
          <a:p>
            <a:pPr algn="ctr" eaLnBrk="0" hangingPunct="0">
              <a:buClrTx/>
              <a:buSzTx/>
              <a:buFontTx/>
              <a:buNone/>
            </a:pPr>
            <a:r>
              <a:rPr lang="pt-BR" sz="2000" b="1">
                <a:latin typeface="Arial" charset="0"/>
              </a:rPr>
              <a:t>Previsível</a:t>
            </a:r>
          </a:p>
          <a:p>
            <a:pPr algn="ctr" eaLnBrk="0" hangingPunct="0">
              <a:buClrTx/>
              <a:buSzTx/>
              <a:buFontTx/>
              <a:buNone/>
            </a:pPr>
            <a:r>
              <a:rPr lang="pt-BR" sz="2000" b="1">
                <a:latin typeface="Arial" charset="0"/>
              </a:rPr>
              <a:t>Alta utilização</a:t>
            </a:r>
          </a:p>
          <a:p>
            <a:pPr algn="ctr" eaLnBrk="0" hangingPunct="0">
              <a:buClrTx/>
              <a:buSzTx/>
              <a:buFontTx/>
              <a:buNone/>
            </a:pPr>
            <a:r>
              <a:rPr lang="pt-BR" sz="2000" b="1">
                <a:latin typeface="Arial" charset="0"/>
              </a:rPr>
              <a:t>Custo unitário baixo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491880" y="1628800"/>
            <a:ext cx="2376264" cy="11157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buClrTx/>
              <a:buSzTx/>
              <a:buFontTx/>
              <a:buNone/>
            </a:pPr>
            <a:endParaRPr lang="pt-BR" sz="2000" b="1" dirty="0">
              <a:latin typeface="Arial" charset="0"/>
            </a:endParaRPr>
          </a:p>
          <a:p>
            <a:pPr algn="ctr" eaLnBrk="0" hangingPunct="0">
              <a:buClrTx/>
              <a:buSzTx/>
              <a:buFontTx/>
              <a:buNone/>
            </a:pPr>
            <a:r>
              <a:rPr lang="pt-BR" sz="2000" b="1" dirty="0" smtClean="0">
                <a:solidFill>
                  <a:srgbClr val="C00000"/>
                </a:solidFill>
                <a:latin typeface="Arial" charset="0"/>
              </a:rPr>
              <a:t>Variação da</a:t>
            </a:r>
            <a:endParaRPr lang="pt-BR" sz="2000" b="1" dirty="0">
              <a:solidFill>
                <a:srgbClr val="C00000"/>
              </a:solidFill>
              <a:latin typeface="Arial" charset="0"/>
            </a:endParaRPr>
          </a:p>
          <a:p>
            <a:pPr algn="ctr" eaLnBrk="0" hangingPunct="0">
              <a:buClrTx/>
              <a:buSzTx/>
              <a:buFontTx/>
              <a:buNone/>
            </a:pPr>
            <a:r>
              <a:rPr lang="pt-BR" sz="2000" b="1" dirty="0">
                <a:solidFill>
                  <a:srgbClr val="C00000"/>
                </a:solidFill>
                <a:latin typeface="Arial" charset="0"/>
              </a:rPr>
              <a:t>demanda</a:t>
            </a:r>
          </a:p>
          <a:p>
            <a:pPr algn="l" eaLnBrk="0" hangingPunct="0">
              <a:buClrTx/>
              <a:buSzTx/>
              <a:buFontTx/>
              <a:buNone/>
            </a:pPr>
            <a:endParaRPr lang="pt-BR" sz="2000" b="1" dirty="0">
              <a:latin typeface="Arial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79512" y="3284984"/>
            <a:ext cx="3200400" cy="2880320"/>
          </a:xfrm>
          <a:prstGeom prst="rect">
            <a:avLst/>
          </a:prstGeom>
          <a:noFill/>
          <a:ln w="76200" cmpd="tri">
            <a:solidFill>
              <a:srgbClr val="00008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>
              <a:buClrTx/>
              <a:buSzTx/>
              <a:buFontTx/>
              <a:buNone/>
            </a:pPr>
            <a:r>
              <a:rPr lang="pt-BR" sz="1900" b="1" dirty="0">
                <a:latin typeface="Arial" charset="0"/>
              </a:rPr>
              <a:t>Tolerância de espera limitada </a:t>
            </a:r>
          </a:p>
          <a:p>
            <a:pPr algn="ctr" eaLnBrk="0" hangingPunct="0">
              <a:buClrTx/>
              <a:buSzTx/>
              <a:buFontTx/>
              <a:buNone/>
            </a:pPr>
            <a:r>
              <a:rPr lang="pt-BR" sz="1900" b="1" dirty="0">
                <a:latin typeface="Arial" charset="0"/>
              </a:rPr>
              <a:t>Satisfação x percepção Necessidade de habilidade de contato</a:t>
            </a:r>
          </a:p>
          <a:p>
            <a:pPr algn="ctr" eaLnBrk="0" hangingPunct="0">
              <a:buClrTx/>
              <a:buSzTx/>
              <a:buFontTx/>
              <a:buNone/>
            </a:pPr>
            <a:r>
              <a:rPr lang="pt-BR" sz="1900" b="1" dirty="0">
                <a:latin typeface="Arial" charset="0"/>
              </a:rPr>
              <a:t>com o consumidor</a:t>
            </a:r>
          </a:p>
          <a:p>
            <a:pPr algn="ctr" eaLnBrk="0" hangingPunct="0">
              <a:buClrTx/>
              <a:buSzTx/>
              <a:buFontTx/>
              <a:buNone/>
            </a:pPr>
            <a:r>
              <a:rPr lang="pt-BR" sz="1900" b="1" dirty="0">
                <a:latin typeface="Arial" charset="0"/>
              </a:rPr>
              <a:t>A variedade recebida é alta</a:t>
            </a:r>
          </a:p>
          <a:p>
            <a:pPr algn="ctr" eaLnBrk="0" hangingPunct="0">
              <a:buClrTx/>
              <a:buSzTx/>
              <a:buFontTx/>
              <a:buNone/>
            </a:pPr>
            <a:r>
              <a:rPr lang="pt-BR" sz="1900" b="1" dirty="0">
                <a:latin typeface="Arial" charset="0"/>
              </a:rPr>
              <a:t>Custo unitário alto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580112" y="3284984"/>
            <a:ext cx="3384376" cy="2897187"/>
          </a:xfrm>
          <a:prstGeom prst="rect">
            <a:avLst/>
          </a:prstGeom>
          <a:noFill/>
          <a:ln w="76200" cmpd="tri">
            <a:solidFill>
              <a:srgbClr val="00008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>
              <a:buClrTx/>
              <a:buSzTx/>
              <a:buFontTx/>
              <a:buNone/>
            </a:pPr>
            <a:r>
              <a:rPr lang="pt-BR" sz="1900" b="1" dirty="0">
                <a:latin typeface="Arial" charset="0"/>
              </a:rPr>
              <a:t>Tempo entre a produção e o consumo</a:t>
            </a:r>
          </a:p>
          <a:p>
            <a:pPr algn="ctr" eaLnBrk="0" hangingPunct="0">
              <a:buClrTx/>
              <a:buSzTx/>
              <a:buFontTx/>
              <a:buNone/>
            </a:pPr>
            <a:r>
              <a:rPr lang="pt-BR" sz="1900" b="1" dirty="0">
                <a:latin typeface="Arial" charset="0"/>
              </a:rPr>
              <a:t>Padronizado</a:t>
            </a:r>
          </a:p>
          <a:p>
            <a:pPr algn="ctr" eaLnBrk="0" hangingPunct="0">
              <a:buClrTx/>
              <a:buSzTx/>
              <a:buFontTx/>
              <a:buNone/>
            </a:pPr>
            <a:r>
              <a:rPr lang="pt-BR" sz="1900" b="1" dirty="0">
                <a:latin typeface="Arial" charset="0"/>
              </a:rPr>
              <a:t>Pouca habilidade de contato</a:t>
            </a:r>
          </a:p>
          <a:p>
            <a:pPr algn="ctr" eaLnBrk="0" hangingPunct="0">
              <a:buClrTx/>
              <a:buSzTx/>
              <a:buFontTx/>
              <a:buNone/>
            </a:pPr>
            <a:r>
              <a:rPr lang="pt-BR" sz="1900" b="1" dirty="0">
                <a:latin typeface="Arial" charset="0"/>
              </a:rPr>
              <a:t>Alta utilização de funcionários</a:t>
            </a:r>
          </a:p>
          <a:p>
            <a:pPr algn="ctr" eaLnBrk="0" hangingPunct="0">
              <a:buClrTx/>
              <a:buSzTx/>
              <a:buFontTx/>
              <a:buNone/>
            </a:pPr>
            <a:r>
              <a:rPr lang="pt-BR" sz="1900" b="1" dirty="0">
                <a:latin typeface="Arial" charset="0"/>
              </a:rPr>
              <a:t>Centralização</a:t>
            </a:r>
          </a:p>
          <a:p>
            <a:pPr algn="ctr" eaLnBrk="0" hangingPunct="0">
              <a:buClrTx/>
              <a:buSzTx/>
              <a:buFontTx/>
              <a:buNone/>
            </a:pPr>
            <a:r>
              <a:rPr lang="pt-BR" sz="1900" b="1" dirty="0">
                <a:latin typeface="Arial" charset="0"/>
              </a:rPr>
              <a:t>Custo unitário baixo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491880" y="3969419"/>
            <a:ext cx="2062783" cy="15478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buClrTx/>
              <a:buSzTx/>
              <a:buFontTx/>
              <a:buNone/>
            </a:pPr>
            <a:endParaRPr lang="pt-BR" sz="2000" b="1" dirty="0">
              <a:latin typeface="Arial" charset="0"/>
            </a:endParaRPr>
          </a:p>
          <a:p>
            <a:pPr algn="ctr" eaLnBrk="0" hangingPunct="0">
              <a:buClrTx/>
              <a:buSzTx/>
              <a:buFontTx/>
              <a:buNone/>
            </a:pPr>
            <a:r>
              <a:rPr lang="pt-BR" sz="2000" b="1" dirty="0" smtClean="0">
                <a:solidFill>
                  <a:srgbClr val="C00000"/>
                </a:solidFill>
                <a:latin typeface="Arial" charset="0"/>
              </a:rPr>
              <a:t>Contato com</a:t>
            </a:r>
          </a:p>
          <a:p>
            <a:pPr algn="ctr" eaLnBrk="0" hangingPunct="0">
              <a:buClrTx/>
              <a:buSzTx/>
              <a:buFontTx/>
              <a:buNone/>
            </a:pPr>
            <a:r>
              <a:rPr lang="pt-BR" sz="2000" b="1" dirty="0" smtClean="0">
                <a:solidFill>
                  <a:srgbClr val="C00000"/>
                </a:solidFill>
                <a:latin typeface="Arial" charset="0"/>
              </a:rPr>
              <a:t> o consumidor</a:t>
            </a:r>
            <a:endParaRPr lang="pt-BR" sz="2000" b="1" dirty="0">
              <a:solidFill>
                <a:srgbClr val="C00000"/>
              </a:solidFill>
              <a:latin typeface="Arial" charset="0"/>
            </a:endParaRPr>
          </a:p>
          <a:p>
            <a:pPr algn="l" eaLnBrk="0" hangingPunct="0">
              <a:buClrTx/>
              <a:buSzTx/>
              <a:buFontTx/>
              <a:buNone/>
            </a:pPr>
            <a:endParaRPr lang="pt-BR" sz="2000" b="1" dirty="0">
              <a:latin typeface="Arial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 rot="10800000">
            <a:off x="3491880" y="1484784"/>
            <a:ext cx="1317625" cy="457200"/>
          </a:xfrm>
          <a:prstGeom prst="rightArrow">
            <a:avLst>
              <a:gd name="adj1" fmla="val 50000"/>
              <a:gd name="adj2" fmla="val 72049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wrap="none" anchor="ctr"/>
          <a:lstStyle/>
          <a:p>
            <a:pPr algn="ctr" eaLnBrk="0" hangingPunct="0">
              <a:buClrTx/>
              <a:buSzTx/>
              <a:buFontTx/>
              <a:buNone/>
            </a:pPr>
            <a:r>
              <a:rPr lang="pt-BR" sz="2000" b="1" dirty="0">
                <a:latin typeface="Arial" charset="0"/>
              </a:rPr>
              <a:t>Alta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4283968" y="2636912"/>
            <a:ext cx="1119187" cy="457200"/>
          </a:xfrm>
          <a:prstGeom prst="rightArrow">
            <a:avLst>
              <a:gd name="adj1" fmla="val 50000"/>
              <a:gd name="adj2" fmla="val 61198"/>
            </a:avLst>
          </a:prstGeom>
          <a:solidFill>
            <a:schemeClr val="bg2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buClrTx/>
              <a:buSzTx/>
              <a:buFontTx/>
              <a:buNone/>
            </a:pPr>
            <a:r>
              <a:rPr lang="pt-BR" sz="2000" b="1" dirty="0">
                <a:latin typeface="Arial" charset="0"/>
              </a:rPr>
              <a:t>Baixa</a:t>
            </a: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 rot="10800000">
            <a:off x="3540819" y="3356992"/>
            <a:ext cx="1319213" cy="457200"/>
          </a:xfrm>
          <a:prstGeom prst="rightArrow">
            <a:avLst>
              <a:gd name="adj1" fmla="val 50000"/>
              <a:gd name="adj2" fmla="val 72135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wrap="none" anchor="ctr"/>
          <a:lstStyle/>
          <a:p>
            <a:pPr algn="ctr" eaLnBrk="0" hangingPunct="0">
              <a:buClrTx/>
              <a:buSzTx/>
              <a:buFontTx/>
              <a:buNone/>
            </a:pPr>
            <a:r>
              <a:rPr lang="pt-BR" sz="2000" b="1" dirty="0">
                <a:latin typeface="Arial" charset="0"/>
              </a:rPr>
              <a:t>Alto</a:t>
            </a: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4291013" y="5636096"/>
            <a:ext cx="1119187" cy="457200"/>
          </a:xfrm>
          <a:prstGeom prst="rightArrow">
            <a:avLst>
              <a:gd name="adj1" fmla="val 50000"/>
              <a:gd name="adj2" fmla="val 61198"/>
            </a:avLst>
          </a:prstGeom>
          <a:solidFill>
            <a:schemeClr val="bg2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buClrTx/>
              <a:buSzTx/>
              <a:buFontTx/>
              <a:buNone/>
            </a:pPr>
            <a:r>
              <a:rPr lang="pt-BR" sz="2000" b="1" dirty="0">
                <a:latin typeface="Arial" charset="0"/>
              </a:rPr>
              <a:t>Baixo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7504" y="72008"/>
            <a:ext cx="6336704" cy="47667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ESGTAD 008 GESTÃO DA PRODUÇÃO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5496" y="692696"/>
            <a:ext cx="7772400" cy="359817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A OPERAÇÃO DE PRODUÇÃO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1086297"/>
            <a:ext cx="2734072" cy="3984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CONTATOS MISTOS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14600" y="2057400"/>
            <a:ext cx="4114800" cy="3598863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endParaRPr lang="pt-BR" sz="2000" b="1">
              <a:latin typeface="Arial" charset="0"/>
            </a:endParaRPr>
          </a:p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pt-BR" sz="2000" b="1">
                <a:latin typeface="Arial" charset="0"/>
              </a:rPr>
              <a:t>Linha de frente</a:t>
            </a:r>
          </a:p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pt-BR" sz="2000">
                <a:latin typeface="Arial" charset="0"/>
              </a:rPr>
              <a:t>Alto contato com o consumidor</a:t>
            </a:r>
          </a:p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endParaRPr lang="pt-BR" sz="2000">
              <a:latin typeface="Arial" charset="0"/>
            </a:endParaRPr>
          </a:p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endParaRPr lang="pt-BR" sz="2000" b="1">
              <a:latin typeface="Arial" charset="0"/>
            </a:endParaRPr>
          </a:p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pt-BR" sz="2000" b="1">
                <a:latin typeface="Arial" charset="0"/>
              </a:rPr>
              <a:t>Retaguarda</a:t>
            </a:r>
            <a:endParaRPr lang="pt-BR" sz="2000">
              <a:latin typeface="Arial" charset="0"/>
            </a:endParaRPr>
          </a:p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pt-BR" sz="2000">
                <a:latin typeface="Arial" charset="0"/>
              </a:rPr>
              <a:t>Baixo contato com o consumidor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67544" y="3607296"/>
            <a:ext cx="1800200" cy="685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6934200" y="3535288"/>
            <a:ext cx="1814264" cy="685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07504" y="2960117"/>
            <a:ext cx="2057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pt-BR" sz="2000" b="1" dirty="0">
                <a:latin typeface="Arial" charset="0"/>
              </a:rPr>
              <a:t>Consumidores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907088" y="2852936"/>
            <a:ext cx="2057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pt-BR" sz="2000" b="1" dirty="0">
                <a:latin typeface="Arial" charset="0"/>
              </a:rPr>
              <a:t>Consumidores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3048000" y="3581400"/>
            <a:ext cx="381000" cy="609600"/>
          </a:xfrm>
          <a:prstGeom prst="upDownArrow">
            <a:avLst>
              <a:gd name="adj1" fmla="val 50000"/>
              <a:gd name="adj2" fmla="val 32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4343400" y="3581400"/>
            <a:ext cx="381000" cy="609600"/>
          </a:xfrm>
          <a:prstGeom prst="upDownArrow">
            <a:avLst>
              <a:gd name="adj1" fmla="val 50000"/>
              <a:gd name="adj2" fmla="val 32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5638800" y="3598863"/>
            <a:ext cx="381000" cy="609600"/>
          </a:xfrm>
          <a:prstGeom prst="upDownArrow">
            <a:avLst>
              <a:gd name="adj1" fmla="val 50000"/>
              <a:gd name="adj2" fmla="val 32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4724400"/>
            <a:ext cx="2228850" cy="159067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</p:pic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2514600" y="3886200"/>
            <a:ext cx="41148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692696"/>
            <a:ext cx="2228850" cy="159067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4493" y="2636912"/>
            <a:ext cx="3399041" cy="215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107504" y="72008"/>
            <a:ext cx="6336704" cy="47667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ESGTAD 008 GESTÃO DA PRODUÇÃO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Rectangle 2050"/>
          <p:cNvSpPr>
            <a:spLocks noChangeArrowheads="1"/>
          </p:cNvSpPr>
          <p:nvPr/>
        </p:nvSpPr>
        <p:spPr bwMode="auto">
          <a:xfrm>
            <a:off x="467544" y="1093242"/>
            <a:ext cx="417589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buClrTx/>
              <a:buSzTx/>
              <a:buFontTx/>
              <a:buNone/>
            </a:pPr>
            <a:r>
              <a:rPr lang="pt-BR" b="1" dirty="0">
                <a:latin typeface="Arial" charset="0"/>
                <a:cs typeface="Times New Roman" pitchFamily="18" charset="0"/>
              </a:rPr>
              <a:t>Ciclo de Atividades do Cliente</a:t>
            </a:r>
            <a:endParaRPr lang="en-US" sz="3200" b="1" dirty="0">
              <a:latin typeface="Arial" charset="0"/>
            </a:endParaRPr>
          </a:p>
        </p:txBody>
      </p:sp>
      <p:graphicFrame>
        <p:nvGraphicFramePr>
          <p:cNvPr id="4" name="Diagrama 3"/>
          <p:cNvGraphicFramePr/>
          <p:nvPr/>
        </p:nvGraphicFramePr>
        <p:xfrm>
          <a:off x="0" y="980728"/>
          <a:ext cx="91440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5496" y="692696"/>
            <a:ext cx="7772400" cy="359817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A OPERAÇÃO DE PRODUÇÃO</a:t>
            </a:r>
          </a:p>
        </p:txBody>
      </p:sp>
      <p:pic>
        <p:nvPicPr>
          <p:cNvPr id="22530" name="Picture 2" descr="Imagem relacionad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3157" y="908720"/>
            <a:ext cx="1944216" cy="1944216"/>
          </a:xfrm>
          <a:prstGeom prst="rect">
            <a:avLst/>
          </a:prstGeom>
          <a:noFill/>
        </p:spPr>
      </p:pic>
      <p:pic>
        <p:nvPicPr>
          <p:cNvPr id="22532" name="Picture 4" descr="Imagem relacionad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3" y="1556793"/>
            <a:ext cx="1728192" cy="1728192"/>
          </a:xfrm>
          <a:prstGeom prst="rect">
            <a:avLst/>
          </a:prstGeom>
          <a:noFill/>
        </p:spPr>
      </p:pic>
      <p:pic>
        <p:nvPicPr>
          <p:cNvPr id="22534" name="Picture 6" descr="Resultado de imagem para clientes comprand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365104"/>
            <a:ext cx="2135013" cy="2127896"/>
          </a:xfrm>
          <a:prstGeom prst="rect">
            <a:avLst/>
          </a:prstGeom>
          <a:noFill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4248" y="4976313"/>
            <a:ext cx="1127202" cy="147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7504" y="72008"/>
            <a:ext cx="6336704" cy="47667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ESGTAD 008 GESTÃO DA PRODUÇÃO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420888"/>
            <a:ext cx="6659406" cy="403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179388" y="764704"/>
            <a:ext cx="8785225" cy="3168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Estou construindo mais aulas , aguardem que assim que terminar mais aulas irei postar o material.</a:t>
            </a:r>
          </a:p>
          <a:p>
            <a:pPr algn="just">
              <a:defRPr/>
            </a:pPr>
            <a:r>
              <a:rPr lang="pt-B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Em quanto isso podem ficar a vontade para ler o material didático, pois ele é a fonte das aulas desenvolvidas até o presente momento.</a:t>
            </a:r>
          </a:p>
          <a:p>
            <a:pPr algn="just">
              <a:defRPr/>
            </a:pP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  <a:p>
            <a:pPr algn="r">
              <a:defRPr/>
            </a:pPr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Mãos à obra! ! ! !</a:t>
            </a:r>
            <a:endParaRPr lang="pt-BR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7504" y="72008"/>
            <a:ext cx="6336704" cy="47667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ESGTAD 008 GESTÃO DA PRODUÇÃO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" name="Picture 2" descr="http://servicosweb.cnpq.br/wspessoa/servletrecuperafoto?tipo=1&amp;id=K4755251Z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764704"/>
            <a:ext cx="2520950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2915816" y="5805264"/>
            <a:ext cx="52565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 b="1" dirty="0" smtClean="0">
                <a:solidFill>
                  <a:srgbClr val="3A3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luizlobato0101@gmail.com</a:t>
            </a:r>
          </a:p>
          <a:p>
            <a:pPr>
              <a:defRPr/>
            </a:pPr>
            <a:r>
              <a:rPr lang="pt-BR" sz="1600" b="1" dirty="0" smtClean="0">
                <a:solidFill>
                  <a:srgbClr val="3A3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Site: luizlobato0101.wix.com/quasemilalunos</a:t>
            </a:r>
            <a:endParaRPr lang="pt-BR" sz="1600" b="1" dirty="0">
              <a:solidFill>
                <a:srgbClr val="3A32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496" y="2564904"/>
            <a:ext cx="8964612" cy="1520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Atuação: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Diretor Executivo do SINAERJ – (</a:t>
            </a:r>
            <a:r>
              <a:rPr lang="pt-BR" sz="1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SINDICATO DOS ADMINISTRADORES DO ESTADO DO RIO DE JANEIRO</a:t>
            </a:r>
            <a:r>
              <a:rPr lang="pt-BR" sz="1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Coordenador da Comissão de Relações de Trabalho do Conselho Regional de administração – </a:t>
            </a:r>
            <a:r>
              <a:rPr lang="pt-BR" sz="16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CRA-RJ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6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Presidente do Conselho Municipal de Trabalho Emprego e Renda – Nova Iguaçu - PMNI</a:t>
            </a:r>
            <a:endParaRPr lang="pt-BR" sz="16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Diretor Executivo da Assertiva Inteligência Empresarial </a:t>
            </a:r>
            <a:r>
              <a:rPr lang="pt-BR" sz="16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259632" y="4077072"/>
            <a:ext cx="5040312" cy="1662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Formação:</a:t>
            </a:r>
          </a:p>
          <a:p>
            <a:pPr>
              <a:buFontTx/>
              <a:buChar char="•"/>
              <a:defRPr/>
            </a:pP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Administrador e Economista – UFRRJ / UNESA</a:t>
            </a:r>
          </a:p>
          <a:p>
            <a:pPr>
              <a:buFontTx/>
              <a:buChar char="•"/>
              <a:defRPr/>
            </a:pP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Especialista em Auditoria e Perícia Contábil - UNESA</a:t>
            </a:r>
          </a:p>
          <a:p>
            <a:pPr>
              <a:buFontTx/>
              <a:buChar char="•"/>
              <a:defRPr/>
            </a:pP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Mestre em Planejamento Urbano e Educação – UFRJ</a:t>
            </a:r>
          </a:p>
          <a:p>
            <a:pPr>
              <a:buFontTx/>
              <a:buChar char="•"/>
              <a:defRPr/>
            </a:pP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Diversas Especializações nas áreas de: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Auditoria,  Perícia,  Contabilidade e  Educação.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764704"/>
            <a:ext cx="4859338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APRESENTAÇÃO</a:t>
            </a:r>
            <a:endParaRPr lang="pt-BR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412776"/>
            <a:ext cx="55081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 CURRÍCULO DO PROFESSOR</a:t>
            </a:r>
          </a:p>
          <a:p>
            <a:pPr>
              <a:defRPr/>
            </a:pPr>
            <a:r>
              <a:rPr lang="pt-BR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Adm. Msc. Luiz Cláudio Brites Lobato</a:t>
            </a:r>
            <a:endParaRPr lang="pt-BR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OBRIGADO!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65169" y="6331768"/>
            <a:ext cx="9036496" cy="553616"/>
          </a:xfrm>
        </p:spPr>
        <p:txBody>
          <a:bodyPr>
            <a:normAutofit fontScale="25000" lnSpcReduction="20000"/>
          </a:bodyPr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11560" y="6341839"/>
            <a:ext cx="806489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34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3400" b="1" i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34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7504" y="72008"/>
            <a:ext cx="6336704" cy="47667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ESGTAD 008 GESTÃO DA PRODUÇÃO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496" y="980728"/>
            <a:ext cx="91085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NO MEU </a:t>
            </a:r>
            <a:r>
              <a:rPr lang="pt-BR" sz="2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SITE: </a:t>
            </a:r>
            <a:r>
              <a:rPr lang="pt-BR" sz="2400" b="1" dirty="0" smtClean="0">
                <a:solidFill>
                  <a:schemeClr val="tx2"/>
                </a:solidFill>
                <a:latin typeface="+mj-lt"/>
                <a:cs typeface="Arial" pitchFamily="34" charset="0"/>
                <a:hlinkClick r:id="rId2"/>
              </a:rPr>
              <a:t>WWW.LUIZLOBATO0101.WIX.COM/QUASEMILALUNOS</a:t>
            </a:r>
            <a:r>
              <a:rPr lang="pt-BR" sz="24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</a:t>
            </a:r>
            <a:endParaRPr lang="pt-BR" sz="24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84784"/>
            <a:ext cx="8928991" cy="4392488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1458" y="4653136"/>
            <a:ext cx="7280151" cy="1944216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2699792" y="6309320"/>
            <a:ext cx="6264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ARQUIVOS DE USO EM SALA DE AULA E ATIVIDADES DIVERSAS</a:t>
            </a:r>
            <a:endParaRPr lang="pt-BR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Seta para a direita listrada 6"/>
          <p:cNvSpPr/>
          <p:nvPr/>
        </p:nvSpPr>
        <p:spPr>
          <a:xfrm rot="18351972">
            <a:off x="432915" y="4590951"/>
            <a:ext cx="3016861" cy="29201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8" name="Seta para a direita listrada 7"/>
          <p:cNvSpPr/>
          <p:nvPr/>
        </p:nvSpPr>
        <p:spPr>
          <a:xfrm rot="18243073">
            <a:off x="6779403" y="6136734"/>
            <a:ext cx="343809" cy="12263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9" name="Seta para a direita listrada 8"/>
          <p:cNvSpPr/>
          <p:nvPr/>
        </p:nvSpPr>
        <p:spPr>
          <a:xfrm rot="18243073">
            <a:off x="7787515" y="6136734"/>
            <a:ext cx="343809" cy="12263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0" name="Seta para a direita listrada 9"/>
          <p:cNvSpPr/>
          <p:nvPr/>
        </p:nvSpPr>
        <p:spPr>
          <a:xfrm rot="18243073">
            <a:off x="5771290" y="6136734"/>
            <a:ext cx="343809" cy="12263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1" name="Seta para a direita listrada 10"/>
          <p:cNvSpPr/>
          <p:nvPr/>
        </p:nvSpPr>
        <p:spPr>
          <a:xfrm rot="13474748">
            <a:off x="4853610" y="6124304"/>
            <a:ext cx="343809" cy="12263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2" name="Seta para a direita listrada 11"/>
          <p:cNvSpPr/>
          <p:nvPr/>
        </p:nvSpPr>
        <p:spPr>
          <a:xfrm rot="13474748">
            <a:off x="3701482" y="6196313"/>
            <a:ext cx="343809" cy="12263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3" name="Seta para a direita listrada 12"/>
          <p:cNvSpPr/>
          <p:nvPr/>
        </p:nvSpPr>
        <p:spPr>
          <a:xfrm rot="13474748">
            <a:off x="2693370" y="6124305"/>
            <a:ext cx="343809" cy="12263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-36512" y="5949280"/>
            <a:ext cx="1763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ABA MATERIAIS DE GRADUAÇÃO 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5496" y="662782"/>
            <a:ext cx="64087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0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ACESSO AO MATERIAL DE APOIO À DISCIPLINA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7504" y="72008"/>
            <a:ext cx="6336704" cy="47667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ESGTAD 008 GESTÃO DA PRODUÇÃO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764704"/>
            <a:ext cx="8928992" cy="514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2400" b="1" u="sng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Ementa da disciplina:</a:t>
            </a:r>
          </a:p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endParaRPr lang="pt-BR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2B4475"/>
              </a:buClr>
              <a:buFont typeface="Wingdings" pitchFamily="2" charset="2"/>
              <a:buChar char="ü"/>
              <a:defRPr/>
            </a:pPr>
            <a:r>
              <a:rPr lang="pt-BR" b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 à Administração da Produção;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rgbClr val="2B4475"/>
              </a:buClr>
              <a:buFont typeface="Wingdings" pitchFamily="2" charset="2"/>
              <a:buChar char="ü"/>
              <a:defRPr/>
            </a:pPr>
            <a:r>
              <a:rPr lang="pt-BR" b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Planejamento e Controle da Produção - PCP;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rgbClr val="2B4475"/>
              </a:buClr>
              <a:buFont typeface="Wingdings" pitchFamily="2" charset="2"/>
              <a:buChar char="ü"/>
              <a:defRPr/>
            </a:pPr>
            <a:r>
              <a:rPr lang="pt-BR" b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Planejamento e Controle da Capacidade;</a:t>
            </a:r>
          </a:p>
          <a:p>
            <a:pPr lvl="3">
              <a:lnSpc>
                <a:spcPct val="150000"/>
              </a:lnSpc>
              <a:spcBef>
                <a:spcPct val="20000"/>
              </a:spcBef>
              <a:buClr>
                <a:srgbClr val="2B4475"/>
              </a:buClr>
              <a:buFont typeface="Wingdings" pitchFamily="2" charset="2"/>
              <a:buChar char="ü"/>
              <a:defRPr/>
            </a:pPr>
            <a:r>
              <a:rPr lang="pt-BR" b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Sistemas e Projetos da Produção e</a:t>
            </a:r>
          </a:p>
          <a:p>
            <a:pPr lvl="4">
              <a:lnSpc>
                <a:spcPct val="150000"/>
              </a:lnSpc>
              <a:spcBef>
                <a:spcPct val="20000"/>
              </a:spcBef>
              <a:buClr>
                <a:srgbClr val="2B4475"/>
              </a:buClr>
              <a:buFont typeface="Wingdings" pitchFamily="2" charset="2"/>
              <a:buChar char="ü"/>
              <a:defRPr/>
            </a:pPr>
            <a:r>
              <a:rPr lang="pt-BR" b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Modalidades de Produção.</a:t>
            </a:r>
          </a:p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endParaRPr lang="pt-BR" b="1" kern="0" dirty="0" smtClean="0">
              <a:solidFill>
                <a:srgbClr val="2B44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2400" b="1" u="sng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da Disciplina:</a:t>
            </a:r>
          </a:p>
          <a:p>
            <a:pPr algn="just"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endParaRPr lang="pt-BR" b="1" kern="0" dirty="0" smtClean="0">
              <a:solidFill>
                <a:srgbClr val="2B44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b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Proporcionar o desenvolvimento de competências na áreas da administração da produção de bens e serviços em empresas públicas e privadas sob o enfoque estratégico que envolve planejamento, controle e melhoramento.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4886" y="1628800"/>
            <a:ext cx="361960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7504" y="72008"/>
            <a:ext cx="6336704" cy="47667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ESGTAD 008 GESTÃO DA PRODUÇÃO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5496" y="692696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2400" b="1" u="sng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Conteúdo Programado:</a:t>
            </a:r>
            <a:endParaRPr lang="pt-BR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1257428"/>
            <a:ext cx="4716016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Unidade 1 – A natureza do planejamento e controle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1.1 - PCP e Sistemas de Produção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1.2 - Áreas do Sistema Produtivo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1.3 - Atividades do Planejamento e Controle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1.4 - Sistemas Contínuos e o PCP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Unidade 2 – Planejamento e controle da capacidade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2.1 - Objetivo do Planejamento e Controle da Capacidade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2.2 - Etapas do Planejamento e Controle da Capacidade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2.3 - Medição da Demanda e da Capacidade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2.4 - Etapas do modelo de previsão da demanda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2.5 - Seleção da Técnica de Previsão 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2.6 - Obtenção das Previsões e Monitoração do Modelo</a:t>
            </a:r>
            <a:endParaRPr kumimoji="0" lang="pt-B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pt-B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Unidade 3 – Planejamento e controle de estoque </a:t>
            </a:r>
            <a:endParaRPr kumimoji="0" lang="pt-B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3.1 -  Definição, objetivos e Custos do Estoques</a:t>
            </a:r>
            <a:endParaRPr kumimoji="0" lang="pt-B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3.2</a:t>
            </a:r>
            <a:r>
              <a:rPr kumimoji="0" lang="pt-BR" sz="1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</a:t>
            </a:r>
            <a:r>
              <a:rPr kumimoji="0" lang="pt-B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Demanda Independente </a:t>
            </a:r>
            <a:r>
              <a:rPr kumimoji="0" lang="pt-BR" sz="15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Versus</a:t>
            </a:r>
            <a:r>
              <a:rPr kumimoji="0" lang="pt-B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Dependente </a:t>
            </a:r>
            <a:endParaRPr kumimoji="0" lang="pt-B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3.3 - Sistemas de Estoque</a:t>
            </a:r>
            <a:endParaRPr kumimoji="0" lang="pt-B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3.4</a:t>
            </a:r>
            <a:r>
              <a:rPr kumimoji="0" lang="pt-BR" sz="1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</a:t>
            </a:r>
            <a:r>
              <a:rPr kumimoji="0" lang="pt-B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Modelo de Quantidade de Pedido Fixo</a:t>
            </a:r>
            <a:endParaRPr kumimoji="0" lang="pt-B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3.5</a:t>
            </a:r>
            <a:r>
              <a:rPr kumimoji="0" lang="pt-BR" sz="1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</a:t>
            </a:r>
            <a:r>
              <a:rPr kumimoji="0" lang="pt-B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Modelo de Período Fixo</a:t>
            </a:r>
            <a:endParaRPr kumimoji="0" lang="pt-B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3.6</a:t>
            </a:r>
            <a:r>
              <a:rPr kumimoji="0" lang="pt-BR" sz="1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</a:t>
            </a:r>
            <a:r>
              <a:rPr kumimoji="0" lang="pt-B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Modelos </a:t>
            </a:r>
            <a:r>
              <a:rPr kumimoji="0" lang="pt-BR" sz="15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Price-breack</a:t>
            </a:r>
            <a:r>
              <a:rPr kumimoji="0" lang="pt-B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t-B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3.7 - Sistemas e Tópicos Diversos</a:t>
            </a:r>
            <a:endParaRPr kumimoji="0" lang="pt-B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572000" y="1302942"/>
            <a:ext cx="45720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5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Unidade 4 – Planejamento e controle da cadeia de suprimentos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5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4.1. O R\3 da SAP AG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5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4.2. Módulos de Aplicativos R\3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5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4.3. Contabilidade financeira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5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4.4. Logística e manufatura, vendas e distribuição 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5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4.5. Implementando sis temas ERP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5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5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Unidade </a:t>
            </a:r>
            <a:r>
              <a:rPr lang="pt-BR" sz="15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5 – Sistemas de produção enxutos (JIT, KANBAN e MRP)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5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5.1. Lógica da Produção Enxuta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5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5.2. Exigências para Implementação da Produção Enxuta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5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5.3. Serviços Enxutos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5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5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Unidade </a:t>
            </a:r>
            <a:r>
              <a:rPr lang="pt-BR" sz="15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6 – Planejamento e controle da qualidade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5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6.1. Gestão da Qualidade Total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5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6.2. Especificado da Qualidade e Custos de Qualidade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5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6.3. Benchmarking Externo para a Melhoria da Qualidade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511938"/>
            <a:ext cx="1512168" cy="100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7504" y="72008"/>
            <a:ext cx="6336704" cy="47667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ESGTAD 008 GESTÃO DA PRODUÇÃO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1556792"/>
            <a:ext cx="4716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20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2000" b="1" i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20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4" name="Retângulo 3"/>
          <p:cNvSpPr/>
          <p:nvPr/>
        </p:nvSpPr>
        <p:spPr>
          <a:xfrm>
            <a:off x="5177746" y="881425"/>
            <a:ext cx="378674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AULA 01</a:t>
            </a:r>
            <a:endParaRPr lang="pt-BR" sz="8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servicosweb.cnpq.br/wspessoa/servletrecuperafoto?tipo=1&amp;id=K4755251Z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64704"/>
            <a:ext cx="915027" cy="66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ector reto 7"/>
          <p:cNvCxnSpPr/>
          <p:nvPr/>
        </p:nvCxnSpPr>
        <p:spPr>
          <a:xfrm>
            <a:off x="206195" y="2060848"/>
            <a:ext cx="8686285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32856"/>
            <a:ext cx="7924035" cy="430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411760" y="4005064"/>
            <a:ext cx="39604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>
              <a:buClrTx/>
              <a:buSzTx/>
              <a:buFontTx/>
              <a:buNone/>
              <a:defRPr/>
            </a:pPr>
            <a:r>
              <a:rPr lang="pt-B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EVOLUÇÃO HISTÓRICA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7504" y="72008"/>
            <a:ext cx="6336704" cy="47667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ESGTAD 008 GESTÃO DA PRODUÇÃO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504" y="764705"/>
            <a:ext cx="78486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>
              <a:buClrTx/>
              <a:buSzTx/>
              <a:buFontTx/>
              <a:buNone/>
              <a:defRPr/>
            </a:pPr>
            <a:r>
              <a:rPr lang="pt-B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EVOLUÇÃO HISTÓRICA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780728" y="249488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590728" y="249488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999928" y="249488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304728" y="4965849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267128" y="4965849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828728" y="4965849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876728" y="249488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23528" y="1955130"/>
            <a:ext cx="13716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pt-BR" sz="1800" dirty="0">
                <a:latin typeface="Arial" charset="0"/>
              </a:rPr>
              <a:t>Pré-história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99728" y="2926680"/>
            <a:ext cx="11430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pt-BR" sz="1800">
                <a:latin typeface="Arial" charset="0"/>
              </a:rPr>
              <a:t>Escambo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695128" y="1951955"/>
            <a:ext cx="11430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pt-BR" sz="1800">
                <a:latin typeface="Arial" charset="0"/>
              </a:rPr>
              <a:t>Artesães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466528" y="2926680"/>
            <a:ext cx="16002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pt-BR" sz="1800">
                <a:latin typeface="Arial" charset="0"/>
              </a:rPr>
              <a:t>Organização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609528" y="1342355"/>
            <a:ext cx="1295400" cy="64135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pt-BR" sz="1800" dirty="0">
                <a:latin typeface="Arial" charset="0"/>
              </a:rPr>
              <a:t>Revolução Industrial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828728" y="1775743"/>
            <a:ext cx="18288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pt-BR" sz="1800">
                <a:latin typeface="Arial" charset="0"/>
              </a:rPr>
              <a:t>1764 - Máquina à Vapor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505128" y="1340768"/>
            <a:ext cx="121920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pt-BR" sz="1800">
                <a:latin typeface="Arial" charset="0"/>
              </a:rPr>
              <a:t>Fábricas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6343328" y="1775743"/>
            <a:ext cx="13716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pt-BR" sz="1800">
                <a:latin typeface="Arial" charset="0"/>
              </a:rPr>
              <a:t>1790       Eli Whitney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962328" y="2926680"/>
            <a:ext cx="19812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pt-BR" sz="1800">
                <a:latin typeface="Arial" charset="0"/>
              </a:rPr>
              <a:t>Padronização de Componentes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552128" y="3959374"/>
            <a:ext cx="11430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pt-BR" sz="1800" dirty="0">
                <a:latin typeface="Arial" charset="0"/>
              </a:rPr>
              <a:t>Função Projeto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847528" y="4030811"/>
            <a:ext cx="1371600" cy="915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pt-BR" sz="1800">
                <a:latin typeface="Arial" charset="0"/>
              </a:rPr>
              <a:t>Fim do século XIX Taylor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1618928" y="5262711"/>
            <a:ext cx="16764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pt-BR" sz="1800">
                <a:latin typeface="Arial" charset="0"/>
              </a:rPr>
              <a:t>Produtividade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3295328" y="4318149"/>
            <a:ext cx="14478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pt-BR" sz="1800">
                <a:latin typeface="Arial" charset="0"/>
              </a:rPr>
              <a:t>1913   Henry Ford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3295328" y="5262711"/>
            <a:ext cx="1492696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pt-BR" sz="1800" dirty="0">
                <a:latin typeface="Arial" charset="0"/>
              </a:rPr>
              <a:t>Montagem Seriada Produção em  Massa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4590728" y="3959374"/>
            <a:ext cx="14478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pt-BR" sz="1800">
                <a:latin typeface="Arial" charset="0"/>
              </a:rPr>
              <a:t>Engenharia Industrial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6038528" y="4576911"/>
            <a:ext cx="7620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pt-BR" sz="1800">
                <a:latin typeface="Arial" charset="0"/>
              </a:rPr>
              <a:t>1960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5809928" y="5261124"/>
            <a:ext cx="12954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pt-BR" sz="1800">
                <a:latin typeface="Arial" charset="0"/>
              </a:rPr>
              <a:t>Produção Enxuta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7225978" y="4805511"/>
            <a:ext cx="16764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pt-BR" sz="1800">
                <a:latin typeface="Arial" charset="0"/>
              </a:rPr>
              <a:t>Produção Customizada</a:t>
            </a: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1085528" y="2637755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2304728" y="2637755"/>
            <a:ext cx="228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4895528" y="2637755"/>
            <a:ext cx="198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7181528" y="2637755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552128" y="5110311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2609528" y="5110311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4133528" y="5110311"/>
            <a:ext cx="213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3219128" y="1951955"/>
            <a:ext cx="0" cy="68580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 type="none" w="sm" len="sm"/>
            <a:tailEnd type="triangle" w="lg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6038528" y="1723355"/>
            <a:ext cx="0" cy="91440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 type="none" w="sm" len="sm"/>
            <a:tailEnd type="triangle" w="lg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1085528" y="4576911"/>
            <a:ext cx="0" cy="53340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 type="none" w="sm" len="sm"/>
            <a:tailEnd type="triangle" w="lg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>
            <a:off x="5276528" y="4500711"/>
            <a:ext cx="0" cy="60960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 type="none" w="sm" len="sm"/>
            <a:tailEnd type="triangle" w="lg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>
            <a:off x="6571928" y="5110311"/>
            <a:ext cx="7620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 type="none" w="sm" len="sm"/>
            <a:tailEnd type="triangle" w="lg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" name="Oval 40"/>
          <p:cNvSpPr>
            <a:spLocks noChangeAspect="1" noChangeArrowheads="1"/>
          </p:cNvSpPr>
          <p:nvPr/>
        </p:nvSpPr>
        <p:spPr bwMode="auto">
          <a:xfrm>
            <a:off x="7867328" y="2561555"/>
            <a:ext cx="215900" cy="2159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2" name="Oval 41"/>
          <p:cNvSpPr>
            <a:spLocks noChangeAspect="1" noChangeArrowheads="1"/>
          </p:cNvSpPr>
          <p:nvPr/>
        </p:nvSpPr>
        <p:spPr bwMode="auto">
          <a:xfrm>
            <a:off x="323528" y="4957911"/>
            <a:ext cx="215900" cy="2159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7504" y="72008"/>
            <a:ext cx="6336704" cy="47667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ESGTAD 008 GESTÃO DA PRODUÇÃO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1330325"/>
            <a:ext cx="9144000" cy="5132174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 eaLnBrk="0" hangingPunct="0">
              <a:spcBef>
                <a:spcPts val="900"/>
              </a:spcBef>
              <a:buClrTx/>
              <a:buSzTx/>
              <a:buFont typeface="Symbol" pitchFamily="18" charset="2"/>
              <a:buNone/>
            </a:pPr>
            <a:r>
              <a:rPr lang="pt-PT" sz="1500" b="1" u="sng" dirty="0" smtClean="0">
                <a:solidFill>
                  <a:srgbClr val="C00000"/>
                </a:solidFill>
                <a:latin typeface="Arial" charset="0"/>
              </a:rPr>
              <a:t>Produção Artesanal</a:t>
            </a:r>
          </a:p>
          <a:p>
            <a:pPr algn="just" eaLnBrk="0" hangingPunct="0">
              <a:spcBef>
                <a:spcPts val="900"/>
              </a:spcBef>
              <a:buClrTx/>
              <a:buSzTx/>
              <a:buFont typeface="Symbol" pitchFamily="18" charset="2"/>
              <a:buNone/>
            </a:pPr>
            <a:r>
              <a:rPr lang="pt-PT" sz="1500" b="1" dirty="0" smtClean="0">
                <a:solidFill>
                  <a:srgbClr val="000000"/>
                </a:solidFill>
                <a:latin typeface="Arial" charset="0"/>
              </a:rPr>
              <a:t>Forma </a:t>
            </a:r>
            <a:r>
              <a:rPr lang="pt-PT" sz="1500" b="1" dirty="0">
                <a:solidFill>
                  <a:srgbClr val="000000"/>
                </a:solidFill>
                <a:latin typeface="Arial" charset="0"/>
              </a:rPr>
              <a:t>de produção organizada através dos </a:t>
            </a:r>
            <a:r>
              <a:rPr lang="pt-PT" sz="1500" b="1" i="1" dirty="0">
                <a:solidFill>
                  <a:srgbClr val="000000"/>
                </a:solidFill>
                <a:latin typeface="Arial" charset="0"/>
              </a:rPr>
              <a:t>artesãos</a:t>
            </a:r>
            <a:r>
              <a:rPr lang="pt-PT" sz="1500" b="1" dirty="0">
                <a:solidFill>
                  <a:srgbClr val="000000"/>
                </a:solidFill>
                <a:latin typeface="Arial" charset="0"/>
              </a:rPr>
              <a:t> que estabeleciam prazos de entrega e prioridades, atendendo especificações preestabelecidas e fixando preços para suas encomendas. Posteriormente a produção aumentou o número de encomendas, passando contratar ajudantes que inicialmente faziam trabalhos de menor responsabilidade e assim que aprendiam o ofício, se tornavam novos artesãos.</a:t>
            </a:r>
          </a:p>
          <a:p>
            <a:pPr algn="just" eaLnBrk="0" hangingPunct="0">
              <a:spcBef>
                <a:spcPts val="100"/>
              </a:spcBef>
              <a:buClrTx/>
              <a:buSzTx/>
              <a:buFontTx/>
              <a:buNone/>
            </a:pPr>
            <a:endParaRPr lang="pt-PT" sz="1500" b="1" dirty="0">
              <a:solidFill>
                <a:srgbClr val="000000"/>
              </a:solidFill>
              <a:latin typeface="Arial" charset="0"/>
            </a:endParaRPr>
          </a:p>
          <a:p>
            <a:pPr algn="just" eaLnBrk="0" hangingPunct="0">
              <a:spcBef>
                <a:spcPts val="100"/>
              </a:spcBef>
              <a:buClrTx/>
              <a:buSzTx/>
              <a:buFont typeface="Symbol" pitchFamily="18" charset="2"/>
              <a:buNone/>
            </a:pPr>
            <a:r>
              <a:rPr lang="pt-PT" sz="1500" b="1" u="sng" dirty="0">
                <a:solidFill>
                  <a:srgbClr val="C00000"/>
                </a:solidFill>
                <a:latin typeface="Arial" charset="0"/>
              </a:rPr>
              <a:t>Revolução </a:t>
            </a:r>
            <a:r>
              <a:rPr lang="pt-PT" sz="1500" b="1" u="sng" dirty="0" smtClean="0">
                <a:solidFill>
                  <a:srgbClr val="C00000"/>
                </a:solidFill>
                <a:latin typeface="Arial" charset="0"/>
              </a:rPr>
              <a:t>Industrial</a:t>
            </a:r>
          </a:p>
          <a:p>
            <a:pPr algn="just" eaLnBrk="0" hangingPunct="0">
              <a:spcBef>
                <a:spcPts val="100"/>
              </a:spcBef>
              <a:buClrTx/>
              <a:buSzTx/>
              <a:buFont typeface="Symbol" pitchFamily="18" charset="2"/>
              <a:buNone/>
            </a:pPr>
            <a:r>
              <a:rPr lang="pt-PT" sz="1500" b="1" dirty="0" smtClean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pt-PT" sz="1500" b="1" dirty="0">
                <a:solidFill>
                  <a:srgbClr val="000000"/>
                </a:solidFill>
                <a:latin typeface="Arial" charset="0"/>
              </a:rPr>
              <a:t>descoberta da máquina a vapor em 1764 por James Watt (decadência da produção artesanal), inicia-se o processo de substituição da força humana pela força da máquina. Os artesãos se agruparam para formar as primeiras fábricas</a:t>
            </a:r>
            <a:r>
              <a:rPr lang="pt-PT" sz="1500" b="1" i="1" dirty="0">
                <a:solidFill>
                  <a:srgbClr val="000000"/>
                </a:solidFill>
                <a:latin typeface="Arial" charset="0"/>
              </a:rPr>
              <a:t>.</a:t>
            </a:r>
            <a:r>
              <a:rPr lang="pt-PT" sz="1500" b="1" dirty="0">
                <a:solidFill>
                  <a:srgbClr val="000000"/>
                </a:solidFill>
                <a:latin typeface="Arial" charset="0"/>
              </a:rPr>
              <a:t> </a:t>
            </a:r>
            <a:endParaRPr lang="pt-PT" sz="1500" b="1" dirty="0" smtClean="0">
              <a:solidFill>
                <a:srgbClr val="000000"/>
              </a:solidFill>
              <a:latin typeface="Arial" charset="0"/>
            </a:endParaRPr>
          </a:p>
          <a:p>
            <a:pPr algn="just" eaLnBrk="0" hangingPunct="0">
              <a:spcBef>
                <a:spcPts val="100"/>
              </a:spcBef>
              <a:buClrTx/>
              <a:buSzTx/>
              <a:buFont typeface="Symbol" pitchFamily="18" charset="2"/>
              <a:buNone/>
            </a:pPr>
            <a:endParaRPr lang="pt-PT" sz="1500" b="1" dirty="0" smtClean="0">
              <a:solidFill>
                <a:srgbClr val="000000"/>
              </a:solidFill>
              <a:latin typeface="Arial" charset="0"/>
            </a:endParaRPr>
          </a:p>
          <a:p>
            <a:pPr algn="just" eaLnBrk="0" hangingPunct="0">
              <a:spcBef>
                <a:spcPts val="100"/>
              </a:spcBef>
              <a:buClrTx/>
              <a:buSzTx/>
              <a:buFont typeface="Symbol" pitchFamily="18" charset="2"/>
              <a:buNone/>
            </a:pPr>
            <a:r>
              <a:rPr lang="pt-PT" sz="1500" b="1" dirty="0" smtClean="0">
                <a:solidFill>
                  <a:schemeClr val="tx2"/>
                </a:solidFill>
                <a:latin typeface="Arial" charset="0"/>
              </a:rPr>
              <a:t>Essa </a:t>
            </a:r>
            <a:r>
              <a:rPr lang="pt-PT" sz="1500" b="1" dirty="0">
                <a:solidFill>
                  <a:schemeClr val="tx2"/>
                </a:solidFill>
                <a:latin typeface="Arial" charset="0"/>
              </a:rPr>
              <a:t>revolução no modo de fabricação trouxe:</a:t>
            </a:r>
          </a:p>
          <a:p>
            <a:pPr algn="just" eaLnBrk="0" hangingPunct="0">
              <a:spcBef>
                <a:spcPts val="100"/>
              </a:spcBef>
              <a:buClrTx/>
              <a:buSzTx/>
              <a:buFont typeface="Symbol" pitchFamily="18" charset="2"/>
              <a:buNone/>
            </a:pPr>
            <a:endParaRPr lang="pt-PT" sz="1500" b="1" dirty="0">
              <a:solidFill>
                <a:srgbClr val="000000"/>
              </a:solidFill>
              <a:latin typeface="Arial" charset="0"/>
            </a:endParaRPr>
          </a:p>
          <a:p>
            <a:pPr lvl="1" algn="just" eaLnBrk="0" hangingPunct="0">
              <a:buClrTx/>
              <a:buSzTx/>
            </a:pPr>
            <a:r>
              <a:rPr lang="pt-PT" sz="1500" b="1" dirty="0">
                <a:solidFill>
                  <a:srgbClr val="C00000"/>
                </a:solidFill>
                <a:latin typeface="Arial" charset="0"/>
              </a:rPr>
              <a:t>Padronização dos produtos;</a:t>
            </a:r>
          </a:p>
          <a:p>
            <a:pPr lvl="1" algn="just" eaLnBrk="0" hangingPunct="0">
              <a:buClrTx/>
              <a:buSzTx/>
            </a:pPr>
            <a:r>
              <a:rPr lang="pt-PT" sz="1500" b="1" dirty="0">
                <a:solidFill>
                  <a:schemeClr val="tx2"/>
                </a:solidFill>
                <a:latin typeface="Arial" charset="0"/>
              </a:rPr>
              <a:t>Padronização dos processos de fabricação;</a:t>
            </a:r>
          </a:p>
          <a:p>
            <a:pPr lvl="1" algn="just" eaLnBrk="0" hangingPunct="0">
              <a:buClrTx/>
              <a:buSzTx/>
            </a:pPr>
            <a:r>
              <a:rPr lang="pt-PT" sz="1500" b="1" dirty="0">
                <a:solidFill>
                  <a:srgbClr val="C00000"/>
                </a:solidFill>
                <a:latin typeface="Arial" charset="0"/>
              </a:rPr>
              <a:t>Treinamento e habilitação da mão-de-obra direta;</a:t>
            </a:r>
          </a:p>
          <a:p>
            <a:pPr lvl="1" algn="just" eaLnBrk="0" hangingPunct="0">
              <a:buClrTx/>
              <a:buSzTx/>
            </a:pPr>
            <a:r>
              <a:rPr lang="pt-PT" sz="1500" b="1" dirty="0">
                <a:solidFill>
                  <a:schemeClr val="tx2"/>
                </a:solidFill>
                <a:latin typeface="Arial" charset="0"/>
              </a:rPr>
              <a:t>Criação e desenvolvimento dos quadros gerenciais e de supervisão;</a:t>
            </a:r>
          </a:p>
          <a:p>
            <a:pPr lvl="1" algn="just" eaLnBrk="0" hangingPunct="0">
              <a:buClrTx/>
              <a:buSzTx/>
            </a:pPr>
            <a:r>
              <a:rPr lang="pt-PT" sz="1500" b="1" dirty="0">
                <a:solidFill>
                  <a:srgbClr val="C00000"/>
                </a:solidFill>
                <a:latin typeface="Arial" charset="0"/>
              </a:rPr>
              <a:t>Desenvolvimento de técnicas de planejamento e controle da produção;</a:t>
            </a:r>
          </a:p>
          <a:p>
            <a:pPr lvl="1" algn="just" eaLnBrk="0" hangingPunct="0">
              <a:buClrTx/>
              <a:buSzTx/>
            </a:pPr>
            <a:r>
              <a:rPr lang="pt-PT" sz="1500" b="1" dirty="0">
                <a:solidFill>
                  <a:schemeClr val="tx2"/>
                </a:solidFill>
                <a:latin typeface="Arial" charset="0"/>
              </a:rPr>
              <a:t>Desenvolvimento de técnicas de planejamento e controle financeiro;</a:t>
            </a:r>
          </a:p>
          <a:p>
            <a:pPr lvl="1" algn="just" eaLnBrk="0" hangingPunct="0">
              <a:buClrTx/>
              <a:buSzTx/>
            </a:pPr>
            <a:r>
              <a:rPr lang="pt-PT" sz="1500" b="1" dirty="0">
                <a:solidFill>
                  <a:srgbClr val="C00000"/>
                </a:solidFill>
                <a:latin typeface="Arial" charset="0"/>
              </a:rPr>
              <a:t>Desenvolvimento de técnicas de vendas.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7504" y="764705"/>
            <a:ext cx="78486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>
              <a:buClrTx/>
              <a:buSzTx/>
              <a:buFontTx/>
              <a:buNone/>
              <a:defRPr/>
            </a:pPr>
            <a:r>
              <a:rPr lang="pt-B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EVOLUÇÃO HISTÓRICA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2134</Words>
  <Application>Microsoft Office PowerPoint</Application>
  <PresentationFormat>Apresentação na tela (4:3)</PresentationFormat>
  <Paragraphs>469</Paragraphs>
  <Slides>30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2" baseType="lpstr">
      <vt:lpstr>Tema do Office</vt:lpstr>
      <vt:lpstr>Documento</vt:lpstr>
      <vt:lpstr>ESGTADM 008 GESTÃO DA PRODUÇÃO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OBRIGADO!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ESGTLG011 PREVISÃO DE DEMANDA</dc:title>
  <dc:creator>maq</dc:creator>
  <cp:lastModifiedBy>maq</cp:lastModifiedBy>
  <cp:revision>12</cp:revision>
  <dcterms:created xsi:type="dcterms:W3CDTF">2017-08-05T03:11:59Z</dcterms:created>
  <dcterms:modified xsi:type="dcterms:W3CDTF">2017-08-06T23:05:15Z</dcterms:modified>
</cp:coreProperties>
</file>