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9" r:id="rId3"/>
    <p:sldId id="260" r:id="rId4"/>
    <p:sldId id="257" r:id="rId5"/>
    <p:sldId id="287" r:id="rId6"/>
    <p:sldId id="301" r:id="rId7"/>
    <p:sldId id="309" r:id="rId8"/>
    <p:sldId id="310" r:id="rId9"/>
    <p:sldId id="289" r:id="rId10"/>
    <p:sldId id="299" r:id="rId11"/>
    <p:sldId id="290" r:id="rId12"/>
    <p:sldId id="261" r:id="rId13"/>
    <p:sldId id="300" r:id="rId14"/>
    <p:sldId id="291" r:id="rId15"/>
    <p:sldId id="288" r:id="rId16"/>
    <p:sldId id="298" r:id="rId17"/>
    <p:sldId id="316" r:id="rId18"/>
    <p:sldId id="320" r:id="rId19"/>
    <p:sldId id="317" r:id="rId20"/>
    <p:sldId id="318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44" r:id="rId36"/>
    <p:sldId id="34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19" r:id="rId46"/>
    <p:sldId id="351" r:id="rId47"/>
    <p:sldId id="305" r:id="rId48"/>
    <p:sldId id="286" r:id="rId49"/>
    <p:sldId id="258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34E"/>
    <a:srgbClr val="264A76"/>
    <a:srgbClr val="3AB09C"/>
    <a:srgbClr val="E06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52" autoAdjust="0"/>
  </p:normalViewPr>
  <p:slideViewPr>
    <p:cSldViewPr>
      <p:cViewPr varScale="1">
        <p:scale>
          <a:sx n="102" d="100"/>
          <a:sy n="102" d="100"/>
        </p:scale>
        <p:origin x="3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D12EF-1170-436C-BE1B-7852EBFB085E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FD2E8-649B-4A74-94E6-320F192DC0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4719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559A0-00C7-4788-A762-D487B46E5CCD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46133-019B-4654-B02D-602962D5E9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18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1371"/>
            <a:ext cx="9157252" cy="685662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-13252" y="3933056"/>
            <a:ext cx="9157252" cy="194421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312"/>
            <a:ext cx="4499992" cy="1586293"/>
          </a:xfrm>
          <a:prstGeom prst="rect">
            <a:avLst/>
          </a:prstGeom>
        </p:spPr>
      </p:pic>
      <p:sp>
        <p:nvSpPr>
          <p:cNvPr id="6" name="Pentágono 5"/>
          <p:cNvSpPr/>
          <p:nvPr userDrawn="1"/>
        </p:nvSpPr>
        <p:spPr>
          <a:xfrm flipV="1">
            <a:off x="0" y="2447176"/>
            <a:ext cx="5580112" cy="45719"/>
          </a:xfrm>
          <a:prstGeom prst="homePlate">
            <a:avLst/>
          </a:prstGeom>
          <a:solidFill>
            <a:srgbClr val="06334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51" y="2087613"/>
            <a:ext cx="3206528" cy="7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28" y="323708"/>
            <a:ext cx="2014415" cy="478805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>
            <a:off x="-20140" y="13094"/>
            <a:ext cx="6328984" cy="1008112"/>
          </a:xfrm>
          <a:prstGeom prst="rect">
            <a:avLst/>
          </a:prstGeom>
          <a:solidFill>
            <a:srgbClr val="083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6325657" y="13094"/>
            <a:ext cx="196385" cy="1008112"/>
          </a:xfrm>
          <a:prstGeom prst="rect">
            <a:avLst/>
          </a:prstGeom>
          <a:solidFill>
            <a:srgbClr val="B0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 userDrawn="1"/>
        </p:nvSpPr>
        <p:spPr>
          <a:xfrm>
            <a:off x="6538681" y="13094"/>
            <a:ext cx="196385" cy="1008112"/>
          </a:xfrm>
          <a:prstGeom prst="rect">
            <a:avLst/>
          </a:prstGeom>
          <a:solidFill>
            <a:srgbClr val="83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 userDrawn="1"/>
        </p:nvSpPr>
        <p:spPr>
          <a:xfrm>
            <a:off x="6751879" y="13094"/>
            <a:ext cx="196385" cy="1008112"/>
          </a:xfrm>
          <a:prstGeom prst="rect">
            <a:avLst/>
          </a:prstGeom>
          <a:solidFill>
            <a:srgbClr val="30A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2060"/>
            <a:ext cx="9144000" cy="1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685"/>
            <a:ext cx="9157252" cy="68566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85" y="2347766"/>
            <a:ext cx="3337139" cy="793202"/>
          </a:xfrm>
          <a:prstGeom prst="rect">
            <a:avLst/>
          </a:prstGeom>
        </p:spPr>
      </p:pic>
      <p:sp>
        <p:nvSpPr>
          <p:cNvPr id="12" name="CaixaDeTexto 11"/>
          <p:cNvSpPr txBox="1"/>
          <p:nvPr userDrawn="1"/>
        </p:nvSpPr>
        <p:spPr>
          <a:xfrm>
            <a:off x="459099" y="2346946"/>
            <a:ext cx="36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334E"/>
                </a:solidFill>
                <a:latin typeface="+mn-lt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4840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4AD9CD-ADB8-40ED-BE0D-7EE781628E9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35A1A4-9246-4297-93D4-AAA95F64AE6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78" y="74730"/>
            <a:ext cx="1106891" cy="9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1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4AD9CD-ADB8-40ED-BE0D-7EE781628E9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35A1A4-9246-4297-93D4-AAA95F64AE6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7" y="-17929"/>
            <a:ext cx="9147645" cy="685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17" y="167756"/>
            <a:ext cx="2753891" cy="19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46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uizlobato0101@gmail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luizlobato0101@gmail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luizlobato0101.com.br/QUASEMILALUN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267744" y="5497487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ADMINISTRAÇÃO - Nova Iguaçu – 2019.01</a:t>
            </a:r>
            <a:endParaRPr lang="pt-BR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2825750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CULTURA EMPREENDEDORA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4925" y="4581525"/>
            <a:ext cx="9037638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</a:t>
            </a: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Eco. Adm</a:t>
            </a: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pt-BR" sz="34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</p:spTree>
    <p:extLst>
      <p:ext uri="{BB962C8B-B14F-4D97-AF65-F5344CB8AC3E}">
        <p14:creationId xmlns:p14="http://schemas.microsoft.com/office/powerpoint/2010/main" val="29221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 DISCIPLINA...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4098" name="Picture 2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28575"/>
          </a:xfrm>
          <a:prstGeom prst="rect">
            <a:avLst/>
          </a:prstGeom>
          <a:noFill/>
        </p:spPr>
      </p:pic>
      <p:pic>
        <p:nvPicPr>
          <p:cNvPr id="4099" name="Picture 3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77838"/>
            <a:ext cx="57150" cy="28575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23825" y="1052736"/>
            <a:ext cx="9020175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Ementa: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MUDANÇAS NAS RELAÇÕES DE TRABALHO NA SOCIEDADE CONTEMPORÂNEA E A EXIGÊNCIA DE UM NOVO PERFIL PROFISSIONAL. </a:t>
            </a:r>
            <a:endParaRPr lang="pt-BR" dirty="0" smtClean="0"/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CONCEITO </a:t>
            </a:r>
            <a:r>
              <a:rPr lang="pt-BR" dirty="0"/>
              <a:t>DE EMPREENDEDORISMO E TIPOLOGIAS.  </a:t>
            </a:r>
            <a:endParaRPr lang="pt-BR" dirty="0" smtClean="0"/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COMPORTAMENTO </a:t>
            </a:r>
            <a:r>
              <a:rPr lang="pt-BR" dirty="0"/>
              <a:t>EMPREENDEDOR E O PAPEL DOS EMPREENDEDORES NA SOCIEDADE</a:t>
            </a:r>
            <a:r>
              <a:rPr lang="pt-BR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dirty="0"/>
              <a:t>BASES PARA A CONSTRUÇÃO DO PROJETO PROFISSIONAL EMPREENDEDOR</a:t>
            </a:r>
            <a:r>
              <a:rPr lang="pt-BR" dirty="0" smtClean="0"/>
              <a:t>.</a:t>
            </a:r>
          </a:p>
          <a:p>
            <a:pPr algn="just"/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Gerais: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dirty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dirty="0"/>
              <a:t>Fomentar a cultura empreendedora, despertando a conscientização para o comportamento empreendedor e suas motivações em um contexto local e global, aumentando, assim, a empregabilidade do aluno e possibilitando o fortalecimento da economia regional.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80" y="939902"/>
            <a:ext cx="395216" cy="71606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023" y="932392"/>
            <a:ext cx="384369" cy="69640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232" y="939902"/>
            <a:ext cx="395216" cy="716061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4098" name="Picture 2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28575"/>
          </a:xfrm>
          <a:prstGeom prst="rect">
            <a:avLst/>
          </a:prstGeom>
          <a:noFill/>
        </p:spPr>
      </p:pic>
      <p:pic>
        <p:nvPicPr>
          <p:cNvPr id="4099" name="Picture 3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77838"/>
            <a:ext cx="57150" cy="28575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44923" y="1081187"/>
            <a:ext cx="903649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específicos:</a:t>
            </a:r>
          </a:p>
          <a:p>
            <a:pPr algn="just"/>
            <a:endParaRPr lang="pt-B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dirty="0" smtClean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Apresentar </a:t>
            </a:r>
            <a:r>
              <a:rPr lang="pt-BR" dirty="0"/>
              <a:t>a evolução e principais mudanças nas relações de trabalho impostas pela sociedade do </a:t>
            </a:r>
            <a:r>
              <a:rPr lang="pt-BR" dirty="0" smtClean="0"/>
              <a:t>conhecimento;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Delinear </a:t>
            </a:r>
            <a:r>
              <a:rPr lang="pt-BR" dirty="0"/>
              <a:t>os principais pressupostos teóricos que fundamentam o conceito de empreendedorismo e caracterizar suas </a:t>
            </a:r>
            <a:r>
              <a:rPr lang="pt-BR" dirty="0" smtClean="0"/>
              <a:t>tipologias;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Descrever </a:t>
            </a:r>
            <a:r>
              <a:rPr lang="pt-BR" dirty="0"/>
              <a:t>o comportamento empreendedor e o perfil do empreendedor brasileiro</a:t>
            </a:r>
            <a:r>
              <a:rPr lang="pt-BR" dirty="0" smtClean="0"/>
              <a:t>;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Discutir </a:t>
            </a:r>
            <a:r>
              <a:rPr lang="pt-BR" dirty="0"/>
              <a:t>o papel dos empreendedores na sociedade, a geração de novas oportunidades de trabalho, suas inter-relações e impactos no fortalecimento da economia local e a sustentabilidade das organizações</a:t>
            </a:r>
            <a:r>
              <a:rPr lang="pt-BR" dirty="0" smtClean="0"/>
              <a:t>;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Construir </a:t>
            </a:r>
            <a:r>
              <a:rPr lang="pt-BR" dirty="0"/>
              <a:t>o projeto profissional empreendedor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 DISCIPLINA...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95667" y="533325"/>
            <a:ext cx="1152128" cy="1902917"/>
          </a:xfrm>
          <a:prstGeom prst="rect">
            <a:avLst/>
          </a:prstGeom>
        </p:spPr>
      </p:pic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28" y="4953363"/>
            <a:ext cx="2195736" cy="149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22974" y="4975675"/>
            <a:ext cx="2195736" cy="149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CONTEÚDO PROGRAMADO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32233" y="4939577"/>
            <a:ext cx="1192302" cy="216024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238" y="1124744"/>
            <a:ext cx="42540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Unidade I - MUDANÇAS NAS RELAÇÕES DE TRABALHO NA SOCIEDADE CONTEMPORÂNEA E A EXIGÊNCIA DE UM NOVO PERFIL PROFISSIONAL. </a:t>
            </a:r>
            <a:endParaRPr lang="pt-BR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1.1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- O cenário competitivo atual. </a:t>
            </a:r>
            <a:endParaRPr lang="pt-BR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1.2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- Inovação disruptiva e a criação de novos mercados. </a:t>
            </a:r>
            <a:endParaRPr lang="pt-BR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1.3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- O perfil profissional da contemporaneidade. </a:t>
            </a:r>
            <a:endParaRPr lang="pt-BR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1.4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- Novas estruturas de negócios. </a:t>
            </a:r>
            <a:endParaRPr lang="pt-BR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Unidade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II - CONCEITO DE EMPREENDEDORISMO E TIPOLOGIAS. </a:t>
            </a:r>
            <a:endParaRPr lang="pt-B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2.1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- Conceito de empreender e empreendedorismo: oportunidades X necessidade. </a:t>
            </a:r>
            <a:endParaRPr lang="pt-B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2.2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- Empreendedorismo público e privado. </a:t>
            </a:r>
            <a:endParaRPr lang="pt-B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2.3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- Intraempreendedorismo. </a:t>
            </a:r>
          </a:p>
          <a:p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2.4 - Imersão no mundo do empreendedorismo: principais eventos e instituições ligadas ao tema na região. </a:t>
            </a:r>
            <a:endParaRPr lang="pt-BR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92488" y="864993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1600" dirty="0"/>
          </a:p>
          <a:p>
            <a:pPr algn="just"/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Unidade III - COMPORTAMENTO EMPREENDEDOR E O PAPEL DOS EMPREENDEDORES NA SOCIEDADE. </a:t>
            </a:r>
            <a:endParaRPr lang="pt-B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3.1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- Características do comportamento empreendedor. </a:t>
            </a:r>
            <a:endParaRPr lang="pt-B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3.2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- Empreendedorismo no mundo. </a:t>
            </a:r>
            <a:endParaRPr lang="pt-B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3.3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- Perfil do empreendedor brasileiro. </a:t>
            </a:r>
            <a:endParaRPr lang="pt-B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3.4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- Personalidades empreendedoras no Brasil e na região. </a:t>
            </a:r>
            <a:endParaRPr lang="pt-B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3.5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- O papel do empreendedor e a formação de cidadãos éticos e responsáveis socialmente. </a:t>
            </a:r>
            <a:endParaRPr lang="pt-B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pt-B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pt-B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Unidade IV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- BASES PARA A CONSTRUÇÃO DO PROJETO PROFISSIONAL EMPREENDEDOR. </a:t>
            </a:r>
            <a:endParaRPr lang="pt-BR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4.1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- Autoconhecimento. </a:t>
            </a:r>
            <a:endParaRPr lang="pt-BR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4.2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- Conhecimento do mercado e identificação de oportunidades na região. </a:t>
            </a:r>
            <a:endParaRPr lang="pt-BR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4.3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- Consolidação do projeto profissional empreendedor.</a:t>
            </a:r>
          </a:p>
        </p:txBody>
      </p:sp>
    </p:spTree>
    <p:extLst>
      <p:ext uri="{BB962C8B-B14F-4D97-AF65-F5344CB8AC3E}">
        <p14:creationId xmlns:p14="http://schemas.microsoft.com/office/powerpoint/2010/main" val="13090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4098" name="Picture 2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28575"/>
          </a:xfrm>
          <a:prstGeom prst="rect">
            <a:avLst/>
          </a:prstGeom>
          <a:noFill/>
        </p:spPr>
      </p:pic>
      <p:pic>
        <p:nvPicPr>
          <p:cNvPr id="4099" name="Picture 3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77838"/>
            <a:ext cx="57150" cy="28575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35496" y="1219393"/>
            <a:ext cx="9036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Básica:</a:t>
            </a:r>
            <a:endParaRPr lang="pt-BR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pt-BR" sz="1600" dirty="0"/>
              <a:t>BIAGIO, Luis Arnaldo. Empreendedorismo: construindo seu projeto de vida. Barueri-SP: Manole, 2012.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DORNELAS, José Carlos Assis. Empreendedorismo: transformando ideias em negócios. 2. ed., rev. e atual. Rio de Janeiro, RJ: Campus, 2005.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SOUZA, Helcimara Affonso de. Cultura Empreendedora. Rio de Janeiro: SESES, 2015.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 Complementar: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DUTRA, Joel Souza. Administração de carreira: uma proposta para repensar a gestão de pessoas. São Paulo: Atlas, 1996.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DUTRA, Joel Souza. Gestão de carreiras: a pessoa, a organização e a sociedade. São Paulo: Atlas, 2017.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SOUZA, Eda Castro Lucas; DEPIERI, Cristina Castro de Souza. Cultura e Atitude Empreendedora: Um Estudo em Empresas no Distrito Federal. Juiz de Fora: Revista Faces, 2007. v. 6 N. 3 PP. 90-100.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SEBRAE. Disciplina de Empreendedorismo. Brasília. SEBRAE, 2013. Disponível em: http://www.bibliotecas.sebrae.com.br/chronus/ARQUIVOS_CHRONUS/bds/bds.nsf/bc0 a1b29c05ef9eb60a43c1303b881e8/$File/5696.pdf, Acessado em: 18/05/2018, Formato: Livro físico.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94941"/>
            <a:ext cx="60499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REFERÊNCIAIS TEÓRICOS...</a:t>
            </a:r>
            <a:endParaRPr lang="pt-B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439" y="918161"/>
            <a:ext cx="515425" cy="933858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35496" y="206084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</a:t>
            </a:r>
            <a:r>
              <a:rPr lang="pt-BR" sz="20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Eco. Adm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92080" y="404664"/>
            <a:ext cx="37867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01</a:t>
            </a:r>
            <a:endParaRPr lang="pt-BR" sz="8000" dirty="0">
              <a:solidFill>
                <a:srgbClr val="C0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72008" y="2492896"/>
            <a:ext cx="5796136" cy="981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83433"/>
            <a:ext cx="3960441" cy="283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82" y="2933859"/>
            <a:ext cx="1581305" cy="2865040"/>
          </a:xfrm>
          <a:prstGeom prst="rect">
            <a:avLst/>
          </a:prstGeom>
        </p:spPr>
      </p:pic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983432"/>
            <a:ext cx="3066661" cy="267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1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32656"/>
            <a:ext cx="63001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MUDANÇAS NAS RELAÇÕES DE TRABALHO NA SOCIEDADE CONTEMPORÂNEA.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5746" y="1045950"/>
            <a:ext cx="730363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Tema:</a:t>
            </a:r>
          </a:p>
          <a:p>
            <a:endParaRPr lang="pt-BR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smtClean="0"/>
              <a:t>O </a:t>
            </a:r>
            <a:r>
              <a:rPr lang="pt-BR" dirty="0"/>
              <a:t>CENÁRIO COMPETITIVO ATUAL. INOVAÇÃO DISRUPTIVA E CRIAÇÃO DE NOVOS MERCADOS. </a:t>
            </a:r>
          </a:p>
          <a:p>
            <a:endParaRPr lang="pt-BR" dirty="0" smtClean="0"/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Palavras-chave:</a:t>
            </a:r>
          </a:p>
          <a:p>
            <a:endParaRPr lang="pt-BR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/>
              <a:t>COMPETITIVIDADE. INOVAÇÃO. EFICIÊNCIA, EFICÁCIA E </a:t>
            </a:r>
            <a:r>
              <a:rPr lang="pt-BR" dirty="0" smtClean="0"/>
              <a:t>EFETIVIDADE</a:t>
            </a:r>
          </a:p>
          <a:p>
            <a:endParaRPr lang="pt-BR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Objetivos:</a:t>
            </a:r>
          </a:p>
          <a:p>
            <a:pPr>
              <a:lnSpc>
                <a:spcPct val="150000"/>
              </a:lnSpc>
            </a:pPr>
            <a:endParaRPr lang="pt-BR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/>
              <a:t>Reconhecer o cenário competitivo atual;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Diferenciar </a:t>
            </a:r>
            <a:r>
              <a:rPr lang="pt-BR" dirty="0"/>
              <a:t>criatividade e inovação no ambiente de negócios</a:t>
            </a:r>
            <a:r>
              <a:rPr lang="pt-BR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Identificar </a:t>
            </a:r>
            <a:r>
              <a:rPr lang="pt-BR" dirty="0"/>
              <a:t>o conceito de inovação </a:t>
            </a:r>
            <a:r>
              <a:rPr lang="pt-BR" dirty="0" smtClean="0"/>
              <a:t>dis-ruptiva;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Analisar </a:t>
            </a:r>
            <a:r>
              <a:rPr lang="pt-BR" dirty="0"/>
              <a:t>de que forma a globalização e o avanço tecnológico possibilitam a criação de novos mercados.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-175580" y="1230547"/>
            <a:ext cx="942975" cy="539676"/>
          </a:xfrm>
          <a:prstGeom prst="rect">
            <a:avLst/>
          </a:prstGeom>
        </p:spPr>
      </p:pic>
      <p:pic>
        <p:nvPicPr>
          <p:cNvPr id="2052" name="Picture 4" descr="Resultado de imagem para RACIOCÃNIO LÃGICO E ANALÃT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4744"/>
            <a:ext cx="912887" cy="118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7504" y="1700808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chemeClr val="tx2"/>
                </a:solidFill>
              </a:rPr>
              <a:t>“O Empreendedorismo é uma revolução silenciosa, que será para o século XXI mais do que a revolução industrial foi para o século XX” </a:t>
            </a:r>
          </a:p>
          <a:p>
            <a:pPr algn="just"/>
            <a:r>
              <a:rPr lang="pt-BR" sz="2200" b="1" dirty="0">
                <a:solidFill>
                  <a:schemeClr val="tx2"/>
                </a:solidFill>
              </a:rPr>
              <a:t>	</a:t>
            </a:r>
            <a:r>
              <a:rPr lang="pt-BR" sz="2200" b="1" dirty="0" smtClean="0">
                <a:solidFill>
                  <a:schemeClr val="tx2"/>
                </a:solidFill>
              </a:rPr>
              <a:t>		          </a:t>
            </a:r>
            <a:r>
              <a:rPr lang="pt-BR" sz="2200" b="1" dirty="0" err="1" smtClean="0">
                <a:solidFill>
                  <a:schemeClr val="tx2"/>
                </a:solidFill>
              </a:rPr>
              <a:t>Jeffry</a:t>
            </a:r>
            <a:r>
              <a:rPr lang="pt-BR" sz="2200" b="1" dirty="0" smtClean="0">
                <a:solidFill>
                  <a:schemeClr val="tx2"/>
                </a:solidFill>
              </a:rPr>
              <a:t> Timmons,1990 (Dornelas, 2001, p112)</a:t>
            </a:r>
            <a:endParaRPr lang="pt-BR" sz="2200" b="1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9512" y="2837835"/>
            <a:ext cx="87414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mundo tem passado por várias transformações em curto período de tempo, principalmente no século XX, quando foi criada a maioria das invenções que revolucionaram o estilo de vida das pessoas.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Geralmente</a:t>
            </a:r>
            <a:r>
              <a:rPr lang="pt-BR" dirty="0"/>
              <a:t>, essas invenções são frutos de inovação, de algo inédito ou de uma nova visão de como utilizar coisas já existentes, mas que ninguém antes ousou olhar de outra maneira.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Por </a:t>
            </a:r>
            <a:r>
              <a:rPr lang="pt-BR" dirty="0"/>
              <a:t>trás dessas invenções, existem pessoas ou equipes de pessoas com características especiais que são visionárias, questionam, arriscam, querem algo diferente, fazem acontecer e empreendem.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/>
              <a:t> Por isso, dizemos que o Empreendedorismo é um movimento que tem a mesma idade da raça humana. Nasceu junto com os empreendedores.</a:t>
            </a:r>
          </a:p>
        </p:txBody>
      </p:sp>
    </p:spTree>
    <p:extLst>
      <p:ext uri="{BB962C8B-B14F-4D97-AF65-F5344CB8AC3E}">
        <p14:creationId xmlns:p14="http://schemas.microsoft.com/office/powerpoint/2010/main" val="13090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0059" y="1670186"/>
            <a:ext cx="88037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Uma característica essencial em todo empreendedor é o seu potencial de conhecimento e na forma com que processa novas informações, diferenciando-se dos demais homens de sua época.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Aliás</a:t>
            </a:r>
            <a:r>
              <a:rPr lang="pt-BR" dirty="0"/>
              <a:t>, cada época traz consigo suas características distintas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Do </a:t>
            </a:r>
            <a:r>
              <a:rPr lang="pt-BR" dirty="0"/>
              <a:t>trabalho escravo ao trabalho assalariado, do emprego ao trabalho autônomo, cada transição representou transformações na forma de produção e, consequentemente, na concepção e construção do trabalhador e da sua subjetividade.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É </a:t>
            </a:r>
            <a:r>
              <a:rPr lang="pt-BR" dirty="0"/>
              <a:t>a partir do trabalho que os homens tornam-se ser social, distinguindo-se dos demais seres.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trabalho portanto, sempre foi dito como o principal valor dos tempos modernos e dentre as muitas virtudes atribuídas ao trabalho, estava a sua suposta contribuição para o estabelecimento da ordem. </a:t>
            </a:r>
          </a:p>
        </p:txBody>
      </p:sp>
    </p:spTree>
    <p:extLst>
      <p:ext uri="{BB962C8B-B14F-4D97-AF65-F5344CB8AC3E}">
        <p14:creationId xmlns:p14="http://schemas.microsoft.com/office/powerpoint/2010/main" val="38024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5579" y="1995244"/>
            <a:ext cx="88037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Os tipos de conhecimento e sua importância no mundo contemporâneo Baseados nos estudos de </a:t>
            </a:r>
            <a:r>
              <a:rPr lang="pt-BR" dirty="0" err="1"/>
              <a:t>Nonaka</a:t>
            </a:r>
            <a:r>
              <a:rPr lang="pt-BR" dirty="0"/>
              <a:t> e </a:t>
            </a:r>
            <a:r>
              <a:rPr lang="pt-BR" dirty="0" err="1"/>
              <a:t>Takeuchi</a:t>
            </a:r>
            <a:r>
              <a:rPr lang="pt-BR" dirty="0"/>
              <a:t> (1997), existe uma distinção do termo “conhecimento”.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Segundo </a:t>
            </a:r>
            <a:r>
              <a:rPr lang="pt-BR" dirty="0"/>
              <a:t>eles, o conhecimento é formado por uma estrutura ambígua, ou paradoxal, na qual podemos identificar dois componentes aparentemente opostos: o conhecimento tácito e o conhecimento explícito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 </a:t>
            </a:r>
            <a:r>
              <a:rPr lang="pt-BR" dirty="0"/>
              <a:t>relação às teorias administrativas que existiam, até então, essa abordagem é determinante para a inovação apresentada pela gestão do conhecimento, porque ele revela e instaura novos paradigmas para as empresas modernas.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Nessas </a:t>
            </a:r>
            <a:r>
              <a:rPr lang="pt-BR" dirty="0"/>
              <a:t>organizações, o conhecimento pode ser encontrado em documentos, processos, práticas, rotinas, normas estabelecidas como também pode ser encontrado nos indivíduos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 </a:t>
            </a:r>
            <a:r>
              <a:rPr lang="pt-BR" dirty="0"/>
              <a:t>São dois tipos de conhecimentos distintos que </a:t>
            </a:r>
            <a:r>
              <a:rPr lang="pt-BR" dirty="0" err="1"/>
              <a:t>Nonaka</a:t>
            </a:r>
            <a:r>
              <a:rPr lang="pt-BR" dirty="0"/>
              <a:t> e </a:t>
            </a:r>
            <a:r>
              <a:rPr lang="pt-BR" dirty="0" err="1"/>
              <a:t>Takeuchi</a:t>
            </a:r>
            <a:r>
              <a:rPr lang="pt-BR" dirty="0"/>
              <a:t> (1997) os classificam de conhecimento tácito e conhecimento explícito. </a:t>
            </a:r>
            <a:endParaRPr lang="pt-BR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484784"/>
            <a:ext cx="4931481" cy="40957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172090" y="1484784"/>
            <a:ext cx="21838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CURIOSIDADE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682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7632" y="1916832"/>
            <a:ext cx="89988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Para </a:t>
            </a:r>
            <a:r>
              <a:rPr lang="pt-BR" dirty="0"/>
              <a:t>os autores o conhecimento explícito é o que pode ser articulado na linguagem formal, especificações, manuais etc.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É </a:t>
            </a:r>
            <a:r>
              <a:rPr lang="pt-BR" dirty="0"/>
              <a:t>o tipo de conhecimento que pode ser transmitido de forma relativamente fácil, de maneira formal entre os indivíduos. </a:t>
            </a:r>
            <a:r>
              <a:rPr lang="pt-BR" dirty="0" smtClean="0"/>
              <a:t>Como </a:t>
            </a:r>
            <a:r>
              <a:rPr lang="pt-BR" dirty="0"/>
              <a:t>o próprio termo “explícito” sugere, esse componente do conhecimento é o que identificamos como visível ou intangível. </a:t>
            </a:r>
            <a:r>
              <a:rPr lang="pt-BR" dirty="0" smtClean="0"/>
              <a:t>De </a:t>
            </a:r>
            <a:r>
              <a:rPr lang="pt-BR" dirty="0"/>
              <a:t>modo geral, podemos entendê-lo como o conhecimento codificado em linguagem.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Por </a:t>
            </a:r>
            <a:r>
              <a:rPr lang="pt-BR" dirty="0"/>
              <a:t>isso, ele apresenta uma estrutura formal e sistêmica, o que facilita sua transmissão de um indivíduo para outro e confere a ele um caráter mais impessoal. Já o conhecimento tácito é encontrado nas pessoas que formam as organizações, como conhecimento de normas e procedimentos, cultura organizacional, experiências profissionais e, principalmente, suas percepções com relação à organização.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Considerado </a:t>
            </a:r>
            <a:r>
              <a:rPr lang="pt-BR" dirty="0"/>
              <a:t>mais importante que o conhecimento explícito é muito mais difícil de ser articulado e transmitido, o conhecimento tácito envolve fatores intangíveis como crenças pessoais, perspectivas e experiências individuais.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484784"/>
            <a:ext cx="4931481" cy="40957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172090" y="1484784"/>
            <a:ext cx="21838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CURIOSIDADE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22846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360040" y="2492896"/>
            <a:ext cx="5004048" cy="9810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CULTURA EMPREENDEDORA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540568" y="3312860"/>
            <a:ext cx="31822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Unidade: Nova Iguaçu</a:t>
            </a:r>
          </a:p>
          <a:p>
            <a:pPr lvl="2"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Turma: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3060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2"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Quinta-feira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2"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20:20 </a:t>
            </a:r>
            <a:r>
              <a:rPr lang="pt-B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às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22:00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7504" y="2060848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</a:t>
            </a:r>
            <a:r>
              <a:rPr lang="pt-BR" sz="20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Eco. Adm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13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6963" y="98702"/>
            <a:ext cx="25209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9" y="4820964"/>
            <a:ext cx="1347370" cy="957541"/>
          </a:xfrm>
          <a:prstGeom prst="rect">
            <a:avLst/>
          </a:prstGeom>
        </p:spPr>
      </p:pic>
      <p:pic>
        <p:nvPicPr>
          <p:cNvPr id="1026" name="Picture 2" descr="Resultado de imagem para CULTURA EMPREENDED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68" y="2970399"/>
            <a:ext cx="4198118" cy="280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3284984"/>
            <a:ext cx="1368152" cy="247884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4005064"/>
            <a:ext cx="986103" cy="17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9511" y="1556792"/>
            <a:ext cx="8803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Empreendedor: O termo empreendedor vem do inglês </a:t>
            </a:r>
            <a:r>
              <a:rPr lang="pt-BR" b="1" i="1" dirty="0" err="1"/>
              <a:t>entrepreneur</a:t>
            </a:r>
            <a:r>
              <a:rPr lang="pt-BR" b="1" dirty="0"/>
              <a:t> — significa aquele que assume riscos e começa algo novo. O empreendedor é a pessoa que consegue fazer os planos acontecerem, pois é dotado de sensibilidade para os negócios, tem desenvoltura para a área financeira e além de uma capacidade de identificar as oportunidades.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510" y="2843644"/>
            <a:ext cx="880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Vejamos mais algumas invenções e conquistas mais importantes do século XX.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0335" y="3375576"/>
            <a:ext cx="44910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1903 Avião 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Motorizado</a:t>
            </a:r>
          </a:p>
          <a:p>
            <a:pPr algn="just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1915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Geral da relatividade de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Einstein</a:t>
            </a:r>
          </a:p>
          <a:p>
            <a:pPr algn="just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1923 </a:t>
            </a: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Aparelho 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televisor</a:t>
            </a:r>
          </a:p>
          <a:p>
            <a:pPr algn="just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1928 Penicilina</a:t>
            </a:r>
          </a:p>
          <a:p>
            <a:pPr algn="just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1937 Náilon</a:t>
            </a:r>
          </a:p>
          <a:p>
            <a:pPr algn="just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1943 Computador</a:t>
            </a:r>
          </a:p>
          <a:p>
            <a:pPr algn="just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 </a:t>
            </a: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Bomba 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atômica</a:t>
            </a:r>
          </a:p>
          <a:p>
            <a:pPr algn="just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1947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Descoberta da estrutura do DNA abrindo caminho para a engenharia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genética</a:t>
            </a:r>
          </a:p>
          <a:p>
            <a:pPr algn="just"/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1957 Sputnik, o primeiro satélite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581410" y="3429000"/>
            <a:ext cx="44550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1958 Laser </a:t>
            </a:r>
          </a:p>
          <a:p>
            <a:pPr algn="just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1961 </a:t>
            </a: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homem vai ao espaço</a:t>
            </a:r>
          </a:p>
          <a:p>
            <a:pPr algn="just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1967 Transplante de coração </a:t>
            </a:r>
          </a:p>
          <a:p>
            <a:pPr algn="just"/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1969 O homem chega a Lua Início da internet Fabricação do Boeing 747 </a:t>
            </a:r>
          </a:p>
          <a:p>
            <a:pPr algn="just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1970 Microprocessador</a:t>
            </a:r>
            <a:r>
              <a:rPr lang="pt-BR" dirty="0"/>
              <a:t> </a:t>
            </a:r>
          </a:p>
          <a:p>
            <a:pPr algn="just"/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1989 Internet: World </a:t>
            </a:r>
            <a:r>
              <a:rPr lang="pt-BR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</a:t>
            </a: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 </a:t>
            </a:r>
          </a:p>
          <a:p>
            <a:pPr algn="just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1993 Clonagem de embriões humanos </a:t>
            </a:r>
          </a:p>
          <a:p>
            <a:pPr algn="just"/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1997 Primeiro animal clonado:  ovelha Dolly</a:t>
            </a:r>
          </a:p>
          <a:p>
            <a:pPr algn="just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Sequenciamento do genoma humano</a:t>
            </a:r>
          </a:p>
        </p:txBody>
      </p:sp>
    </p:spTree>
    <p:extLst>
      <p:ext uri="{BB962C8B-B14F-4D97-AF65-F5344CB8AC3E}">
        <p14:creationId xmlns:p14="http://schemas.microsoft.com/office/powerpoint/2010/main" val="34128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764704"/>
            <a:ext cx="711480" cy="73535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7504" y="1701963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Segundo Dornellas (2005), especialmente no século XX, o empreendedorismo sofreu influência das teorias e escolas da administração, que predominaram em determinados períodos do século, em virtude de contextos sociopolíticos, culturais, de desenvolvimento tecnológico, de desenvolvimento e consolidação do capitalismo, entre outros.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quadro a seguir mostra quais desses conceitos foram mais determinantes: </a:t>
            </a:r>
            <a:endParaRPr lang="pt-BR" dirty="0" smtClean="0"/>
          </a:p>
          <a:p>
            <a:pPr algn="just"/>
            <a:endParaRPr lang="pt-BR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t-BR" dirty="0" smtClean="0"/>
              <a:t>no </a:t>
            </a:r>
            <a:r>
              <a:rPr lang="pt-BR" dirty="0"/>
              <a:t>início do século, foi o movimento da racionalização do trabalho; </a:t>
            </a:r>
            <a:endParaRPr lang="pt-BR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t-BR" dirty="0" smtClean="0"/>
              <a:t>na </a:t>
            </a:r>
            <a:r>
              <a:rPr lang="pt-BR" dirty="0"/>
              <a:t>década de 1930, o movimento das relações humanas; </a:t>
            </a:r>
            <a:endParaRPr lang="pt-BR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t-BR" dirty="0" smtClean="0"/>
              <a:t>nas </a:t>
            </a:r>
            <a:r>
              <a:rPr lang="pt-BR" dirty="0"/>
              <a:t>décadas de 1940 e 1950, o movimento do funcionalismo estrutural; </a:t>
            </a:r>
            <a:endParaRPr lang="pt-BR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t-BR" dirty="0" smtClean="0"/>
              <a:t>na </a:t>
            </a:r>
            <a:r>
              <a:rPr lang="pt-BR" dirty="0"/>
              <a:t>década de 1960, o movimento dos sistemas abertos; </a:t>
            </a:r>
            <a:endParaRPr lang="pt-BR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t-BR" dirty="0" smtClean="0"/>
              <a:t>nos </a:t>
            </a:r>
            <a:r>
              <a:rPr lang="pt-BR" dirty="0"/>
              <a:t>anos 70, o movimento das contingências ambientais.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No </a:t>
            </a:r>
            <a:r>
              <a:rPr lang="pt-BR" dirty="0"/>
              <a:t>momento presente, não se tem um movimento predominante, mas acredita-se que o empreendedorismo irá, cada vez mais, mudar a forma de se fazer negócios no mundo.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63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7" y="1540914"/>
            <a:ext cx="8784976" cy="51816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810" y="2108485"/>
            <a:ext cx="1695662" cy="175256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7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1724030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ideia de uma sociedade centrada no mercado e na livre iniciativa força a criação de fortalecimento de aparatos operacionais e estratégicos que permitam a melhor otimização dos recursos envolvidos no sistema produtivo.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Assegurar </a:t>
            </a:r>
            <a:r>
              <a:rPr lang="pt-BR" dirty="0"/>
              <a:t>a competitividade e a produtividade, o que implica em capacidade de adaptar-se, do ponto de vista institucional e técnico, às condições variáveis de mercado, passa ser uma necessidade imperativa em uma economia de empresas em competição.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Todos </a:t>
            </a:r>
            <a:r>
              <a:rPr lang="pt-BR" dirty="0"/>
              <a:t>estes aspectos, consolidados a partir da Revolução Industrial, constituem-se em fatores favoráveis para o fortalecimento do ideal capitalista de maximização dos lucros.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Nestas </a:t>
            </a:r>
            <a:r>
              <a:rPr lang="pt-BR" dirty="0"/>
              <a:t>circunstâncias, o empresário é motivado a projetar-se como ator social que encarna a capacidade de empreender, inovar e assumir riscos.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Uma </a:t>
            </a:r>
            <a:r>
              <a:rPr lang="pt-BR" dirty="0"/>
              <a:t>vez compreendido o que os empreendedores são e de onde vieram, é preciso conceituar de modo mais preciso o Empreendedorismo, o movimento que engloba o que os empreendedores fazem.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85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2150854"/>
            <a:ext cx="8920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 smtClean="0"/>
              <a:t>Por </a:t>
            </a:r>
            <a:r>
              <a:rPr lang="pt-BR" dirty="0"/>
              <a:t>volta de 1800 Jean Baptiste Say considerou o Entrepeneur um dos fatores de produção ao lado da terra, do trabalho e do capital.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Say, o empreendedor é definido como alguém que combina e organiza os fatores para viabilizar a produção.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Cabem </a:t>
            </a:r>
            <a:r>
              <a:rPr lang="pt-BR" dirty="0"/>
              <a:t>a ele então as funções de gerenciamento e organização de recursos. Say foi então o primeiro a associar o empreendedor com a atividade de gestão (HEBERT &amp; LINK, 1988). </a:t>
            </a:r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7504" y="1630541"/>
            <a:ext cx="8889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palavra “empreendedor” surgiu na França, com significado de: aquele que assume riscos e começa algo novo. </a:t>
            </a: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59574"/>
            <a:ext cx="2192434" cy="183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7504" y="5097958"/>
            <a:ext cx="666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Say foi também o primeiro a definir as fronteiras sobre o que é ser empreendedor, dentro do entendimento moderno do termo, e o primeiro a delinear a diferença entre empreendedor e capitalista.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84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723" y="3581142"/>
            <a:ext cx="892039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dirty="0"/>
              <a:t>obra de Schumpeter (1982) foi publicada no início do século XX e hoje é referência para os estudiosos desse tema. O autor destaca, principalmente, o papel do empreendedor como “motor da atividade econômica” e sua função de romper com a ordem econômica pré-estabelecida, sendo o primeiro a preocupar-se com o impacto do empreendedorismo no desenvolvimento econômico e social das nações. </a:t>
            </a:r>
            <a:endParaRPr lang="pt-BR" dirty="0" smtClean="0"/>
          </a:p>
          <a:p>
            <a:pPr algn="just"/>
            <a:endParaRPr lang="pt-BR" sz="1000" dirty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Schumpeter, “O empreendedor é uma pessoa que destrói a ordem econômica existente introduzindo novos produtos e serviços, criando novas formas de organização e explorando novos materiais.” (SALIM E SILVA, 2009). Ele atribuía aos empreendedores a função de trazer a inovação para o mercado e, portanto, considerava-os responsáveis por destruir a ordem econômica, provocando a necessidade de se gerar uma nova ordem.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7723" y="1556792"/>
            <a:ext cx="711857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economista austríaco Joseph Alois Schumpeter (1883-1950) é um dos autores modernos de maior expressão dentro da teoria moderna do empreendedorismo. </a:t>
            </a:r>
            <a:endParaRPr lang="pt-BR" dirty="0" smtClean="0"/>
          </a:p>
          <a:p>
            <a:pPr algn="just"/>
            <a:endParaRPr lang="pt-BR" sz="1000" dirty="0" smtClean="0"/>
          </a:p>
          <a:p>
            <a:pPr algn="just"/>
            <a:r>
              <a:rPr lang="pt-BR" dirty="0"/>
              <a:t>Foi Schumpeter quem redefiniu o papel do empreendedor (que perdurava desde os teóricos clássicos da economia) e introduziu a função de criar mudanças na alocação de recursos como própria do empreendedor. </a:t>
            </a:r>
          </a:p>
          <a:p>
            <a:pPr algn="just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442" y="1556792"/>
            <a:ext cx="1829273" cy="20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1486525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seguir temos algumas definições modernas e aceitas de empreendedorismo que foram reunidas pelo programa Unisul de empreendedorismo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22658"/>
            <a:ext cx="8712968" cy="444670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60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628800"/>
            <a:ext cx="4933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Agumas reflexões </a:t>
            </a:r>
            <a:r>
              <a:rPr lang="pt-BR" dirty="0"/>
              <a:t>a respeito dos </a:t>
            </a:r>
            <a:r>
              <a:rPr lang="pt-BR" dirty="0" smtClean="0"/>
              <a:t>empreendedores: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07504" y="2132856"/>
            <a:ext cx="8856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1. São </a:t>
            </a:r>
            <a:r>
              <a:rPr lang="pt-BR" b="1" dirty="0"/>
              <a:t>caracterizados por um conjunto de comportamentos e de hábitos que podem ser adquiridos, praticados e desenvolvidos. </a:t>
            </a:r>
            <a:endParaRPr lang="pt-BR" b="1" dirty="0" smtClean="0"/>
          </a:p>
          <a:p>
            <a:pPr algn="just"/>
            <a:r>
              <a:rPr lang="pt-BR" dirty="0" smtClean="0"/>
              <a:t>Seria </a:t>
            </a:r>
            <a:r>
              <a:rPr lang="pt-BR" dirty="0"/>
              <a:t>imaginar que esses indivíduos têm comportamentos e hábitos que lhes são típicos e que há possibilidade de agrupá-los e traçar uma espécie de perfil empreendedor. Naturalmente, isso facilitaria muito a identificação do empreendedor, mas, apesar de existir um conjunto de características capazes de atender a tais requisitos, não se pode dizer que todos os empreendedores cabem neste molde. Assim, é praticamente impossível traçar um perfil único que sirva a todos, mas é possível definir conjuntos de características mais frequentemente encontradas.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4941168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2. Adotam clara atitude proativa de observação da realidade, que os leva a ter uma boa percepção das oportunidades.</a:t>
            </a:r>
            <a:r>
              <a:rPr lang="pt-BR" dirty="0"/>
              <a:t> </a:t>
            </a:r>
            <a:endParaRPr lang="pt-BR" dirty="0" smtClean="0"/>
          </a:p>
          <a:p>
            <a:pPr algn="just"/>
            <a:r>
              <a:rPr lang="pt-BR" dirty="0" smtClean="0"/>
              <a:t>Esta </a:t>
            </a:r>
            <a:r>
              <a:rPr lang="pt-BR" dirty="0"/>
              <a:t>parece ser a principal dessas características e é, certamente, a com mais frequência encontrada nos empreendedores.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437112"/>
            <a:ext cx="2664296" cy="215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36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484784"/>
            <a:ext cx="89289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3. São capacitados para capturar e avaliar oportunidades e, a partir de suas ideias, desenvolver planos para realizar seus objetivos. </a:t>
            </a:r>
            <a:endParaRPr lang="pt-BR" b="1" dirty="0" smtClean="0"/>
          </a:p>
          <a:p>
            <a:pPr algn="just"/>
            <a:r>
              <a:rPr lang="pt-BR" dirty="0" smtClean="0"/>
              <a:t>Nem </a:t>
            </a:r>
            <a:r>
              <a:rPr lang="pt-BR" dirty="0"/>
              <a:t>sempre são capacitados, mas é comum que aprendam rapidamente, como um meio, devido a sua vontade de realizar objetivos. </a:t>
            </a:r>
            <a:endParaRPr lang="pt-BR" dirty="0" smtClean="0"/>
          </a:p>
          <a:p>
            <a:pPr algn="just"/>
            <a:endParaRPr lang="pt-BR" sz="1000" dirty="0"/>
          </a:p>
          <a:p>
            <a:pPr algn="just"/>
            <a:r>
              <a:rPr lang="pt-BR" b="1" dirty="0" smtClean="0"/>
              <a:t>4</a:t>
            </a:r>
            <a:r>
              <a:rPr lang="pt-BR" b="1" dirty="0"/>
              <a:t>. Desenvolvem habilidade para obter apoio de colaboradores e de financiadores para seus empreendimentos. </a:t>
            </a:r>
            <a:endParaRPr lang="pt-BR" b="1" dirty="0" smtClean="0"/>
          </a:p>
          <a:p>
            <a:pPr algn="just"/>
            <a:r>
              <a:rPr lang="pt-BR" dirty="0" smtClean="0"/>
              <a:t>Há </a:t>
            </a:r>
            <a:r>
              <a:rPr lang="pt-BR" dirty="0"/>
              <a:t>empreendedores solitários, mas o mais comum é que sejam comunicativos e até mesmo insistentes em divulgar e convencer as pessoas de suas ideias, de seus benefícios e da viabilidade de seus projetos. </a:t>
            </a:r>
            <a:endParaRPr lang="pt-BR" dirty="0" smtClean="0"/>
          </a:p>
          <a:p>
            <a:pPr algn="just"/>
            <a:endParaRPr lang="pt-BR" sz="1000" dirty="0"/>
          </a:p>
          <a:p>
            <a:pPr marL="342900" indent="-342900" algn="just">
              <a:buAutoNum type="arabicPeriod" startAt="5"/>
            </a:pPr>
            <a:r>
              <a:rPr lang="pt-BR" b="1" dirty="0" smtClean="0"/>
              <a:t>São </a:t>
            </a:r>
            <a:r>
              <a:rPr lang="pt-BR" b="1" dirty="0"/>
              <a:t>habituados a tomar decisões. </a:t>
            </a:r>
            <a:endParaRPr lang="pt-BR" b="1" dirty="0" smtClean="0"/>
          </a:p>
          <a:p>
            <a:pPr algn="just"/>
            <a:r>
              <a:rPr lang="pt-BR" dirty="0" smtClean="0"/>
              <a:t>Empenhados </a:t>
            </a:r>
            <a:r>
              <a:rPr lang="pt-BR" dirty="0"/>
              <a:t>fortemente em realizar suas ideias, os empreendedores precisam tomar decisões importantes e, por isso, necessitam conhecer métodos para a tomada segura de decisões. </a:t>
            </a:r>
            <a:endParaRPr lang="pt-BR" dirty="0" smtClean="0"/>
          </a:p>
          <a:p>
            <a:pPr algn="just"/>
            <a:endParaRPr lang="pt-BR" sz="1000" dirty="0" smtClean="0"/>
          </a:p>
          <a:p>
            <a:pPr algn="just"/>
            <a:r>
              <a:rPr lang="pt-BR" b="1" dirty="0" smtClean="0"/>
              <a:t>6</a:t>
            </a:r>
            <a:r>
              <a:rPr lang="pt-BR" b="1" dirty="0"/>
              <a:t>. Buscam incessantemente criar valor para a sociedade através de seus empreendimentos.</a:t>
            </a:r>
            <a:r>
              <a:rPr lang="pt-BR" dirty="0"/>
              <a:t> O reconhecimento da sociedade é relacionado ao valor criado e, por isso mesmo, ambicionando esse reconhecimento, empreendedores se acostumam a buscar soluções para os problemas e a usar a inovação para gerar seus empreendimentos.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4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2422043"/>
            <a:ext cx="8920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pt-BR" b="1" dirty="0" smtClean="0">
                <a:solidFill>
                  <a:srgbClr val="C00000"/>
                </a:solidFill>
              </a:rPr>
              <a:t>Inovação </a:t>
            </a:r>
            <a:r>
              <a:rPr lang="pt-BR" dirty="0"/>
              <a:t>— Compreende, além das invenções ou das novidades tecnológicas que geram novos produtos, a inovação em processos, tal qual a de venda, produção ou apresentação. A inovação é, possivelmente, o centro do ambiente do empreendedor. </a:t>
            </a:r>
            <a:endParaRPr lang="pt-BR" dirty="0" smtClean="0"/>
          </a:p>
          <a:p>
            <a:pPr marL="342900" indent="-342900" algn="just">
              <a:buAutoNum type="alphaLcParenR"/>
            </a:pPr>
            <a:endParaRPr lang="pt-BR" dirty="0" smtClean="0"/>
          </a:p>
          <a:p>
            <a:pPr marL="342900" indent="-342900" algn="just">
              <a:buAutoNum type="alphaLcParenR"/>
            </a:pPr>
            <a:r>
              <a:rPr lang="pt-BR" b="1" dirty="0" smtClean="0">
                <a:solidFill>
                  <a:srgbClr val="C00000"/>
                </a:solidFill>
              </a:rPr>
              <a:t>Comunicação</a:t>
            </a:r>
            <a:r>
              <a:rPr lang="pt-BR" dirty="0" smtClean="0"/>
              <a:t> </a:t>
            </a:r>
            <a:r>
              <a:rPr lang="pt-BR" dirty="0"/>
              <a:t>— O advento do e-mail é algo que mudou os costumes das pessoas e muitos outros engenhos tecnológicos. O fato é que, atualmente, as pessoas têm muito maior rapidez, menor custo e maiores alternativas de comunicação </a:t>
            </a:r>
            <a:endParaRPr lang="pt-BR" dirty="0" smtClean="0"/>
          </a:p>
          <a:p>
            <a:pPr marL="342900" indent="-342900" algn="just">
              <a:buAutoNum type="alphaLcParenR"/>
            </a:pPr>
            <a:endParaRPr lang="pt-BR" dirty="0"/>
          </a:p>
          <a:p>
            <a:pPr marL="342900" indent="-342900" algn="just">
              <a:buAutoNum type="alphaLcParenR"/>
            </a:pPr>
            <a:r>
              <a:rPr lang="pt-BR" b="1" dirty="0" smtClean="0">
                <a:solidFill>
                  <a:srgbClr val="C00000"/>
                </a:solidFill>
              </a:rPr>
              <a:t>Informação</a:t>
            </a:r>
            <a:r>
              <a:rPr lang="pt-BR" dirty="0" smtClean="0"/>
              <a:t> </a:t>
            </a:r>
            <a:r>
              <a:rPr lang="pt-BR" dirty="0"/>
              <a:t>— Há alternativas novas, como a informação pela Internet, a proliferação de canais de TV, alguns deles acompanhando sua área de interesse em tempo real. Um dado importante nessa área é a constatação da pujança dos canais de TV dedicados a transmitir informação, como a CNN, a BBC em sua nova visão e as GloboNews, RecordNews eBandNews, no Brasil. Lembramos como são recentes essas conquistas: a CNN foi fundada por Ted Turner em 1980, certamente sem imaginar o quanto se tornaria tão importante como meio de informação e em um prazo tão curto.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149755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Um aspecto complementar para a compreensão do Empreendedorismo, segundo Salim e Silva (2009) está ligado ao ambiente em que ele se processa, vinculando-se às mais diversas atividades, tais como: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54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1333" y="98703"/>
            <a:ext cx="2396580" cy="174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6012160" y="5517232"/>
            <a:ext cx="313184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luizlobato0101@gmail.com</a:t>
            </a:r>
            <a:endParaRPr lang="pt-B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496" y="2484648"/>
            <a:ext cx="8964612" cy="1520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Atuação: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do SINAERJ – (</a:t>
            </a:r>
            <a:r>
              <a:rPr lang="pt-BR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SINDICATO DOS ADMINISTRADORES DO ESTADO DO RIO DE JANEIRO</a:t>
            </a: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Conselheiro do Observatório Social de Nova Iguaçu </a:t>
            </a: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BR" sz="1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OSNI -RJ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do Conselho Municipal de Trabalho Emprego e Renda – Nova Iguaçu - PMNI</a:t>
            </a:r>
            <a:endParaRPr lang="pt-BR" sz="16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da Assertiva Inteligência Empresarial </a:t>
            </a:r>
            <a:r>
              <a:rPr lang="pt-BR" sz="1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5536" y="3933056"/>
            <a:ext cx="561637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Formação: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Administrador e Economista – UFRRJ / UNESA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Especialista em Auditoria e Perícia Contábil - UNESA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Mestre em Planejamento Urbano e Educação – </a:t>
            </a:r>
            <a:r>
              <a:rPr lang="pt-BR" sz="1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UFRJ</a:t>
            </a:r>
          </a:p>
          <a:p>
            <a:pPr>
              <a:buFontTx/>
              <a:buChar char="•"/>
              <a:defRPr/>
            </a:pPr>
            <a:r>
              <a:rPr lang="pt-BR" sz="1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Mestrando Em Patrimônio Cultura e Sociedade - UFRRJ</a:t>
            </a:r>
            <a:endParaRPr lang="pt-BR" sz="1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Diversas Especializações nas áreas de: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Auditoria, </a:t>
            </a:r>
            <a:r>
              <a:rPr lang="pt-BR" sz="1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Perícia</a:t>
            </a: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1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Contabilidade e </a:t>
            </a: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Educação. 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0" y="-26988"/>
            <a:ext cx="4859338" cy="70802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APRESENTAÇÃO</a:t>
            </a:r>
            <a:endParaRPr lang="pt-BR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1844824"/>
            <a:ext cx="55081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CURRÍCULO DO PROFESSOR</a:t>
            </a:r>
          </a:p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Eco. 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 Msc. Luiz Cláudio Brites Lobato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62" y="3933056"/>
            <a:ext cx="2040471" cy="14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3591014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e</a:t>
            </a:r>
            <a:r>
              <a:rPr lang="pt-BR" b="1" dirty="0">
                <a:solidFill>
                  <a:srgbClr val="C00000"/>
                </a:solidFill>
              </a:rPr>
              <a:t>) Tecnologia</a:t>
            </a:r>
            <a:r>
              <a:rPr lang="pt-BR" dirty="0"/>
              <a:t> — A velocidade de mudança é incrível — o trem antigo, que funcionava em 1900, corria a uma velocidade de 50 km/h e ainda existe operacionalmente em diversos lugares do mundo. A geração seguinte de trens que vieram após os anos 50, andavam a 100 km/h e isso já foi uma evolução formidável; logo em seguida, já nos anos 80, víamos os trens de alta tecnologia cruzando os países da Europa e Japão em uma velocidade mais típica dos aviões, de 500 km/h. Mas, se o trem bala corre a 500 km por hora, certamente os aviões </a:t>
            </a:r>
            <a:r>
              <a:rPr lang="pt-BR" dirty="0" smtClean="0"/>
              <a:t>estão </a:t>
            </a:r>
            <a:r>
              <a:rPr lang="pt-BR" dirty="0"/>
              <a:t>correndo muito mais, e essa é a história da tecnologia hoje — parece que sua capacidade de evolução é ilimitada. </a:t>
            </a:r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844823"/>
            <a:ext cx="1800200" cy="186060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65413" y="1724615"/>
            <a:ext cx="6998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C00000"/>
                </a:solidFill>
              </a:rPr>
              <a:t>d) Distribuição </a:t>
            </a:r>
            <a:r>
              <a:rPr lang="pt-BR" dirty="0"/>
              <a:t>— A base logística prolifera em todo mundo a partir do momento em que o comércio internacional tem aumentado a cada ano em velocidade crescente. Mesmo em situações de crise financeira, com alguma redução no ritmo de crescimento, será apenas por algum tempo e como forma de reordenamento e, talvez, até de mudança dos participantes.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79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750441"/>
            <a:ext cx="1944216" cy="193503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5664" y="4073004"/>
            <a:ext cx="8920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g</a:t>
            </a:r>
            <a:r>
              <a:rPr lang="pt-BR" b="1" dirty="0">
                <a:solidFill>
                  <a:srgbClr val="C00000"/>
                </a:solidFill>
              </a:rPr>
              <a:t>) Novos conceitos </a:t>
            </a:r>
            <a:r>
              <a:rPr lang="pt-BR" dirty="0"/>
              <a:t>— Muitos conceitos têm surgido, como responsabilidade social, time to market (tempo para chegar ao mercado), mas se pode observar que a vida adquiriu uma velocidade muito maior, com as vantagens e as desvantagens que isso pode carregar. Até a ética teve de ser reinventada para poder atender às novas situações que a Internet aporta: tanto os males incríveis da pedofilia virtual (fator de aceleração de um comportamento na sociedade real), como o conforto de comprar sem sair de casa e as novas regras éticas de relacionamento entre vendedor e comprador. Surgem novos mecanismos de aprender ou de rapidamente consultar uma enciclopédia moderna utilizando-se a Internet.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5664" y="1611377"/>
            <a:ext cx="687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C00000"/>
                </a:solidFill>
              </a:rPr>
              <a:t>f) Globalização </a:t>
            </a:r>
            <a:r>
              <a:rPr lang="pt-BR" dirty="0"/>
              <a:t>— Essa palavra tem muitas conotações e é tão importante para compreendermos o mundo de hoje que vamos dedicar um capítulo deste livro para tratar disso. Em sua conceituação, cuidaremos de aspectos como velocidade dos negócios, conectividade entre mercados e pessoas e intangibilidade, como novo fator de valor na economia, conduzindo a uma nova forma de avaliação das empresas. Também vamos tratar do que aconteceu no relacionamento entre os países pobres e ricos em razão da globalização. </a:t>
            </a:r>
          </a:p>
        </p:txBody>
      </p:sp>
    </p:spTree>
    <p:extLst>
      <p:ext uri="{BB962C8B-B14F-4D97-AF65-F5344CB8AC3E}">
        <p14:creationId xmlns:p14="http://schemas.microsoft.com/office/powerpoint/2010/main" val="3279001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89856" y="1475492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Empreendedorismo </a:t>
            </a:r>
            <a:r>
              <a:rPr lang="pt-BR" dirty="0"/>
              <a:t>e a geração de novos conhecimentos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1857013"/>
            <a:ext cx="8920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De acordo com DRUCKER, o recurso econômico básico no mundo contemporâneo – “os meios de produção”, para usar uma expressão dos economistas – não é mais o capital, nem os recursos naturais (a “terra” dos economistas), nem a “mão de obra”.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Ele </a:t>
            </a:r>
            <a:r>
              <a:rPr lang="pt-BR" dirty="0"/>
              <a:t>é e será o conhecimento. As atividades centrais de criação de riqueza não serão nem a alocação de capital para uso produtivo, nem a “mão de obra”. [...].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Hoje </a:t>
            </a:r>
            <a:r>
              <a:rPr lang="pt-BR" dirty="0"/>
              <a:t>o valor é criado pela “produtividade” e pela “inovação”, que são aplicações do conhecimento ao trabalho. Os principais grupos sociais da sociedade do conhecimento serão os “trabalhadores do conhecimento” – executivos que sabem como alocar conhecimento para usos produtivos, assim como os capitalistas sabiam como alocar capital para isso, profissionais do conhecimento e empregados do conhecimento”. Por volta de 1960, esse autor criou as expressões “Trabalho do conhecimento” e “Trabalhador do Conhecimento”.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maioria dos funcionários das empresas do conhecimento são profissionais altamente qualificados e com alto nível de escolaridade – isto é, são trabalhadores do conhecimento.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6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509120"/>
            <a:ext cx="1872208" cy="193503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7504" y="1646798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dirty="0"/>
              <a:t>função deste trabalhador é transformar informação em conhecimento.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Os </a:t>
            </a:r>
            <a:r>
              <a:rPr lang="pt-BR" dirty="0"/>
              <a:t>ativos intangíveis hoje são muito mais valiosos que os bens tangíveis. Você pode questionar aqui que isso é uma pequena minoria. </a:t>
            </a:r>
            <a:r>
              <a:rPr lang="pt-BR" dirty="0" smtClean="0"/>
              <a:t>Mas </a:t>
            </a:r>
            <a:r>
              <a:rPr lang="pt-BR" dirty="0"/>
              <a:t>observe, já foi uma minoria bem menor e hoje está se expandindo.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verdadeiro líder é aquele que sabe transmitir o conhecimento, criando novos líderes. O “trabalhador do conhecimento”, portanto, é sobretudo alguém que incorporou ao seu modelo mental e às suas atividades uma postura mais pró-ativa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26926" y="481223"/>
            <a:ext cx="789218" cy="142992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79712" y="4422011"/>
            <a:ext cx="69794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É aquele também que, tendo em vista a complexidade do mundo em que vive, sabe que ninguém mais detém sozinho o conhecimento necessário para que as coisas aconteçam.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Portanto, sua autoimagem não é a de “mais uma peça na engrenagem”, um “recurso humano”, como acontecia na era industrial, mas sim a de alguém que faz a diferença.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8460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36466"/>
            <a:ext cx="1107944" cy="114512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522187" y="2127362"/>
            <a:ext cx="7287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Os empreendedores seriam mais audaciosos, sagazes, famintos do que os demais? </a:t>
            </a:r>
            <a:endParaRPr lang="pt-BR" dirty="0" smtClean="0"/>
          </a:p>
          <a:p>
            <a:pPr algn="just"/>
            <a:r>
              <a:rPr lang="pt-BR" dirty="0" smtClean="0"/>
              <a:t>Seriam </a:t>
            </a:r>
            <a:r>
              <a:rPr lang="pt-BR" dirty="0"/>
              <a:t>gênios malucos? </a:t>
            </a:r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107504" y="3158966"/>
            <a:ext cx="59766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Não é bem assim. </a:t>
            </a:r>
          </a:p>
          <a:p>
            <a:pPr algn="just"/>
            <a:r>
              <a:rPr lang="pt-BR" dirty="0"/>
              <a:t>Eles acreditam em algo, aprendem a avaliar os riscos e as possibilidades e têm o hábito de agir de um modo que os faz parecer audaciosos e sagazes. </a:t>
            </a:r>
          </a:p>
          <a:p>
            <a:pPr algn="just"/>
            <a:r>
              <a:rPr lang="pt-BR" dirty="0"/>
              <a:t>Essa é a observação que se pode fazer a respeito da realidade de um número significativo de empreendedores. </a:t>
            </a:r>
          </a:p>
          <a:p>
            <a:pPr algn="just"/>
            <a:r>
              <a:rPr lang="pt-BR" dirty="0"/>
              <a:t>Por vezes, seu sonho é muito prematuro para ser realizado com os recursos da tecnologia e da cultura daquela época, mas não são loucuras impossíveis. </a:t>
            </a:r>
          </a:p>
          <a:p>
            <a:pPr algn="just"/>
            <a:r>
              <a:rPr lang="pt-BR" dirty="0"/>
              <a:t>Outras vezes não se transformam em sucesso econômico, mas ajudam a melhorar a vida das pessoas (SALIM E SILVA, 2009).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67" y="1613173"/>
            <a:ext cx="5076825" cy="44767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799431" y="1594500"/>
            <a:ext cx="3916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ATIVIDADE DE AULA: CASE 01.</a:t>
            </a:r>
            <a:endParaRPr lang="pt-BR" sz="2400" dirty="0"/>
          </a:p>
        </p:txBody>
      </p:sp>
      <p:pic>
        <p:nvPicPr>
          <p:cNvPr id="19458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57" y="2766142"/>
            <a:ext cx="2410115" cy="253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sultado de imagem para EMREENDEDORIS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2" y="5392956"/>
            <a:ext cx="1218742" cy="9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sultado de imagem para EMREENDEDORIS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82643"/>
            <a:ext cx="1218742" cy="9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527851" y="408187"/>
            <a:ext cx="1073073" cy="1944216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827584" y="10527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Empreendedor, o Conhecimento e a Cultura Empreendedora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76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35496" y="206084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</a:t>
            </a:r>
            <a:r>
              <a:rPr lang="pt-BR" sz="20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Eco. Adm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92080" y="404664"/>
            <a:ext cx="37867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</a:t>
            </a:r>
            <a:r>
              <a:rPr lang="pt-B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pt-BR" sz="8000" dirty="0">
              <a:solidFill>
                <a:srgbClr val="C0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72008" y="2492896"/>
            <a:ext cx="5796136" cy="981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83433"/>
            <a:ext cx="3960441" cy="283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82" y="2933859"/>
            <a:ext cx="1581305" cy="2865040"/>
          </a:xfrm>
          <a:prstGeom prst="rect">
            <a:avLst/>
          </a:prstGeom>
        </p:spPr>
      </p:pic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983432"/>
            <a:ext cx="3066661" cy="267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32656"/>
            <a:ext cx="63001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MUDANÇAS NAS RELAÇÕES DE TRABALHO NA SOCIEDADE CONTEMPORÂNEA.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5745" y="1045950"/>
            <a:ext cx="837552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Tema:</a:t>
            </a:r>
          </a:p>
          <a:p>
            <a:endParaRPr lang="pt-BR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/>
              <a:t>O CENÁRIO COMPETITIVO ATUAL. </a:t>
            </a:r>
            <a:endParaRPr lang="pt-BR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smtClean="0"/>
              <a:t>INOVAÇÃO </a:t>
            </a:r>
            <a:r>
              <a:rPr lang="pt-BR" dirty="0"/>
              <a:t>DISRUPTIVA E CRIAÇÃO DE NOVOS MERCADOS. </a:t>
            </a:r>
          </a:p>
          <a:p>
            <a:endParaRPr lang="pt-BR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Palavras-chave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pt-BR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/>
              <a:t>COMPETITIVIDADE. INOVAÇÃO. EFICIÊNCIA, EFICÁCIA E EFETIVIDADE.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Objetivos:</a:t>
            </a:r>
          </a:p>
          <a:p>
            <a:endParaRPr lang="pt-BR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smtClean="0"/>
              <a:t>Ao </a:t>
            </a:r>
            <a:r>
              <a:rPr lang="pt-BR" dirty="0"/>
              <a:t>final dessa aula, o aluno deverá ser capaz</a:t>
            </a:r>
            <a:r>
              <a:rPr lang="pt-BR" dirty="0" smtClean="0"/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smtClean="0"/>
              <a:t>Reconhecer </a:t>
            </a:r>
            <a:r>
              <a:rPr lang="pt-BR" dirty="0"/>
              <a:t>o cenário competitivo atual;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smtClean="0"/>
              <a:t>Diferenciar </a:t>
            </a:r>
            <a:r>
              <a:rPr lang="pt-BR" dirty="0"/>
              <a:t>criatividade e inovação no ambiente de negócios</a:t>
            </a:r>
            <a:r>
              <a:rPr lang="pt-BR" dirty="0" smtClean="0"/>
              <a:t>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smtClean="0"/>
              <a:t>Identificar </a:t>
            </a:r>
            <a:r>
              <a:rPr lang="pt-BR" dirty="0"/>
              <a:t>o conceito de inovação disruptiva</a:t>
            </a:r>
            <a:r>
              <a:rPr lang="pt-BR" dirty="0" smtClean="0"/>
              <a:t>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smtClean="0"/>
              <a:t>Analisar </a:t>
            </a:r>
            <a:r>
              <a:rPr lang="pt-BR" dirty="0"/>
              <a:t>de que forma a globalização e o avanço tecnológico possibilitam a criação de novos mercados.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-175580" y="1230547"/>
            <a:ext cx="942975" cy="53967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063" y="1052736"/>
            <a:ext cx="202043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589240"/>
            <a:ext cx="1057300" cy="105730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343213" y="1619508"/>
            <a:ext cx="2971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O </a:t>
            </a:r>
            <a:r>
              <a:rPr lang="pt-BR" dirty="0"/>
              <a:t>Processo Empreendedor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2062003"/>
            <a:ext cx="89781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decisão de tornar-se empreendedor pode ocorrer aparentemente por acaso. Isso pode ser testado fazendo-se uma pergunta básica a qualquer empreendedor que você conhece: o que o levou a criar sua empresa?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Não </a:t>
            </a:r>
            <a:r>
              <a:rPr lang="pt-BR" dirty="0"/>
              <a:t>se surpreenda se a maioria das respostas for: não sei, foi por acaso... Na verdade, essa decisão ocorre por fatores externos, ambientais e sociais, por aptidões pessoais ou devido a um somatório de todas essas condições, que são críticas para o surgimento e o crescimento de uma nova empresa.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processo empreendedor inicia-se quando um evento gerador desses fatores possibilita o início de um novo negócio. </a:t>
            </a:r>
            <a:r>
              <a:rPr lang="pt-BR" dirty="0" smtClean="0"/>
              <a:t>Abaixo </a:t>
            </a:r>
            <a:r>
              <a:rPr lang="pt-BR" dirty="0"/>
              <a:t>relatamos os principais fatores que iniciam e contribuem, de uma ou outra maneira, para esse processo: </a:t>
            </a:r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527851" y="408187"/>
            <a:ext cx="1073073" cy="1944216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27583" y="1011913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O CENÁRIO COMPETITIVO ATUAL. </a:t>
            </a:r>
            <a:endParaRPr lang="pt-BR" sz="1600" b="1" dirty="0" smtClean="0"/>
          </a:p>
          <a:p>
            <a:r>
              <a:rPr lang="pt-BR" sz="1600" b="1" dirty="0" smtClean="0"/>
              <a:t>INOVAÇÃO </a:t>
            </a:r>
            <a:r>
              <a:rPr lang="pt-BR" sz="1600" b="1" dirty="0"/>
              <a:t>DISRUPTIVA E CRIAÇÃO DE NOVOS MERCADOS. </a:t>
            </a:r>
            <a:endParaRPr lang="pt-B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48050" y="5662989"/>
            <a:ext cx="7092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C00000"/>
                </a:solidFill>
              </a:rPr>
              <a:t>Fatores pessoais: </a:t>
            </a:r>
            <a:r>
              <a:rPr lang="pt-BR" dirty="0">
                <a:solidFill>
                  <a:srgbClr val="C00000"/>
                </a:solidFill>
              </a:rPr>
              <a:t>Auto-realização, valores pessoais, preferências, educação, experiência, insatisfação com o trabalho, demissão, idade. 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14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163" y="5807151"/>
            <a:ext cx="430887" cy="430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35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311802"/>
            <a:ext cx="1259632" cy="1259632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467543" y="1772816"/>
            <a:ext cx="86095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Fatores sociológicos: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Networking, equipes, influência familiar, modelos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de</a:t>
            </a:r>
          </a:p>
          <a:p>
            <a:pPr algn="just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sucesso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pt-BR" dirty="0"/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Fatores </a:t>
            </a:r>
            <a:r>
              <a:rPr lang="pt-BR" b="1" dirty="0">
                <a:solidFill>
                  <a:srgbClr val="C00000"/>
                </a:solidFill>
              </a:rPr>
              <a:t>ambientais: </a:t>
            </a:r>
            <a:r>
              <a:rPr lang="pt-BR" dirty="0">
                <a:solidFill>
                  <a:srgbClr val="C00000"/>
                </a:solidFill>
              </a:rPr>
              <a:t>Oportunidade, impulso criativo, competição, recursos, políticas públicas. </a:t>
            </a:r>
            <a:endParaRPr lang="pt-BR" dirty="0" smtClean="0">
              <a:solidFill>
                <a:srgbClr val="C00000"/>
              </a:solidFill>
            </a:endParaRPr>
          </a:p>
          <a:p>
            <a:pPr algn="just"/>
            <a:endParaRPr lang="pt-BR" dirty="0"/>
          </a:p>
          <a:p>
            <a:pPr algn="just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Fatores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organizacionais: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disponibilidade de equipe, estratégia, estrutura, cultura, produtos &amp; serviços entrantes ou inéditos. </a:t>
            </a:r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2" descr="Resultado de imagem para EMPREENDEDORIS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257268"/>
            <a:ext cx="1528488" cy="21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527851" y="408187"/>
            <a:ext cx="1073073" cy="1944216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827583" y="1011913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O CENÁRIO COMPETITIVO ATUAL. </a:t>
            </a:r>
            <a:endParaRPr lang="pt-BR" sz="1600" b="1" dirty="0" smtClean="0"/>
          </a:p>
          <a:p>
            <a:r>
              <a:rPr lang="pt-BR" sz="1600" b="1" dirty="0" smtClean="0"/>
              <a:t>INOVAÇÃO </a:t>
            </a:r>
            <a:r>
              <a:rPr lang="pt-BR" sz="1600" b="1" dirty="0"/>
              <a:t>DISRUPTIVA E CRIAÇÃO DE NOVOS MERCADOS. </a:t>
            </a:r>
            <a:endParaRPr lang="pt-B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80008" y="4289028"/>
            <a:ext cx="7256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Reunidos esses fatores (ou boa parte deles), podemos então entender as fases do processo empreendedor</a:t>
            </a:r>
            <a:r>
              <a:rPr lang="pt-BR" dirty="0" smtClean="0"/>
              <a:t>: </a:t>
            </a:r>
            <a:endParaRPr lang="pt-BR" b="1" dirty="0" smtClean="0"/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pt-BR" b="1" dirty="0" smtClean="0"/>
              <a:t>Identificar e avaliar a oportunidade; </a:t>
            </a:r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pt-BR" b="1" dirty="0" smtClean="0"/>
              <a:t>Desenvolver </a:t>
            </a:r>
            <a:r>
              <a:rPr lang="pt-BR" b="1" dirty="0"/>
              <a:t>o plano de negócios; </a:t>
            </a:r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pt-BR" b="1" dirty="0"/>
              <a:t>Determinar e captar os recursos necessários; </a:t>
            </a:r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pt-BR" b="1" dirty="0"/>
              <a:t>Gerenciar a empresa criada.</a:t>
            </a:r>
            <a:endParaRPr lang="pt-BR" b="1" dirty="0"/>
          </a:p>
        </p:txBody>
      </p:sp>
      <p:pic>
        <p:nvPicPr>
          <p:cNvPr id="18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158" y="3537007"/>
            <a:ext cx="430887" cy="430887"/>
          </a:xfrm>
          <a:prstGeom prst="rect">
            <a:avLst/>
          </a:prstGeom>
          <a:noFill/>
        </p:spPr>
      </p:pic>
      <p:pic>
        <p:nvPicPr>
          <p:cNvPr id="1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159" y="2691853"/>
            <a:ext cx="430887" cy="430887"/>
          </a:xfrm>
          <a:prstGeom prst="rect">
            <a:avLst/>
          </a:prstGeom>
          <a:noFill/>
        </p:spPr>
      </p:pic>
      <p:pic>
        <p:nvPicPr>
          <p:cNvPr id="20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159" y="1846699"/>
            <a:ext cx="430887" cy="430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840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3" y="2266994"/>
            <a:ext cx="48245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I. Identificar e avaliar a oportunidades: </a:t>
            </a:r>
          </a:p>
          <a:p>
            <a:r>
              <a:rPr lang="pt-BR" dirty="0"/>
              <a:t>•  Criação e abrangência da oportunidade;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Valores percebidos e reais da mesma</a:t>
            </a:r>
            <a:r>
              <a:rPr lang="pt-BR" dirty="0" smtClean="0"/>
              <a:t>;</a:t>
            </a:r>
          </a:p>
          <a:p>
            <a:r>
              <a:rPr lang="pt-BR" dirty="0" smtClean="0"/>
              <a:t>•</a:t>
            </a:r>
            <a:r>
              <a:rPr lang="pt-BR" dirty="0"/>
              <a:t>  Riscos e retornos;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Oportunidade X habilidades e metas;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Situação dos competidores.</a:t>
            </a:r>
          </a:p>
          <a:p>
            <a:endParaRPr lang="pt-BR" dirty="0" smtClean="0"/>
          </a:p>
          <a:p>
            <a:r>
              <a:rPr lang="pt-BR" dirty="0" smtClean="0"/>
              <a:t>II</a:t>
            </a:r>
            <a:r>
              <a:rPr lang="pt-BR" dirty="0"/>
              <a:t>. Gerenciar o empreendimento:</a:t>
            </a:r>
          </a:p>
          <a:p>
            <a:r>
              <a:rPr lang="pt-BR" dirty="0"/>
              <a:t>•  Estilo de gestão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Fatores críticos de sucesso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Identificação de problemas atuais e </a:t>
            </a:r>
            <a:r>
              <a:rPr lang="pt-BR" dirty="0" smtClean="0"/>
              <a:t>potenciais</a:t>
            </a:r>
          </a:p>
          <a:p>
            <a:r>
              <a:rPr lang="pt-BR" dirty="0" smtClean="0"/>
              <a:t>•</a:t>
            </a:r>
            <a:r>
              <a:rPr lang="pt-BR" dirty="0"/>
              <a:t>  Implementação de sistemas de controle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Entrada em novos mercados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</a:t>
            </a:r>
            <a:r>
              <a:rPr lang="pt-BR" dirty="0" smtClean="0"/>
              <a:t>Marketing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51520" y="1691516"/>
            <a:ext cx="322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Fases 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do Modelo de Negócio 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71270" y="2276872"/>
            <a:ext cx="40372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UcPeriod" startAt="3"/>
            </a:pPr>
            <a:r>
              <a:rPr lang="pt-BR" dirty="0" smtClean="0"/>
              <a:t>Desenvolver </a:t>
            </a:r>
            <a:r>
              <a:rPr lang="pt-BR" dirty="0"/>
              <a:t>o plano de negócio: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Sumário executivo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Conceituação do empreendimento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Equipe de gestão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Mercado e competidores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Marketing e vendas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Estrutura e operação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Análise estratégica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Plano financeiro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Apêndices e </a:t>
            </a:r>
            <a:r>
              <a:rPr lang="pt-BR" dirty="0" smtClean="0"/>
              <a:t>anexos</a:t>
            </a:r>
          </a:p>
        </p:txBody>
      </p:sp>
      <p:pic>
        <p:nvPicPr>
          <p:cNvPr id="3686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62" y="4509120"/>
            <a:ext cx="1324583" cy="20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EMPREENDEDORIS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49" y="5201909"/>
            <a:ext cx="1008112" cy="130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527851" y="408187"/>
            <a:ext cx="1073073" cy="1944216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827583" y="1011913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O CENÁRIO COMPETITIVO ATUAL. </a:t>
            </a:r>
            <a:endParaRPr lang="pt-BR" sz="1600" b="1" dirty="0" smtClean="0"/>
          </a:p>
          <a:p>
            <a:r>
              <a:rPr lang="pt-BR" sz="1600" b="1" dirty="0" smtClean="0"/>
              <a:t>INOVAÇÃO </a:t>
            </a:r>
            <a:r>
              <a:rPr lang="pt-BR" sz="1600" b="1" dirty="0"/>
              <a:t>DISRUPTIVA E CRIAÇÃO DE NOVOS MERCADOS. </a:t>
            </a:r>
            <a:endParaRPr lang="pt-B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  <p:pic>
        <p:nvPicPr>
          <p:cNvPr id="17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311802"/>
            <a:ext cx="1259632" cy="1259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05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496" y="260648"/>
            <a:ext cx="64087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ACESSO AO MATERIAL DE APOIO À DISCIPLINA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925" y="1095375"/>
            <a:ext cx="403225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SAVA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AMBIENTE DE APOIO VIRTUAL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NA PASTA DO PROFESSOR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8900"/>
            <a:ext cx="45005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373688"/>
            <a:ext cx="3311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a direita 8"/>
          <p:cNvSpPr/>
          <p:nvPr/>
        </p:nvSpPr>
        <p:spPr>
          <a:xfrm>
            <a:off x="2195513" y="2060575"/>
            <a:ext cx="115252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>
            <a:off x="900113" y="3068638"/>
            <a:ext cx="647700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24744"/>
            <a:ext cx="56292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0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632" y="4228053"/>
            <a:ext cx="90480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Embora as fases sejam apresentadas de forma sequencial, nenhuma delas precisa ser completamente concluída para que se inicie a seguinte. </a:t>
            </a:r>
            <a:endParaRPr lang="pt-BR" dirty="0" smtClean="0"/>
          </a:p>
          <a:p>
            <a:pPr algn="just"/>
            <a:endParaRPr lang="pt-BR" sz="1000" dirty="0"/>
          </a:p>
          <a:p>
            <a:pPr algn="just"/>
            <a:r>
              <a:rPr lang="pt-BR" dirty="0" smtClean="0"/>
              <a:t>Por </a:t>
            </a:r>
            <a:r>
              <a:rPr lang="pt-BR" dirty="0"/>
              <a:t>exemplo, ao se identificar e avaliar uma oportunidade (fase 1), o empreendedor deve ter em mente o tipo de negócio que deseja criar (fase 4). </a:t>
            </a:r>
            <a:r>
              <a:rPr lang="pt-BR" dirty="0" smtClean="0"/>
              <a:t>Muitas </a:t>
            </a:r>
            <a:r>
              <a:rPr lang="pt-BR" dirty="0"/>
              <a:t>vezes ocorre ainda um outro ciclo de fases antes de se concluir o processo completo</a:t>
            </a:r>
            <a:r>
              <a:rPr lang="pt-BR" dirty="0" smtClean="0"/>
              <a:t>.</a:t>
            </a:r>
            <a:r>
              <a:rPr lang="pt-BR" dirty="0"/>
              <a:t> É o caso em que o empreendedor elabora o seu primeiro plano de negócios e, em seguida, apresenta-o para um capitalista de risco, que faz várias críticas e sugere ao empreendedor mudar toda a concepção da empresa antes de vir procurá-lo de novo.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6064" y="16288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IV</a:t>
            </a:r>
            <a:r>
              <a:rPr lang="pt-BR" dirty="0"/>
              <a:t>. Plano de viabilidade econômica e captar recursos:</a:t>
            </a:r>
          </a:p>
          <a:p>
            <a:r>
              <a:rPr lang="pt-BR" dirty="0"/>
              <a:t>•  Recursos pessoais </a:t>
            </a:r>
          </a:p>
          <a:p>
            <a:r>
              <a:rPr lang="pt-BR" dirty="0"/>
              <a:t>•  Recursos de amigos e parentes </a:t>
            </a:r>
          </a:p>
          <a:p>
            <a:r>
              <a:rPr lang="pt-BR" dirty="0"/>
              <a:t>•  Angels </a:t>
            </a:r>
          </a:p>
          <a:p>
            <a:r>
              <a:rPr lang="pt-BR" dirty="0"/>
              <a:t>•  Capitalistas de risco (investidores) </a:t>
            </a:r>
          </a:p>
          <a:p>
            <a:r>
              <a:rPr lang="pt-BR" dirty="0"/>
              <a:t>•  Bancos </a:t>
            </a:r>
          </a:p>
          <a:p>
            <a:r>
              <a:rPr lang="pt-BR" dirty="0"/>
              <a:t>•  Incubadoras </a:t>
            </a:r>
          </a:p>
          <a:p>
            <a:r>
              <a:rPr lang="pt-BR" dirty="0"/>
              <a:t>•  Governo</a:t>
            </a: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11629"/>
            <a:ext cx="1694833" cy="26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EMPREENDEDORIS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2017717"/>
            <a:ext cx="1654279" cy="2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527851" y="408187"/>
            <a:ext cx="1073073" cy="1944216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827583" y="1011913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O CENÁRIO COMPETITIVO ATUAL. </a:t>
            </a:r>
            <a:endParaRPr lang="pt-BR" sz="1600" b="1" dirty="0" smtClean="0"/>
          </a:p>
          <a:p>
            <a:r>
              <a:rPr lang="pt-BR" sz="1600" b="1" dirty="0" smtClean="0"/>
              <a:t>INOVAÇÃO </a:t>
            </a:r>
            <a:r>
              <a:rPr lang="pt-BR" sz="1600" b="1" dirty="0"/>
              <a:t>DISRUPTIVA E CRIAÇÃO DE NOVOS MERCADOS. </a:t>
            </a:r>
            <a:endParaRPr lang="pt-B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45822"/>
            <a:ext cx="8922972" cy="4223538"/>
          </a:xfrm>
          <a:prstGeom prst="rect">
            <a:avLst/>
          </a:prstGeom>
        </p:spPr>
      </p:pic>
      <p:pic>
        <p:nvPicPr>
          <p:cNvPr id="5122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2204864"/>
            <a:ext cx="648072" cy="648072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07504" y="150363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Nesse </a:t>
            </a:r>
            <a:r>
              <a:rPr lang="pt-BR" dirty="0"/>
              <a:t>caso, o processo chegou até a fase 3, e voltou novamente para a fase 1, recomeçando um novo ciclo sem ter concluído o anterior. O empreendedor não deve desanimar diante dessa situação, que é muito frequente. O quadro a seguir resume o processo:</a:t>
            </a:r>
          </a:p>
        </p:txBody>
      </p:sp>
      <p:pic>
        <p:nvPicPr>
          <p:cNvPr id="10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213446"/>
            <a:ext cx="455914" cy="45591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034035" y="554332"/>
            <a:ext cx="713033" cy="1291888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827583" y="1011913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O CENÁRIO COMPETITIVO ATUAL. </a:t>
            </a:r>
            <a:endParaRPr lang="pt-BR" sz="1600" b="1" dirty="0" smtClean="0"/>
          </a:p>
          <a:p>
            <a:r>
              <a:rPr lang="pt-BR" sz="1600" b="1" dirty="0" smtClean="0"/>
              <a:t>INOVAÇÃO </a:t>
            </a:r>
            <a:r>
              <a:rPr lang="pt-BR" sz="1600" b="1" dirty="0"/>
              <a:t>DISRUPTIVA E CRIAÇÃO DE NOVOS MERCADOS. </a:t>
            </a:r>
            <a:endParaRPr lang="pt-B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2217053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Empreendedorismo por oportunidade cresce no Brasil A nova edição da pesquisa Global Entrepreneurship Monitor divulgada terça-feira (6 de Abril de 2010), mostra que, mesmo com a crise financeira internacional, o Brasil atingiu a sua maior taxa de empreendedorismo por oportunidade: 9,4% contra 5,9% da taxa de empreendedorismo por necessidade. Nas últimas nove edições da Pesquisa GEM, a taxa de empreendedorismo por oportunidade vem demonstrando crescimento gradativo, passando de 8,5%, em 2001, para 9,4%, em 2009. Os responsáveis pela pesquisa (IBQP e Sebrae) explicam que a elevação em 2009 se deve ao alto crescimento ocorrido isoladamente nos empreendimentos nascentes, que passou de 2,93%, em 2008, para 5,78%, em 2009. Deste último dado, 4,3% são empreendimentos nascentes por oportunidade. No ranking dos países com nível comparável de desenvolvimento econômico o Brasil é o sexto mais empreendedor, com taxa de 15,3%, o que equivale a 18,8 milhões de pessoas. A taxa geral se refere à soma dos empreendimentos novos (que surgiram nos últimos três anos e meio), que foi de 9,75%, e dos empreendimentos nascentes (com até três meses de vida ou ainda em processo de criação), que ficou em 5,78%. A atual taxa está acima da média histórica do Brasil, que é de 13%. Em 2008, a taxa ficou em 12%. 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67" y="1685181"/>
            <a:ext cx="5076825" cy="44767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799431" y="1666508"/>
            <a:ext cx="3916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ATIVIDADE DE AULA: CASE </a:t>
            </a:r>
            <a:r>
              <a:rPr lang="pt-BR" sz="2400" dirty="0" smtClean="0"/>
              <a:t>02.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639604" y="440452"/>
            <a:ext cx="993585" cy="180019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827583" y="1011913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O CENÁRIO COMPETITIVO ATUAL. </a:t>
            </a:r>
            <a:endParaRPr lang="pt-BR" sz="1600" b="1" dirty="0" smtClean="0"/>
          </a:p>
          <a:p>
            <a:r>
              <a:rPr lang="pt-BR" sz="1600" b="1" dirty="0" smtClean="0"/>
              <a:t>INOVAÇÃO </a:t>
            </a:r>
            <a:r>
              <a:rPr lang="pt-BR" sz="1600" b="1" dirty="0"/>
              <a:t>DISRUPTIVA E CRIAÇÃO DE NOVOS MERCADOS. </a:t>
            </a:r>
            <a:endParaRPr lang="pt-B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79512" y="1700808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Na </a:t>
            </a:r>
            <a:r>
              <a:rPr lang="pt-BR" dirty="0"/>
              <a:t>China, 18,8% da população adulta (169 milhões de pessoas) é empreendedora. Apesar desse grande número, a proporção é de um empreendedor por oportunidade para cada um por necessidade. Já na Rússia, o número de empresários é menor, com taxa de 3,9% (1,3 milhão), porém, a proporção de empreendedores por oportunidade é maior: 2,35 para cada um por necessidade. Quando comparada aos países citados acima, a Suíça apresenta maior disparidade entre as proporções. A Suíça possui taxa de empreendedorismo (TEA) de 7,72%. Além desse alto índice de empreendedores, para cada pessoa que empreende por necessidade, 13 o fazem por oportunidade. Nos Estados Unidos, a TEA é de 8%, com proporção equilibrada de três empreendimentos gerados por oportunidade e um por necessidade. Ao analisar 13 países membros do G-20 (grupo que reúne as 20 maiores economias do mundo) que participaram do estudo, a GEM 2009 constatou que a população da China é a mais empreendedora, com taxa de 18,8% (169 milhões de pessoas), seguida do Brasil, com 15,3% (18,8 milhões); Argentina, 14,7% (3,5 milhões); Estados Unidos, 8% (15,4 milhões); Coréia do Sul, 7% (2,3 milhões); África do Sul, 5,9% (1,7 milhão); Reino Unido, 5,7% (2,2 milhões); Arábia Saudita, 4,7% (501 mil); França, 4,3% (1,6 milhão); Alemanha, 4,1% (2,1 milhões); Rússia, 3,9 % (3,7 milhões); Itália, 3,7% (1,3 milhão); e Japão, 3,3% (2,5 milhões).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32552" y="525031"/>
            <a:ext cx="785216" cy="1422671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827583" y="1011913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O CENÁRIO COMPETITIVO ATUAL. </a:t>
            </a:r>
            <a:endParaRPr lang="pt-BR" sz="1600" b="1" dirty="0" smtClean="0"/>
          </a:p>
          <a:p>
            <a:r>
              <a:rPr lang="pt-BR" sz="1600" b="1" dirty="0" smtClean="0"/>
              <a:t>INOVAÇÃO </a:t>
            </a:r>
            <a:r>
              <a:rPr lang="pt-BR" sz="1600" b="1" dirty="0"/>
              <a:t>DISRUPTIVA E CRIAÇÃO DE NOVOS MERCADOS. </a:t>
            </a:r>
            <a:endParaRPr lang="pt-B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71" y="1612693"/>
            <a:ext cx="5076825" cy="44767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935335" y="1599183"/>
            <a:ext cx="3916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ATIVIDADE DE AULA: CASE </a:t>
            </a:r>
            <a:r>
              <a:rPr lang="pt-BR" sz="2400" dirty="0" smtClean="0"/>
              <a:t>02.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2" y="2072840"/>
            <a:ext cx="5487585" cy="305043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974721"/>
            <a:ext cx="3096342" cy="162155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47864" y="5077757"/>
            <a:ext cx="2376264" cy="1518518"/>
          </a:xfrm>
          <a:prstGeom prst="rect">
            <a:avLst/>
          </a:prstGeom>
        </p:spPr>
      </p:pic>
      <p:pic>
        <p:nvPicPr>
          <p:cNvPr id="31746" name="Picture 2" descr="Resultado de imagem para EMREENDEDORIS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13" y="3957884"/>
            <a:ext cx="3050775" cy="26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Resultado de imagem para EMREENDEDORIS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484784"/>
            <a:ext cx="3192289" cy="103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Imagem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08" y="2625466"/>
            <a:ext cx="3136008" cy="12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7695480" y="456585"/>
            <a:ext cx="953842" cy="172819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827583" y="1011913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O CENÁRIO COMPETITIVO ATUAL. </a:t>
            </a:r>
            <a:endParaRPr lang="pt-BR" sz="1600" b="1" dirty="0" smtClean="0"/>
          </a:p>
          <a:p>
            <a:r>
              <a:rPr lang="pt-BR" sz="1600" b="1" dirty="0" smtClean="0"/>
              <a:t>INOVAÇÃO </a:t>
            </a:r>
            <a:r>
              <a:rPr lang="pt-BR" sz="1600" b="1" dirty="0"/>
              <a:t>DISRUPTIVA E CRIAÇÃO DE NOVOS MERCADOS. </a:t>
            </a:r>
            <a:endParaRPr lang="pt-B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527851" y="408187"/>
            <a:ext cx="1073073" cy="194421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27583" y="1011913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O CENÁRIO COMPETITIVO ATUAL. </a:t>
            </a:r>
            <a:endParaRPr lang="pt-BR" sz="1600" b="1" dirty="0" smtClean="0"/>
          </a:p>
          <a:p>
            <a:r>
              <a:rPr lang="pt-BR" sz="1600" b="1" dirty="0" smtClean="0"/>
              <a:t>INOVAÇÃO </a:t>
            </a:r>
            <a:r>
              <a:rPr lang="pt-BR" sz="1600" b="1" dirty="0"/>
              <a:t>DISRUPTIVA E CRIAÇÃO DE NOVOS MERCADOS. </a:t>
            </a:r>
            <a:endParaRPr lang="pt-B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94197" y="1596688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Os Aspectos cognitivos na percepção de novos negócios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7632" y="2060848"/>
            <a:ext cx="8998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Para falar sobre cognição e percepção, devemos conhecer seus conceitos e definições. Assim, temos como definição de cognição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 </a:t>
            </a:r>
            <a:r>
              <a:rPr lang="pt-BR" dirty="0"/>
              <a:t>“Cognição é o ato ou processo de conhecer. Inclui a atenção, a percepção, a memória, o raciocínio, o juízo, a imaginação, o pensamento e o discurso”.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As </a:t>
            </a:r>
            <a:r>
              <a:rPr lang="pt-BR" dirty="0"/>
              <a:t>tentativas de explicação da forma como a cognição trabalha são tão remotas como a própria filosofia. De fato, o termo tem origem nos escritos de Platão e Aristóteles.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Com </a:t>
            </a:r>
            <a:r>
              <a:rPr lang="pt-BR" dirty="0"/>
              <a:t>a separação entre psicologia e filosofia, a cognição tem sido investigada a partir de diversos pontos de vista. Observe que as palavras têm links para você construir o seu próprio instrumento </a:t>
            </a:r>
            <a:r>
              <a:rPr lang="pt-BR" dirty="0" smtClean="0"/>
              <a:t>cognitivo.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percepção é um estágio do processamento de informações, ou seja, como funciona a mente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percepção é um estágio extremamente seletivo. </a:t>
            </a:r>
          </a:p>
        </p:txBody>
      </p:sp>
    </p:spTree>
    <p:extLst>
      <p:ext uri="{BB962C8B-B14F-4D97-AF65-F5344CB8AC3E}">
        <p14:creationId xmlns:p14="http://schemas.microsoft.com/office/powerpoint/2010/main" val="10875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527851" y="408187"/>
            <a:ext cx="1073073" cy="194421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27583" y="1011913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O CENÁRIO COMPETITIVO ATUAL. </a:t>
            </a:r>
            <a:endParaRPr lang="pt-BR" sz="1600" b="1" dirty="0" smtClean="0"/>
          </a:p>
          <a:p>
            <a:r>
              <a:rPr lang="pt-BR" sz="1600" b="1" dirty="0" smtClean="0"/>
              <a:t>INOVAÇÃO </a:t>
            </a:r>
            <a:r>
              <a:rPr lang="pt-BR" sz="1600" b="1" dirty="0"/>
              <a:t>DISRUPTIVA E CRIAÇÃO DE NOVOS MERCADOS. </a:t>
            </a:r>
            <a:endParaRPr lang="pt-B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94197" y="1596688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Os Aspectos cognitivos na percepção de novos negócios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198884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Da enorme quantidade de informações que recebemos, poucas nos chamam a atenção. No esquema a seguir podemos ver como funciona este processo. Os três primeiros estágios constituem a percepção.</a:t>
            </a:r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852936"/>
            <a:ext cx="8928992" cy="22280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7504" y="4987042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Como exemplo: </a:t>
            </a:r>
            <a:r>
              <a:rPr lang="pt-BR" dirty="0"/>
              <a:t>você recebeu a informação de que o Rio de Janeiro será sede da próxima olimpíada, isto é um estímulo externo. Você está feliz pela cidade, mas ao mesmo tempo chama sua atenção que milhares ou milhões de pessoas virão à cidade. Como você fala muito bem seis idiomas, você interpreta que isso pode ser uma ótima oportunidade e armazena na memória para começar o processo de transformar a informação em conhecimento e empreender. </a:t>
            </a:r>
          </a:p>
        </p:txBody>
      </p:sp>
    </p:spTree>
    <p:extLst>
      <p:ext uri="{BB962C8B-B14F-4D97-AF65-F5344CB8AC3E}">
        <p14:creationId xmlns:p14="http://schemas.microsoft.com/office/powerpoint/2010/main" val="109873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66" y="4005064"/>
            <a:ext cx="4589969" cy="26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95" y="4147293"/>
            <a:ext cx="2941677" cy="220813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628800"/>
            <a:ext cx="6912768" cy="44767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27584" y="1672662"/>
            <a:ext cx="6245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VAMOS LER E DEBATER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OS ARTIGOS EM GRUPOS DE 5 ALUNOS:</a:t>
            </a:r>
            <a:endParaRPr lang="pt-B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786" y="476672"/>
            <a:ext cx="6292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Conceitos Básicos do Empreendedorismo 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695480" y="456585"/>
            <a:ext cx="953842" cy="172819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827583" y="1011913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O CENÁRIO COMPETITIVO ATUAL. </a:t>
            </a:r>
            <a:endParaRPr lang="pt-BR" sz="1600" b="1" dirty="0" smtClean="0"/>
          </a:p>
          <a:p>
            <a:r>
              <a:rPr lang="pt-BR" sz="1600" b="1" dirty="0" smtClean="0"/>
              <a:t>INOVAÇÃO </a:t>
            </a:r>
            <a:r>
              <a:rPr lang="pt-BR" sz="1600" b="1" dirty="0"/>
              <a:t>DISRUPTIVA E CRIAÇÃO DE NOVOS MERCADOS. </a:t>
            </a:r>
            <a:endParaRPr lang="pt-B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37632" y="1064930"/>
            <a:ext cx="789951" cy="41985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80019" y="2278613"/>
            <a:ext cx="8621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ser empreendedor</a:t>
            </a:r>
          </a:p>
          <a:p>
            <a:r>
              <a:rPr lang="pt-BR" dirty="0" smtClean="0"/>
              <a:t>	De: Adriane </a:t>
            </a:r>
            <a:r>
              <a:rPr lang="pt-BR" dirty="0"/>
              <a:t>Alvarenga da Rocha </a:t>
            </a:r>
            <a:r>
              <a:rPr lang="pt-BR" dirty="0" smtClean="0"/>
              <a:t>Pombo – PG 49 do livro proprietário.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79513" y="3092767"/>
            <a:ext cx="8803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e a importância do conhecimento </a:t>
            </a:r>
            <a:endParaRPr lang="pt-B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/>
              <a:t>	Fonte</a:t>
            </a:r>
            <a:r>
              <a:rPr lang="pt-BR" dirty="0"/>
              <a:t>: Polli (2014) Inovação </a:t>
            </a:r>
            <a:r>
              <a:rPr lang="pt-BR" dirty="0" smtClean="0"/>
              <a:t>Tecnológica </a:t>
            </a:r>
            <a:r>
              <a:rPr lang="pt-BR" dirty="0"/>
              <a:t>– PG </a:t>
            </a:r>
            <a:r>
              <a:rPr lang="pt-BR" dirty="0" smtClean="0"/>
              <a:t>52 </a:t>
            </a:r>
            <a:r>
              <a:rPr lang="pt-BR" dirty="0"/>
              <a:t>do livro proprietário.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57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388" y="333375"/>
            <a:ext cx="44640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</a:rPr>
              <a:t>AGUARDEM . . . </a:t>
            </a:r>
            <a:endParaRPr lang="pt-B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1469"/>
            <a:ext cx="6701426" cy="405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79388" y="1125538"/>
            <a:ext cx="8785225" cy="3168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Estou construindo mais aulas , aguardem que assim que terminar mais aulas irei postar o material.</a:t>
            </a:r>
          </a:p>
          <a:p>
            <a:pPr algn="just">
              <a:defRPr/>
            </a:pP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Em quanto isso podem ficar a vontade para ler o material didático, pois ele é a fonte das aulas desenvolvidas até o presente momento.</a:t>
            </a:r>
          </a:p>
          <a:p>
            <a:pPr algn="just">
              <a:defRPr/>
            </a:pP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  <a:p>
            <a:pPr algn="r">
              <a:defRPr/>
            </a:pP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Mãos à obra! ! ! !</a:t>
            </a:r>
            <a:endParaRPr lang="pt-BR" sz="3200" dirty="0">
              <a:solidFill>
                <a:srgbClr val="C000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0" y="4688436"/>
            <a:ext cx="2179445" cy="154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43212" y="1268760"/>
            <a:ext cx="6300788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6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950" y="44624"/>
            <a:ext cx="89281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3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“Tenham sempre Força, Sabedoria e Beleza na condução de suas ações cotidianas”.</a:t>
            </a:r>
          </a:p>
        </p:txBody>
      </p:sp>
      <p:pic>
        <p:nvPicPr>
          <p:cNvPr id="4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42" y="3015208"/>
            <a:ext cx="33829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5796136" y="1769221"/>
            <a:ext cx="313184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luizlobato0101@gmail.com</a:t>
            </a:r>
            <a:endParaRPr lang="pt-B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56991"/>
            <a:ext cx="2829997" cy="20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260648"/>
            <a:ext cx="64087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ACESSO AO MATERIAL DE APOIO À DISCIPLINA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496" y="1034629"/>
            <a:ext cx="9108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MEU </a:t>
            </a:r>
            <a:r>
              <a:rPr lang="pt-BR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SITE: 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  <a:cs typeface="Arial" pitchFamily="34" charset="0"/>
                <a:hlinkClick r:id="rId2"/>
              </a:rPr>
              <a:t>WWW.LUIZLOBATO0101.WIX.COM/QUASEMILALUNOS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endParaRPr lang="pt-BR" sz="24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56793"/>
            <a:ext cx="8928991" cy="439248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725144"/>
            <a:ext cx="7280151" cy="1695450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699792" y="6402814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ARQUIVOS DE USO EM SALA DE AULA E ATIVIDADES DIVERSAS</a:t>
            </a:r>
            <a:endParaRPr lang="pt-B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Seta para a direita listrada 7"/>
          <p:cNvSpPr/>
          <p:nvPr/>
        </p:nvSpPr>
        <p:spPr>
          <a:xfrm rot="18351972">
            <a:off x="432915" y="4662959"/>
            <a:ext cx="3016861" cy="2920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Seta para a direita listrada 9"/>
          <p:cNvSpPr/>
          <p:nvPr/>
        </p:nvSpPr>
        <p:spPr>
          <a:xfrm rot="18243073">
            <a:off x="6779403" y="613673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Seta para a direita listrada 11"/>
          <p:cNvSpPr/>
          <p:nvPr/>
        </p:nvSpPr>
        <p:spPr>
          <a:xfrm rot="18243073">
            <a:off x="7787515" y="613673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Seta para a direita listrada 13"/>
          <p:cNvSpPr/>
          <p:nvPr/>
        </p:nvSpPr>
        <p:spPr>
          <a:xfrm rot="18243073">
            <a:off x="5771290" y="613673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Seta para a direita listrada 14"/>
          <p:cNvSpPr/>
          <p:nvPr/>
        </p:nvSpPr>
        <p:spPr>
          <a:xfrm rot="13474748">
            <a:off x="4853610" y="612430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" name="Seta para a direita listrada 15"/>
          <p:cNvSpPr/>
          <p:nvPr/>
        </p:nvSpPr>
        <p:spPr>
          <a:xfrm rot="13474748">
            <a:off x="3701482" y="6196313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Seta para a direita listrada 16"/>
          <p:cNvSpPr/>
          <p:nvPr/>
        </p:nvSpPr>
        <p:spPr>
          <a:xfrm rot="13474748">
            <a:off x="2693370" y="6124305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-36512" y="6021288"/>
            <a:ext cx="1763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ABA MATERIAIS DE GRADUAÇÃO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90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Procedimentos Acadêmicos 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2" y="2276872"/>
            <a:ext cx="90364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O processo de avaliação será composto de três etapas, Avaliação 1 (AV1), Avaliação 2 (AV2) e Avaliação 3 (AV3). </a:t>
            </a:r>
            <a:endParaRPr lang="pt-BR" sz="1600" dirty="0" smtClean="0"/>
          </a:p>
          <a:p>
            <a:pPr algn="just"/>
            <a:endParaRPr lang="pt-BR" sz="1000" dirty="0"/>
          </a:p>
          <a:p>
            <a:pPr algn="just"/>
            <a:r>
              <a:rPr lang="pt-BR" sz="1600" dirty="0" smtClean="0"/>
              <a:t>As </a:t>
            </a:r>
            <a:r>
              <a:rPr lang="pt-BR" sz="1600" dirty="0"/>
              <a:t>avaliações poderão ser realizadas através de provas teóricas, provas práticas, e realização de projetos e/ou outros trabalhos, representando atividades acadêmicas de ensino, de acordo com as especificidades da disciplina. </a:t>
            </a:r>
            <a:endParaRPr lang="pt-BR" sz="1600" dirty="0" smtClean="0"/>
          </a:p>
          <a:p>
            <a:pPr algn="just"/>
            <a:endParaRPr lang="pt-BR" sz="1000" dirty="0"/>
          </a:p>
          <a:p>
            <a:pPr algn="just"/>
            <a:r>
              <a:rPr lang="pt-BR" sz="1600" dirty="0" smtClean="0"/>
              <a:t>A </a:t>
            </a:r>
            <a:r>
              <a:rPr lang="pt-BR" sz="1600" dirty="0"/>
              <a:t>soma de todas as atividades que possam vir a compor o grau final de cada avaliação não poderá ultrapassar o grau máximo de 10, sendo permitido atribuir valor decimal às avaliações. Na disciplina Cultura Empreendedora, a AV1 e AV2 serão compostas pela aplicação trabalhos (individuais e em grupo), com valor de até 10 pontos cada (detalhamento sinalizado abaixo). </a:t>
            </a:r>
            <a:endParaRPr lang="pt-BR" sz="1600" dirty="0" smtClean="0"/>
          </a:p>
          <a:p>
            <a:pPr algn="just"/>
            <a:endParaRPr lang="pt-BR" sz="1000" dirty="0"/>
          </a:p>
          <a:p>
            <a:pPr algn="just"/>
            <a:r>
              <a:rPr lang="pt-BR" sz="1600" dirty="0" smtClean="0"/>
              <a:t>A </a:t>
            </a:r>
            <a:r>
              <a:rPr lang="pt-BR" sz="1600" dirty="0"/>
              <a:t>AV3, por sua vez, será composta por uma prova escrita com valor de até 10 pontos que contemplará todo o conteúdo programático abordado na disciplina. </a:t>
            </a:r>
            <a:endParaRPr lang="pt-BR" sz="1600" dirty="0" smtClean="0"/>
          </a:p>
          <a:p>
            <a:pPr algn="just"/>
            <a:endParaRPr lang="pt-BR" sz="1000" dirty="0" smtClean="0"/>
          </a:p>
          <a:p>
            <a:pPr algn="just"/>
            <a:r>
              <a:rPr lang="pt-BR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pt-BR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aprovação na disciplina o aluno deverá: </a:t>
            </a:r>
          </a:p>
          <a:p>
            <a:pPr algn="just"/>
            <a:r>
              <a:rPr lang="pt-BR" sz="1400" dirty="0"/>
              <a:t>1. Atingir resultado igual ou superior a 6,0, calculado a partir da média aritmética entre os graus das avaliações, sendo consideradas apenas as duas maiores notas obtidas. A média será o grau final do aluno na disciplina. </a:t>
            </a:r>
          </a:p>
          <a:p>
            <a:pPr algn="just"/>
            <a:r>
              <a:rPr lang="pt-BR" sz="1400" dirty="0"/>
              <a:t>2. Obter grau igual ou superior a 4,0 em, pelo menos, duas das três avaliações. </a:t>
            </a:r>
          </a:p>
          <a:p>
            <a:pPr algn="just"/>
            <a:endParaRPr lang="pt-BR" sz="1600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61299"/>
            <a:ext cx="5076825" cy="4476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85100"/>
            <a:ext cx="5076825" cy="44767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7502" y="1502930"/>
            <a:ext cx="6768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Frequentar, no mínimo, 75% das aulas ministradas.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683568" y="1071590"/>
            <a:ext cx="2856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Limites de Presenças: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607992" y="1844824"/>
            <a:ext cx="3766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Procedimentos de </a:t>
            </a:r>
            <a:r>
              <a:rPr lang="pt-BR" sz="2400" dirty="0" smtClean="0"/>
              <a:t>Avaliação:</a:t>
            </a:r>
            <a:endParaRPr lang="pt-BR" sz="24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461229" y="683789"/>
            <a:ext cx="1086336" cy="1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Procedimentos Acadêmicos 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2" y="1484784"/>
            <a:ext cx="903649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AV1 - Trabalho</a:t>
            </a:r>
          </a:p>
          <a:p>
            <a:pPr algn="just"/>
            <a:r>
              <a:rPr lang="pt-BR" sz="1600" dirty="0" smtClean="0"/>
              <a:t>Entrega </a:t>
            </a:r>
            <a:r>
              <a:rPr lang="pt-BR" sz="1600" dirty="0"/>
              <a:t>e apresentação de um caso concreto existente na </a:t>
            </a:r>
            <a:r>
              <a:rPr lang="pt-BR" sz="1600" dirty="0" smtClean="0"/>
              <a:t>região.</a:t>
            </a:r>
          </a:p>
          <a:p>
            <a:pPr algn="just"/>
            <a:r>
              <a:rPr lang="pt-BR" sz="1600" dirty="0" smtClean="0"/>
              <a:t>Deverá </a:t>
            </a:r>
            <a:r>
              <a:rPr lang="pt-BR" sz="1600" dirty="0"/>
              <a:t>ilustrar um exemplo de como o empreendedorismo contribui para o desenvolvimento nacional, fortalecendo a economia local e a sustentabilidade das organizações. </a:t>
            </a:r>
            <a:endParaRPr lang="pt-BR" sz="1600" dirty="0" smtClean="0"/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A </a:t>
            </a:r>
            <a:r>
              <a:rPr lang="pt-BR" sz="1600" dirty="0"/>
              <a:t>pontuação total da atividade será dividida da seguinte forma:</a:t>
            </a:r>
          </a:p>
          <a:p>
            <a:pPr algn="just"/>
            <a:r>
              <a:rPr lang="pt-BR" sz="16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t-BR" sz="1600" dirty="0">
                <a:solidFill>
                  <a:schemeClr val="accent2">
                    <a:lumMod val="75000"/>
                  </a:schemeClr>
                </a:solidFill>
              </a:rPr>
              <a:t>5 pontos: entrega do trabalho (em formato .ppt) dentro do prazo estabelecido pelo professor da disciplina. Os graus obtidos por cada aluno nessa etapa poderão variar de 0 a 5 pontos.</a:t>
            </a:r>
          </a:p>
          <a:p>
            <a:pPr algn="just"/>
            <a:r>
              <a:rPr lang="pt-BR" sz="1600" dirty="0" smtClean="0">
                <a:solidFill>
                  <a:schemeClr val="tx2"/>
                </a:solidFill>
              </a:rPr>
              <a:t>- </a:t>
            </a:r>
            <a:r>
              <a:rPr lang="pt-BR" sz="1600" dirty="0">
                <a:solidFill>
                  <a:schemeClr val="tx2"/>
                </a:solidFill>
              </a:rPr>
              <a:t>5 pontos: apresentação do trabalho em sala de aula em data definida pelo professor da disciplina. Os graus obtidos por cada aluno nessa etapa poderão variar de 0 a 5 pontos.</a:t>
            </a:r>
          </a:p>
          <a:p>
            <a:pPr algn="just"/>
            <a:r>
              <a:rPr lang="pt-BR" sz="1600" dirty="0"/>
              <a:t> </a:t>
            </a:r>
          </a:p>
          <a:p>
            <a:pPr algn="just"/>
            <a:r>
              <a:rPr lang="pt-BR" sz="1600" b="1" dirty="0"/>
              <a:t>O trabalho realizado deverá contemplar os seguintes itens: </a:t>
            </a:r>
            <a:endParaRPr lang="pt-BR" sz="1600" b="1" dirty="0" smtClean="0"/>
          </a:p>
          <a:p>
            <a:pPr marL="342900" indent="-342900" algn="just">
              <a:buAutoNum type="alphaLcParenR"/>
            </a:pPr>
            <a:r>
              <a:rPr lang="pt-BR" sz="1600" dirty="0" smtClean="0"/>
              <a:t>qual </a:t>
            </a:r>
            <a:r>
              <a:rPr lang="pt-BR" sz="1600" dirty="0"/>
              <a:t>o negócio da organização escolhida? </a:t>
            </a:r>
            <a:endParaRPr lang="pt-BR" sz="1600" dirty="0" smtClean="0"/>
          </a:p>
          <a:p>
            <a:pPr marL="342900" indent="-342900" algn="just">
              <a:buAutoNum type="alphaLcParenR"/>
            </a:pPr>
            <a:r>
              <a:rPr lang="pt-BR" sz="1600" dirty="0" smtClean="0"/>
              <a:t>qual </a:t>
            </a:r>
            <a:r>
              <a:rPr lang="pt-BR" sz="1600" dirty="0"/>
              <a:t>sua missão e propósito</a:t>
            </a:r>
            <a:r>
              <a:rPr lang="pt-BR" sz="1600" dirty="0" smtClean="0"/>
              <a:t>?</a:t>
            </a:r>
          </a:p>
          <a:p>
            <a:pPr marL="342900" indent="-342900" algn="just">
              <a:buAutoNum type="alphaLcParenR"/>
            </a:pPr>
            <a:r>
              <a:rPr lang="pt-BR" sz="1600" dirty="0" smtClean="0"/>
              <a:t>a </a:t>
            </a:r>
            <a:r>
              <a:rPr lang="pt-BR" sz="1600" dirty="0"/>
              <a:t>atividade empreendedora deu-se por necessidade ou oportunidade</a:t>
            </a:r>
            <a:r>
              <a:rPr lang="pt-BR" sz="1600" dirty="0" smtClean="0"/>
              <a:t>?</a:t>
            </a:r>
          </a:p>
          <a:p>
            <a:pPr marL="342900" indent="-342900" algn="just">
              <a:buAutoNum type="alphaLcParenR"/>
            </a:pPr>
            <a:r>
              <a:rPr lang="pt-BR" sz="1600" dirty="0" smtClean="0"/>
              <a:t>quais </a:t>
            </a:r>
            <a:r>
              <a:rPr lang="pt-BR" sz="1600" dirty="0"/>
              <a:t>fatores podem ser considerados fundamentais para o sucesso do empreendimento (na visão do grupo e na visão dos empreendedores</a:t>
            </a:r>
            <a:r>
              <a:rPr lang="pt-BR" sz="1600" dirty="0" smtClean="0"/>
              <a:t>)?</a:t>
            </a:r>
          </a:p>
          <a:p>
            <a:pPr marL="342900" indent="-342900" algn="just">
              <a:buAutoNum type="alphaLcParenR"/>
            </a:pPr>
            <a:r>
              <a:rPr lang="pt-BR" sz="1600" dirty="0" smtClean="0"/>
              <a:t>de </a:t>
            </a:r>
            <a:r>
              <a:rPr lang="pt-BR" sz="1600" dirty="0"/>
              <a:t>que forma a atividade empreendedora fomenta a economia local? </a:t>
            </a:r>
            <a:endParaRPr lang="pt-BR" sz="1600" dirty="0" smtClean="0"/>
          </a:p>
          <a:p>
            <a:pPr marL="342900" indent="-342900" algn="just">
              <a:buAutoNum type="alphaLcParenR"/>
            </a:pPr>
            <a:endParaRPr lang="pt-BR" sz="1200" dirty="0"/>
          </a:p>
          <a:p>
            <a:pPr algn="just"/>
            <a:r>
              <a:rPr lang="pt-BR" sz="1200" b="1" dirty="0" smtClean="0"/>
              <a:t>(O </a:t>
            </a:r>
            <a:r>
              <a:rPr lang="pt-BR" sz="1200" b="1" dirty="0"/>
              <a:t>trabalho poderá ser realizado em grupo de até 06 alunos. Será exigida a presença de todos os componentes na etapa de apresentação do trabalho para que a pontuação deste quesito seja atribuída a cada </a:t>
            </a:r>
            <a:r>
              <a:rPr lang="pt-BR" sz="1200" b="1" dirty="0" smtClean="0"/>
              <a:t>um deles.)</a:t>
            </a:r>
            <a:endParaRPr lang="pt-BR" sz="12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69211"/>
            <a:ext cx="5076825" cy="44767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07992" y="1052736"/>
            <a:ext cx="3766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Procedimentos de </a:t>
            </a:r>
            <a:r>
              <a:rPr lang="pt-BR" sz="2400" dirty="0" smtClean="0"/>
              <a:t>Avaliação:</a:t>
            </a:r>
            <a:endParaRPr lang="pt-BR" sz="24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701262" y="443756"/>
            <a:ext cx="968088" cy="17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Procedimentos Acadêmicos 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2" y="1610791"/>
            <a:ext cx="903649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AV2 </a:t>
            </a:r>
            <a:r>
              <a:rPr lang="pt-BR" sz="1600" b="1" dirty="0" smtClean="0"/>
              <a:t>– Trabalho</a:t>
            </a:r>
          </a:p>
          <a:p>
            <a:pPr algn="just"/>
            <a:endParaRPr lang="pt-BR" sz="1600" b="1" dirty="0"/>
          </a:p>
          <a:p>
            <a:pPr algn="just"/>
            <a:r>
              <a:rPr lang="pt-BR" sz="1600" dirty="0"/>
              <a:t>O trabalho para AV2 terá valor total de até 10 pontos. </a:t>
            </a:r>
            <a:endParaRPr lang="pt-BR" sz="1600" dirty="0" smtClean="0"/>
          </a:p>
          <a:p>
            <a:pPr algn="just"/>
            <a:r>
              <a:rPr lang="pt-BR" sz="1600" dirty="0" smtClean="0"/>
              <a:t>Este </a:t>
            </a:r>
            <a:r>
              <a:rPr lang="pt-BR" sz="1600" dirty="0"/>
              <a:t>terá como escopo os itens </a:t>
            </a:r>
            <a:r>
              <a:rPr lang="pt-BR" sz="1600" dirty="0" smtClean="0"/>
              <a:t>discriminados </a:t>
            </a:r>
            <a:r>
              <a:rPr lang="pt-BR" sz="1600" dirty="0"/>
              <a:t>a seguir: - 7 </a:t>
            </a:r>
            <a:r>
              <a:rPr lang="pt-BR" sz="1600" dirty="0" smtClean="0"/>
              <a:t>pontos: Elaboração </a:t>
            </a:r>
            <a:r>
              <a:rPr lang="pt-BR" sz="1600" dirty="0"/>
              <a:t>do Projeto Profissional Empreendedor, realizado individualmente, cuja entrega terá como produto final: a) Projeto Profissional Empreendedor (até 4 pontos); </a:t>
            </a:r>
            <a:endParaRPr lang="pt-BR" sz="1600" dirty="0" smtClean="0"/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Etapa </a:t>
            </a:r>
            <a:r>
              <a:rPr lang="pt-BR" sz="1600" dirty="0">
                <a:solidFill>
                  <a:schemeClr val="accent2">
                    <a:lumMod val="50000"/>
                  </a:schemeClr>
                </a:solidFill>
              </a:rPr>
              <a:t>1: Autoconhecimento Individualmente, os alunos deverão realizar uma auto avaliação para identificar quais características podem auxiliar/atrapalhar no desenvolvimento do seu Projeto Profissional Empreendedor, listando seus próprios pontos fortes e fracos. Apontar quais opções empreendedoras estão conectadas com seu perfil (empreendedorismo governamental, de negócios, intraempreendedorismo). Indicar suas âncoras de carreira e analisar se estas opções estão ou não relacionadas a estas âncoras</a:t>
            </a:r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>
                <a:solidFill>
                  <a:schemeClr val="tx2">
                    <a:lumMod val="50000"/>
                  </a:schemeClr>
                </a:solidFill>
              </a:rPr>
              <a:t>Etapa 2: Oportunidades empreendedoras Após analisar o mercado e a área na qual o aluno pretende empreender, descrever brevemente este ambiente e listar suas oportunidades e ameaças.</a:t>
            </a:r>
          </a:p>
          <a:p>
            <a:pPr algn="just"/>
            <a:r>
              <a:rPr lang="pt-BR" sz="1600" dirty="0"/>
              <a:t> </a:t>
            </a:r>
          </a:p>
          <a:p>
            <a:pPr algn="just"/>
            <a:r>
              <a:rPr lang="pt-BR" sz="1600" dirty="0">
                <a:solidFill>
                  <a:schemeClr val="accent4">
                    <a:lumMod val="50000"/>
                  </a:schemeClr>
                </a:solidFill>
              </a:rPr>
              <a:t>Etapa 3: Estratégias e objetivos Nesta etapa, o aluno deverá, objetivamente, definir a estratégia apropriada para dar início à jornada empreendedora, indicando objetivos de curto, médio e longo prazos. b) Plano de ação 5W2H: </a:t>
            </a:r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pt-BR" sz="1600" dirty="0">
                <a:solidFill>
                  <a:schemeClr val="accent4">
                    <a:lumMod val="50000"/>
                  </a:schemeClr>
                </a:solidFill>
              </a:rPr>
              <a:t>até 3 pontos). - 3 </a:t>
            </a:r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</a:rPr>
              <a:t>pontos. </a:t>
            </a:r>
            <a:endParaRPr lang="pt-BR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69211"/>
            <a:ext cx="5076825" cy="44767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07992" y="1052736"/>
            <a:ext cx="3766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Procedimentos de </a:t>
            </a:r>
            <a:r>
              <a:rPr lang="pt-BR" sz="2400" dirty="0" smtClean="0"/>
              <a:t>Avaliação:</a:t>
            </a:r>
            <a:endParaRPr lang="pt-BR" sz="24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09536" y="561632"/>
            <a:ext cx="677689" cy="12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 DISCIPLINA...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4098" name="Picture 2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28575"/>
          </a:xfrm>
          <a:prstGeom prst="rect">
            <a:avLst/>
          </a:prstGeom>
          <a:noFill/>
        </p:spPr>
      </p:pic>
      <p:pic>
        <p:nvPicPr>
          <p:cNvPr id="4099" name="Picture 3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77838"/>
            <a:ext cx="57150" cy="28575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23825" y="1136065"/>
            <a:ext cx="902017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Contextualização: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A disciplina Cultura Empreendedora é comum a diversos cursos da área de gestão oferecidos pela instituição, compondo o eixo de empreendedorismo, uma das competências centrais para a formação do perfil profissional contemporâneo. </a:t>
            </a:r>
            <a:endParaRPr lang="pt-BR" dirty="0" smtClean="0"/>
          </a:p>
          <a:p>
            <a:pPr algn="just">
              <a:buFont typeface="Wingdings" pitchFamily="2" charset="2"/>
              <a:buChar char="ü"/>
            </a:pPr>
            <a:endParaRPr lang="pt-BR" dirty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A </a:t>
            </a:r>
            <a:r>
              <a:rPr lang="pt-BR" dirty="0"/>
              <a:t>disciplina fomentará a cultura do empreendedorismo, despertará a conscientização para o comportamento empreendedor e suas motivações, como pressupostos para garantir a empregabilidade do aluno, bem como o fortalecimento da economia regional. </a:t>
            </a:r>
            <a:endParaRPr lang="pt-BR" dirty="0" smtClean="0"/>
          </a:p>
          <a:p>
            <a:pPr algn="just">
              <a:buFont typeface="Wingdings" pitchFamily="2" charset="2"/>
              <a:buChar char="ü"/>
            </a:pPr>
            <a:endParaRPr lang="pt-BR" dirty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O </a:t>
            </a:r>
            <a:r>
              <a:rPr lang="pt-BR" dirty="0"/>
              <a:t>empreendedorismo como categoria basilar à modernidade das empresas é uma das temáticas mais debatidas na academia e no cotidiano organizacional, vez que empresas fortes representam um estado nacional capaz de competir de forma globalizada. </a:t>
            </a:r>
            <a:endParaRPr lang="pt-BR" dirty="0" smtClean="0"/>
          </a:p>
          <a:p>
            <a:pPr algn="just">
              <a:buFont typeface="Wingdings" pitchFamily="2" charset="2"/>
              <a:buChar char="ü"/>
            </a:pPr>
            <a:endParaRPr lang="pt-BR" dirty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Buscará</a:t>
            </a:r>
            <a:r>
              <a:rPr lang="pt-BR" dirty="0"/>
              <a:t>, ainda, desenvolver uma estratégia empreendedora pessoal, por meio do autoconhecimento, senso crítico, análise de oportunidades e cenários, além da definição de objetivos ao estimular a criação de um projeto profissional empreendedor, respeitando não apenas os interesses individuais, mas também a formação de cidadãos éticos e responsáveis socialmente</a:t>
            </a:r>
            <a:r>
              <a:rPr lang="pt-BR" dirty="0" smtClean="0"/>
              <a:t>. 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18981" y="586074"/>
            <a:ext cx="794869" cy="144016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GST1933 – CULTURA EMPREENDEDORA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_estácio_2016_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Apresentação_estácio_2016_</Template>
  <TotalTime>1388</TotalTime>
  <Words>6944</Words>
  <Application>Microsoft Office PowerPoint</Application>
  <PresentationFormat>Apresentação na tela (4:3)</PresentationFormat>
  <Paragraphs>552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6" baseType="lpstr">
      <vt:lpstr>MS PGothic</vt:lpstr>
      <vt:lpstr>Arial</vt:lpstr>
      <vt:lpstr>Broadway</vt:lpstr>
      <vt:lpstr>Calibri</vt:lpstr>
      <vt:lpstr>Courier New</vt:lpstr>
      <vt:lpstr>Wingdings</vt:lpstr>
      <vt:lpstr>Apresentação_estácio_2016_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ESTACIOUSER</dc:creator>
  <cp:lastModifiedBy>Cliente</cp:lastModifiedBy>
  <cp:revision>82</cp:revision>
  <dcterms:created xsi:type="dcterms:W3CDTF">2015-11-30T17:28:00Z</dcterms:created>
  <dcterms:modified xsi:type="dcterms:W3CDTF">2019-03-06T22:12:11Z</dcterms:modified>
</cp:coreProperties>
</file>