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3" r:id="rId2"/>
    <p:sldId id="257" r:id="rId3"/>
    <p:sldId id="262" r:id="rId4"/>
    <p:sldId id="264" r:id="rId5"/>
    <p:sldId id="364" r:id="rId6"/>
    <p:sldId id="339" r:id="rId7"/>
    <p:sldId id="362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271" r:id="rId18"/>
    <p:sldId id="374" r:id="rId19"/>
    <p:sldId id="375" r:id="rId20"/>
    <p:sldId id="376" r:id="rId21"/>
    <p:sldId id="377" r:id="rId22"/>
    <p:sldId id="384" r:id="rId23"/>
    <p:sldId id="385" r:id="rId24"/>
    <p:sldId id="378" r:id="rId25"/>
    <p:sldId id="379" r:id="rId26"/>
    <p:sldId id="380" r:id="rId27"/>
    <p:sldId id="386" r:id="rId28"/>
    <p:sldId id="344" r:id="rId29"/>
    <p:sldId id="342" r:id="rId30"/>
    <p:sldId id="387" r:id="rId31"/>
    <p:sldId id="388" r:id="rId32"/>
    <p:sldId id="389" r:id="rId33"/>
    <p:sldId id="390" r:id="rId34"/>
    <p:sldId id="391" r:id="rId35"/>
    <p:sldId id="392" r:id="rId36"/>
    <p:sldId id="33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34EA-27CE-44DC-A66F-A74E6910A7BE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3444-3C23-4011-9882-AEFD90621D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" y="-17929"/>
            <a:ext cx="9147645" cy="68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17" y="167756"/>
            <a:ext cx="2753891" cy="19626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78" y="74730"/>
            <a:ext cx="1106891" cy="905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78" y="74730"/>
            <a:ext cx="1106891" cy="905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AD9CD-ADB8-40ED-BE0D-7EE781628E9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5A1A4-9246-4297-93D4-AAA95F64AE6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78" y="74730"/>
            <a:ext cx="1106891" cy="90599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hyperlink" Target="http://luizlobato0101.wix.com/quasemilalun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2708920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EGTADM-P203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pt-BR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pt-BR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pt-BR" sz="3600" b="1" spc="-15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pt-BR" sz="3600" b="1" spc="-15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Modelos Competitivos e Plano de Negócio</a:t>
            </a:r>
            <a:endParaRPr lang="pt-B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186589" y="476672"/>
            <a:ext cx="6065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7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44" y="3685938"/>
            <a:ext cx="5638428" cy="286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9468"/>
            <a:ext cx="2736569" cy="282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534" y="764704"/>
            <a:ext cx="557361" cy="57606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297791"/>
            <a:ext cx="8920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Assim, os empreendedores são pessoas diferenciadas, que possuem motivação singular, apaixonadas pelo que fazem, não se contentam em ser mais um na multidão, querem se reconhecidas e admiradas, referenciadas e imitadas, querem deixa um legado.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Uma </a:t>
            </a:r>
            <a:r>
              <a:rPr lang="pt-BR" dirty="0"/>
              <a:t>vez que os empreendedores estão revolucionando o mundo, seu comportamento e o próprio processo empreendedor devem ser estudados e entendidos (DORNELLAS, 2005, pg. 21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isso, vamos levá-lo a compreender que o Empreendedorismo é algo que o ser humano já pratica há muitos séculos — desde que começou a sair de casa para caçar e trazer o alimento para o sustento da família.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Claro </a:t>
            </a:r>
            <a:r>
              <a:rPr lang="pt-BR" dirty="0"/>
              <a:t>que a forma como o Empreendedorismo é praticada hoje difere muito daquela que se observava no tempo das cavernas, mas a essência é similar.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Uma </a:t>
            </a:r>
            <a:r>
              <a:rPr lang="pt-BR" dirty="0"/>
              <a:t>característica marcante do ser humano é sua proatividade na busca de melhor qualidade de vida, em qualquer época e independentemente de sua condição. </a:t>
            </a:r>
          </a:p>
        </p:txBody>
      </p:sp>
    </p:spTree>
    <p:extLst>
      <p:ext uri="{BB962C8B-B14F-4D97-AF65-F5344CB8AC3E}">
        <p14:creationId xmlns:p14="http://schemas.microsoft.com/office/powerpoint/2010/main" val="2868817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8076" y="4990914"/>
            <a:ext cx="8920391" cy="1224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864" y="764704"/>
            <a:ext cx="627031" cy="64807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413931"/>
            <a:ext cx="8920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 realidade, os pesquisadores do empreendedorismo concordam em dizer que a origem desse conceito está nas obras de Cantillon, que era um banqueiro no século XVIII, mas que hoje seria qualificado de investidor em capital de risco.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interesse de Cantillon pelos empreendedores não era um fenômeno isolado na época. Este interesse harmonizava-se com o ideário dos pensadores liberais da época que exigiam, entre outros, liberdade plena para que cada um pudesse tirar o melhor proveito dos frutos de seu trabalho.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ele, o empreendedor era aquele que comprava matéria-prima por um preço certo para revendê-la a preço incerto. Ele entendia, no fundo, que, se o empreendedor lucrara além do esperado, isto ocorrera porque ele havia inovado: fizera algo de novo e de diferente.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Empreendedor</a:t>
            </a:r>
            <a:r>
              <a:rPr lang="pt-BR" dirty="0"/>
              <a:t>: O termo empreendedor vem do inglês entrepreneur — significa aquele que assume riscos e começa algo novo. O empreendedor é a pessoa que consegue fazer os planos acontecerem, pois é dotado de sensibilidade para os negócios, tem desenvoltura para a área financeira e além de uma capacidade de identificar as oportunidades.</a:t>
            </a:r>
          </a:p>
        </p:txBody>
      </p:sp>
    </p:spTree>
    <p:extLst>
      <p:ext uri="{BB962C8B-B14F-4D97-AF65-F5344CB8AC3E}">
        <p14:creationId xmlns:p14="http://schemas.microsoft.com/office/powerpoint/2010/main" val="3287929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79510" y="1268760"/>
            <a:ext cx="7848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Atualmente</a:t>
            </a:r>
            <a:r>
              <a:rPr lang="pt-BR" dirty="0"/>
              <a:t>, segundo Salim e Silva (2009), estamos vivenciando um momento especial do Empreendedorismo: é reconhecido pelo seu valor como promotor de desenvolvimento econômico, por sua capacidade de gerar empregos, pela criação de produtos inovadores, pela atuação na busca de soluções para questões sociais e até mesmo pela sua inclusão em programas governamentais com o objetivo de conseguir fazer acontecer o desenvolvimento local e regional.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0335" y="3537590"/>
            <a:ext cx="4491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1903 Avião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Motorizado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1915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Geral da relatividade de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1923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Aparelho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televisor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 Penicilina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 Náilon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 Computador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Bomba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atômica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1947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Descoberta da estrutura do DNA abrindo caminho para a engenharia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genética</a:t>
            </a:r>
          </a:p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 Sputnik, o primeiro satélite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81410" y="3591014"/>
            <a:ext cx="4455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1958 Laser 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1961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 vai ao espaço</a:t>
            </a:r>
          </a:p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 Transplante de coração </a:t>
            </a:r>
          </a:p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 O homem chega a Lua Início da internet Fabricação do Boeing 747 </a:t>
            </a:r>
          </a:p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 Microprocessador</a:t>
            </a:r>
            <a:r>
              <a:rPr lang="pt-BR" dirty="0"/>
              <a:t> </a:t>
            </a:r>
          </a:p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 Internet: World </a:t>
            </a:r>
            <a:r>
              <a:rPr lang="pt-B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</a:t>
            </a:r>
          </a:p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 Clonagem de embriões humanos </a:t>
            </a:r>
          </a:p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 Primeiro animal clonado:  ovelha Dolly</a:t>
            </a:r>
          </a:p>
          <a:p>
            <a:pPr algn="just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Sequenciamento do genoma humano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2513" y="3083969"/>
            <a:ext cx="769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Vejamos mais algumas </a:t>
            </a:r>
            <a:r>
              <a:rPr lang="pt-BR" b="1" dirty="0" smtClean="0"/>
              <a:t>inv</a:t>
            </a:r>
            <a:r>
              <a:rPr lang="pt-BR" b="1" dirty="0"/>
              <a:t>enções e conquistas mais importantes do século XX</a:t>
            </a:r>
            <a:r>
              <a:rPr lang="pt-BR" b="1" dirty="0" smtClean="0"/>
              <a:t>. </a:t>
            </a:r>
            <a:endParaRPr lang="pt-BR" b="1" dirty="0"/>
          </a:p>
        </p:txBody>
      </p:sp>
      <p:pic>
        <p:nvPicPr>
          <p:cNvPr id="12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0" y="3089417"/>
            <a:ext cx="430887" cy="430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35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764704"/>
            <a:ext cx="711480" cy="73535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556792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Segundo Dornellas (2005), especialmente no século XX, o empreendedorismo sofreu influência das teorias e escolas da administração, que predominaram em determinados períodos do século, em virtude de contextos sociopolíticos, culturais, de desenvolvimento tecnológico, de desenvolvimento e consolidação do capitalismo, entre outros.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quadro a seguir mostra quais desses conceitos foram mais determinantes: </a:t>
            </a:r>
            <a:endParaRPr lang="pt-BR" dirty="0" smtClean="0"/>
          </a:p>
          <a:p>
            <a:pPr algn="just"/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no </a:t>
            </a:r>
            <a:r>
              <a:rPr lang="pt-BR" dirty="0"/>
              <a:t>início do século, foi o movimento da racionalização do trabalho; </a:t>
            </a:r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na </a:t>
            </a:r>
            <a:r>
              <a:rPr lang="pt-BR" dirty="0"/>
              <a:t>década de 1930, o movimento das relações humanas; </a:t>
            </a:r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nas </a:t>
            </a:r>
            <a:r>
              <a:rPr lang="pt-BR" dirty="0"/>
              <a:t>décadas de 1940 e 1950, o movimento do funcionalismo estrutural; </a:t>
            </a:r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na </a:t>
            </a:r>
            <a:r>
              <a:rPr lang="pt-BR" dirty="0"/>
              <a:t>década de 1960, o movimento dos sistemas abertos; </a:t>
            </a:r>
            <a:endParaRPr lang="pt-BR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dirty="0" smtClean="0"/>
              <a:t>nos </a:t>
            </a:r>
            <a:r>
              <a:rPr lang="pt-BR" dirty="0"/>
              <a:t>anos 70, o movimento das contingências ambientais.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</a:t>
            </a:r>
            <a:r>
              <a:rPr lang="pt-BR" dirty="0"/>
              <a:t>momento presente, não se tem um movimento predominante, mas acredita-se que o empreendedorismo irá, cada vez mais, mudar a forma de se fazer negócios no mundo.</a:t>
            </a:r>
          </a:p>
        </p:txBody>
      </p:sp>
    </p:spTree>
    <p:extLst>
      <p:ext uri="{BB962C8B-B14F-4D97-AF65-F5344CB8AC3E}">
        <p14:creationId xmlns:p14="http://schemas.microsoft.com/office/powerpoint/2010/main" val="3439906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7" y="1244018"/>
            <a:ext cx="8784976" cy="51816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810" y="1820452"/>
            <a:ext cx="1695662" cy="175256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5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79512" y="1289599"/>
            <a:ext cx="266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2 - Conceituação </a:t>
            </a:r>
            <a:r>
              <a:rPr lang="pt-BR" dirty="0"/>
              <a:t>e Origem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724030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ideia de uma sociedade centrada no mercado e na livre iniciativa força a criação de fortalecimento de aparatos operacionais e estratégicos que permitam a melhor otimização dos recursos envolvidos no sistema produtivo.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Assegurar </a:t>
            </a:r>
            <a:r>
              <a:rPr lang="pt-BR" dirty="0"/>
              <a:t>a competitividade e a produtividade, o que implica em capacidade de adaptar-se, do ponto de vista institucional e técnico, às condições variáveis de mercado, passa ser uma necessidade imperativa em uma economia de empresas em competição.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Todos </a:t>
            </a:r>
            <a:r>
              <a:rPr lang="pt-BR" dirty="0"/>
              <a:t>estes aspectos, consolidados a partir da Revolução Industrial, constituem-se em fatores favoráveis para o fortalecimento do ideal capitalista de maximização dos lucros.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Nestas </a:t>
            </a:r>
            <a:r>
              <a:rPr lang="pt-BR" dirty="0"/>
              <a:t>circunstâncias, o empresário é motivado a projetar-se como ator social que encarna a capacidade de empreender, inovar e assumir riscos.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Uma </a:t>
            </a:r>
            <a:r>
              <a:rPr lang="pt-BR" dirty="0"/>
              <a:t>vez compreendido o que os empreendedores são e de onde vieram, é preciso conceituar de modo mais preciso o Empreendedorismo, o movimento que engloba o que os empreendedores fazem. </a:t>
            </a:r>
          </a:p>
        </p:txBody>
      </p:sp>
    </p:spTree>
    <p:extLst>
      <p:ext uri="{BB962C8B-B14F-4D97-AF65-F5344CB8AC3E}">
        <p14:creationId xmlns:p14="http://schemas.microsoft.com/office/powerpoint/2010/main" val="3809126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768748"/>
            <a:ext cx="8920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 smtClean="0"/>
              <a:t>Por </a:t>
            </a:r>
            <a:r>
              <a:rPr lang="pt-BR" dirty="0"/>
              <a:t>volta de 1800 Jean Baptiste Say considerou o Entrepeneur um dos fatores de produção ao lado da terra, do trabalho e do capital.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Say, o empreendedor é definido como alguém que combina e organiza os fatores para viabilizar a produção.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Cabem </a:t>
            </a:r>
            <a:r>
              <a:rPr lang="pt-BR" dirty="0"/>
              <a:t>a ele então as funções de gerenciamento e organização de recursos. Say foi então o primeiro a associar o empreendedor com a atividade de gestão (HEBERT &amp; LINK, 1988). </a:t>
            </a: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7504" y="134250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palavra “empreendedor” surgiu na França, com significado de: aquele que assume riscos e começa algo novo. 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85681"/>
            <a:ext cx="2408458" cy="20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462091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Say foi também o primeiro a definir as fronteiras sobre o que é ser empreendedor, dentro do entendimento moderno do termo, e o primeiro a delinear a diferença entre empreendedor e capitalista.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831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7723" y="2206019"/>
            <a:ext cx="8920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Foi </a:t>
            </a:r>
            <a:r>
              <a:rPr lang="pt-BR" dirty="0"/>
              <a:t>Schumpeter quem redefiniu o papel do empreendedor (que perdurava desde os teóricos clássicos da economia) e introduziu a função de criar mudanças na alocação de recursos como própria do empreendedor.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obra de Schumpeter (1982) foi publicada no início do século XX e hoje é referência para os estudiosos desse tema. O autor destaca, principalmente, o papel do empreendedor como “motor da atividade econômica” e sua função de romper com a ordem econômica pré-estabelecida, sendo o primeiro a preocupar-se com o impacto do empreendedorismo no desenvolvimento econômico e social das nações.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Schumpeter, “O empreendedor é uma pessoa que destrói a ordem econômica existente introduzindo novos produtos e serviços, criando novas formas de organização e explorando novos materiais.” (SALIM E SILVA, 2009). Ele atribuía aos empreendedores a função de trazer a inovação para o mercado e, portanto, considerava-os responsáveis por destruir a ordem econômica, provocando a necessidade de se gerar uma nova ordem.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978551" y="1268760"/>
            <a:ext cx="604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economista austríaco Joseph Alois Schumpeter (1883-1950) é um dos autores modernos de maior expressão dentro da teoria moderna do empreendedorismo. </a:t>
            </a:r>
          </a:p>
        </p:txBody>
      </p:sp>
      <p:pic>
        <p:nvPicPr>
          <p:cNvPr id="12290" name="Picture 2" descr="Resultado de imagem para Schump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12709"/>
            <a:ext cx="1750967" cy="9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79512" y="121628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seguir temos algumas definições modernas e aceitas de empreendedorismo que foram reunidas pelo programa Unisul de empreendedorismo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62618"/>
            <a:ext cx="8712968" cy="44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7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19882" y="1236983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3 - Elementos </a:t>
            </a:r>
            <a:r>
              <a:rPr lang="pt-BR" dirty="0"/>
              <a:t>do Conceito de Empreendedorismo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5576" y="1627011"/>
            <a:ext cx="4933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Agumas reflexões </a:t>
            </a:r>
            <a:r>
              <a:rPr lang="pt-BR" dirty="0"/>
              <a:t>a respeito dos </a:t>
            </a:r>
            <a:r>
              <a:rPr lang="pt-BR" dirty="0" smtClean="0"/>
              <a:t>empreendedores: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7504" y="2132856"/>
            <a:ext cx="8920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1. São </a:t>
            </a:r>
            <a:r>
              <a:rPr lang="pt-BR" b="1" dirty="0"/>
              <a:t>caracterizados por um conjunto de comportamentos e de hábitos que podem ser adquiridos, praticados e desenvolvidos. </a:t>
            </a:r>
            <a:endParaRPr lang="pt-BR" b="1" dirty="0" smtClean="0"/>
          </a:p>
          <a:p>
            <a:pPr algn="just"/>
            <a:r>
              <a:rPr lang="pt-BR" dirty="0" smtClean="0"/>
              <a:t>Seria </a:t>
            </a:r>
            <a:r>
              <a:rPr lang="pt-BR" dirty="0"/>
              <a:t>imaginar que esses indivíduos têm comportamentos e hábitos que lhes são típicos e que há possibilidade de agrupá-los e traçar uma espécie de perfil empreendedor. Naturalmente, isso facilitaria muito a identificação do empreendedor, mas, apesar de existir um conjunto de características capazes de atender a tais requisitos, não se pode dizer que todos os empreendedores cabem neste molde. Assim, é praticamente impossível traçar um perfil único que sirva a todos, mas é possível definir conjuntos de características mais frequentemente encontradas.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489296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2. Adotam clara atitude proativa de observação da realidade, que os leva a ter uma boa percepção das oportunidades.</a:t>
            </a:r>
            <a:r>
              <a:rPr lang="pt-BR" dirty="0"/>
              <a:t> </a:t>
            </a:r>
            <a:endParaRPr lang="pt-BR" dirty="0" smtClean="0"/>
          </a:p>
          <a:p>
            <a:pPr algn="just"/>
            <a:r>
              <a:rPr lang="pt-BR" dirty="0" smtClean="0"/>
              <a:t>Esta </a:t>
            </a:r>
            <a:r>
              <a:rPr lang="pt-BR" dirty="0"/>
              <a:t>parece ser a principal dessas características e é, certamente, a com mais frequência encontrada nos empreendedores. </a:t>
            </a:r>
          </a:p>
        </p:txBody>
      </p:sp>
    </p:spTree>
    <p:extLst>
      <p:ext uri="{BB962C8B-B14F-4D97-AF65-F5344CB8AC3E}">
        <p14:creationId xmlns:p14="http://schemas.microsoft.com/office/powerpoint/2010/main" val="136404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5"/>
            <a:ext cx="2592288" cy="180020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51520" y="3267849"/>
            <a:ext cx="8784976" cy="318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dirty="0">
                <a:solidFill>
                  <a:srgbClr val="716D65"/>
                </a:solidFill>
                <a:ea typeface="MS PGothic" pitchFamily="34" charset="-128"/>
              </a:rPr>
              <a:t>Formação</a:t>
            </a:r>
            <a:r>
              <a:rPr lang="pt-BR" sz="1500" b="1" dirty="0" smtClean="0">
                <a:solidFill>
                  <a:srgbClr val="716D65"/>
                </a:solidFill>
                <a:ea typeface="MS PGothic" pitchFamily="34" charset="-128"/>
              </a:rPr>
              <a:t>:</a:t>
            </a:r>
          </a:p>
          <a:p>
            <a:pPr>
              <a:defRPr/>
            </a:pPr>
            <a:endParaRPr lang="pt-BR" sz="800" b="1" dirty="0">
              <a:solidFill>
                <a:srgbClr val="716D65"/>
              </a:solidFill>
              <a:ea typeface="MS PGothic" pitchFamily="34" charset="-128"/>
            </a:endParaRPr>
          </a:p>
          <a:p>
            <a:pPr>
              <a:buFontTx/>
              <a:buChar char="•"/>
            </a:pPr>
            <a:r>
              <a:rPr lang="pt-BR" sz="1500" b="1" dirty="0" smtClean="0"/>
              <a:t>    Administrador e Economista – UFRRJ / UNESA</a:t>
            </a:r>
          </a:p>
          <a:p>
            <a:pPr>
              <a:buFontTx/>
              <a:buChar char="•"/>
            </a:pPr>
            <a:r>
              <a:rPr lang="pt-BR" sz="1500" b="1" dirty="0" smtClean="0"/>
              <a:t>    Especialista em Auditoria e Perícia Contábil - UNESA</a:t>
            </a:r>
          </a:p>
          <a:p>
            <a:pPr>
              <a:buFontTx/>
              <a:buChar char="•"/>
            </a:pPr>
            <a:r>
              <a:rPr lang="pt-BR" sz="1500" b="1" dirty="0" smtClean="0"/>
              <a:t>    Mestre em Planejamento Urbano e Educação – UFRJ</a:t>
            </a:r>
          </a:p>
          <a:p>
            <a:pPr>
              <a:buFontTx/>
              <a:buChar char="•"/>
            </a:pPr>
            <a:r>
              <a:rPr lang="pt-BR" sz="1500" b="1" dirty="0" smtClean="0"/>
              <a:t>    Diversas Especializações nas áreas de:</a:t>
            </a:r>
          </a:p>
          <a:p>
            <a:pPr lvl="1">
              <a:buFont typeface="Courier New" pitchFamily="49" charset="0"/>
              <a:buChar char="o"/>
            </a:pPr>
            <a:r>
              <a:rPr lang="pt-BR" sz="1500" b="1" dirty="0" smtClean="0"/>
              <a:t> Auditoria,  Contabilidade, Educação, Marketing e  Perícia. </a:t>
            </a:r>
          </a:p>
          <a:p>
            <a:endParaRPr lang="pt-BR" sz="800" b="1" dirty="0" smtClean="0">
              <a:solidFill>
                <a:srgbClr val="716D65"/>
              </a:solidFill>
              <a:ea typeface="MS PGothic" pitchFamily="34" charset="-128"/>
            </a:endParaRPr>
          </a:p>
          <a:p>
            <a:r>
              <a:rPr lang="pt-BR" sz="1500" b="1" dirty="0" smtClean="0">
                <a:solidFill>
                  <a:srgbClr val="716D65"/>
                </a:solidFill>
                <a:ea typeface="MS PGothic" pitchFamily="34" charset="-128"/>
              </a:rPr>
              <a:t>Atuação:</a:t>
            </a:r>
          </a:p>
          <a:p>
            <a:endParaRPr lang="pt-BR" sz="800" b="1" dirty="0" smtClean="0">
              <a:solidFill>
                <a:srgbClr val="716D65"/>
              </a:solidFill>
              <a:ea typeface="MS PGothic" pitchFamily="34" charset="-12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kern="0" dirty="0" smtClean="0"/>
              <a:t>     Diretor Executivo do SINAERJ – (SINDICATO DOS ADMINISTRADORES DO ESTADO DO RIO DE JANEIRO)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kern="0" dirty="0" smtClean="0"/>
              <a:t>     Coordenador da Comissão de Relações Trabalhistas do CRA-RJ (Conselho Regional de administração)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kern="0" dirty="0" smtClean="0"/>
              <a:t>     Presidente do Conselho Municipal de Trabalho, Emprego e Renda de Nova Iguaçu - RJ (CMTER)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kern="0" dirty="0"/>
              <a:t> </a:t>
            </a:r>
            <a:r>
              <a:rPr lang="pt-BR" sz="1500" b="1" kern="0" dirty="0" smtClean="0"/>
              <a:t>    Diretor Executivo da Assertiva Inteligência Empresarial – Consultoria.</a:t>
            </a:r>
            <a:endParaRPr lang="pt-BR" sz="1500" b="1" dirty="0" smtClean="0">
              <a:solidFill>
                <a:srgbClr val="716D65"/>
              </a:solidFill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07504" y="973177"/>
            <a:ext cx="60486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EF792F"/>
                </a:solidFill>
              </a:rPr>
              <a:t>MINI CURRÍCULO DO PROFESSOR</a:t>
            </a:r>
          </a:p>
          <a:p>
            <a:pPr>
              <a:defRPr/>
            </a:pPr>
            <a:r>
              <a:rPr lang="pt-BR" sz="2000" b="1" dirty="0" smtClean="0"/>
              <a:t>Prof. Msc</a:t>
            </a:r>
            <a:r>
              <a:rPr lang="pt-BR" sz="2000" b="1" dirty="0"/>
              <a:t>. Adm</a:t>
            </a:r>
            <a:r>
              <a:rPr lang="pt-BR" sz="2000" b="1" dirty="0" smtClean="0"/>
              <a:t>. Eco. Luiz Cláudio Brites Lobato</a:t>
            </a:r>
          </a:p>
          <a:p>
            <a:pPr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e-mail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000" b="1" dirty="0" smtClean="0">
                <a:solidFill>
                  <a:schemeClr val="tx2"/>
                </a:solidFill>
                <a:hlinkClick r:id="rId3"/>
              </a:rPr>
              <a:t>luizlobato0101@gmail.com</a:t>
            </a:r>
            <a:endParaRPr lang="pt-BR" sz="20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site: </a:t>
            </a:r>
            <a:r>
              <a:rPr lang="pt-BR" altLang="pt-BR" sz="2000" b="1" dirty="0" smtClean="0">
                <a:solidFill>
                  <a:srgbClr val="716D65"/>
                </a:solidFill>
                <a:hlinkClick r:id="rId4"/>
              </a:rPr>
              <a:t>http://luizlobato0101.wix.com/quasemilalunos</a:t>
            </a:r>
            <a:endParaRPr lang="pt-BR" altLang="pt-BR" sz="2000" b="1" dirty="0" smtClean="0">
              <a:solidFill>
                <a:srgbClr val="716D65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5" cstate="print"/>
          <a:srcRect t="10740" r="38208" b="18191"/>
          <a:stretch/>
        </p:blipFill>
        <p:spPr bwMode="auto">
          <a:xfrm>
            <a:off x="242555" y="2348880"/>
            <a:ext cx="1008112" cy="361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681997" y="2802414"/>
            <a:ext cx="62662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600" dirty="0" smtClean="0"/>
              <a:t>Endereço para acessar este CV: http://lattes.cnpq.br/3427030031014619</a:t>
            </a:r>
            <a:endParaRPr lang="pt-BR" sz="1600" u="sng" dirty="0">
              <a:solidFill>
                <a:schemeClr val="accent1"/>
              </a:solidFill>
            </a:endParaRP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58003" y="2816788"/>
            <a:ext cx="239066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268760"/>
            <a:ext cx="8928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3. São capacitados para capturar e avaliar oportunidades e, a partir de suas ideias, desenvolver planos para realizar seus objetivos. </a:t>
            </a:r>
            <a:endParaRPr lang="pt-BR" b="1" dirty="0" smtClean="0"/>
          </a:p>
          <a:p>
            <a:pPr algn="just"/>
            <a:r>
              <a:rPr lang="pt-BR" dirty="0" smtClean="0"/>
              <a:t>Nem </a:t>
            </a:r>
            <a:r>
              <a:rPr lang="pt-BR" dirty="0"/>
              <a:t>sempre são capacitados, mas é comum que aprendam rapidamente, como um meio, devido a sua vontade de realizar objetivos. </a:t>
            </a:r>
            <a:endParaRPr lang="pt-BR" dirty="0" smtClean="0"/>
          </a:p>
          <a:p>
            <a:pPr algn="just"/>
            <a:endParaRPr lang="pt-BR" sz="1000" dirty="0"/>
          </a:p>
          <a:p>
            <a:pPr algn="just"/>
            <a:r>
              <a:rPr lang="pt-BR" b="1" dirty="0" smtClean="0"/>
              <a:t>4</a:t>
            </a:r>
            <a:r>
              <a:rPr lang="pt-BR" b="1" dirty="0"/>
              <a:t>. Desenvolvem habilidade para obter apoio de colaboradores e de financiadores para seus empreendimentos. </a:t>
            </a:r>
            <a:endParaRPr lang="pt-BR" b="1" dirty="0" smtClean="0"/>
          </a:p>
          <a:p>
            <a:pPr algn="just"/>
            <a:r>
              <a:rPr lang="pt-BR" dirty="0" smtClean="0"/>
              <a:t>Há </a:t>
            </a:r>
            <a:r>
              <a:rPr lang="pt-BR" dirty="0"/>
              <a:t>empreendedores solitários, mas o mais comum é que sejam comunicativos e até mesmo insistentes em divulgar e convencer as pessoas de suas ideias, de seus benefícios e da viabilidade de seus projetos. </a:t>
            </a:r>
            <a:endParaRPr lang="pt-BR" dirty="0" smtClean="0"/>
          </a:p>
          <a:p>
            <a:pPr algn="just"/>
            <a:endParaRPr lang="pt-BR" sz="1000" dirty="0"/>
          </a:p>
          <a:p>
            <a:pPr marL="342900" indent="-342900" algn="just">
              <a:buAutoNum type="arabicPeriod" startAt="5"/>
            </a:pPr>
            <a:r>
              <a:rPr lang="pt-BR" b="1" dirty="0" smtClean="0"/>
              <a:t>São </a:t>
            </a:r>
            <a:r>
              <a:rPr lang="pt-BR" b="1" dirty="0"/>
              <a:t>habituados a tomar decisões. </a:t>
            </a:r>
            <a:endParaRPr lang="pt-BR" b="1" dirty="0" smtClean="0"/>
          </a:p>
          <a:p>
            <a:pPr algn="just"/>
            <a:r>
              <a:rPr lang="pt-BR" dirty="0" smtClean="0"/>
              <a:t>Empenhados </a:t>
            </a:r>
            <a:r>
              <a:rPr lang="pt-BR" dirty="0"/>
              <a:t>fortemente em realizar suas ideias, os empreendedores precisam tomar decisões importantes e, por isso, necessitam conhecer métodos para a tomada segura de decisões. </a:t>
            </a:r>
            <a:endParaRPr lang="pt-BR" dirty="0" smtClean="0"/>
          </a:p>
          <a:p>
            <a:pPr algn="just"/>
            <a:endParaRPr lang="pt-BR" sz="1000" dirty="0" smtClean="0"/>
          </a:p>
          <a:p>
            <a:pPr algn="just"/>
            <a:r>
              <a:rPr lang="pt-BR" b="1" dirty="0" smtClean="0"/>
              <a:t>6</a:t>
            </a:r>
            <a:r>
              <a:rPr lang="pt-BR" b="1" dirty="0"/>
              <a:t>. Buscam incessantemente criar valor para a sociedade através de seus empreendimentos.</a:t>
            </a:r>
            <a:r>
              <a:rPr lang="pt-BR" dirty="0"/>
              <a:t> O reconhecimento da sociedade é relacionado ao valor criado e, por isso mesmo, ambicionando esse reconhecimento, empreendedores se acostumam a buscar soluções para os problemas e a usar a inovação para gerar seus empreendimentos. </a:t>
            </a:r>
          </a:p>
        </p:txBody>
      </p:sp>
    </p:spTree>
    <p:extLst>
      <p:ext uri="{BB962C8B-B14F-4D97-AF65-F5344CB8AC3E}">
        <p14:creationId xmlns:p14="http://schemas.microsoft.com/office/powerpoint/2010/main" val="2315913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2171749"/>
            <a:ext cx="8920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pt-BR" b="1" dirty="0" smtClean="0">
                <a:solidFill>
                  <a:srgbClr val="C00000"/>
                </a:solidFill>
              </a:rPr>
              <a:t>Inovação </a:t>
            </a:r>
            <a:r>
              <a:rPr lang="pt-BR" dirty="0"/>
              <a:t>— Compreende, além das invenções ou das novidades tecnológicas que geram novos produtos, a inovação em processos, tal qual a de venda, produção ou apresentação. A inovação é, possivelmente, o centro do ambiente do empreendedor. </a:t>
            </a:r>
            <a:endParaRPr lang="pt-BR" dirty="0" smtClean="0"/>
          </a:p>
          <a:p>
            <a:pPr marL="342900" indent="-342900" algn="just">
              <a:buAutoNum type="alphaLcParenR"/>
            </a:pPr>
            <a:endParaRPr lang="pt-BR" dirty="0" smtClean="0"/>
          </a:p>
          <a:p>
            <a:pPr marL="342900" indent="-342900" algn="just">
              <a:buAutoNum type="alphaLcParenR"/>
            </a:pPr>
            <a:r>
              <a:rPr lang="pt-BR" b="1" dirty="0" smtClean="0">
                <a:solidFill>
                  <a:srgbClr val="C00000"/>
                </a:solidFill>
              </a:rPr>
              <a:t>Comunicação</a:t>
            </a:r>
            <a:r>
              <a:rPr lang="pt-BR" dirty="0" smtClean="0"/>
              <a:t> </a:t>
            </a:r>
            <a:r>
              <a:rPr lang="pt-BR" dirty="0"/>
              <a:t>— O advento do e-mail é algo que mudou os costumes das pessoas e muitos outros engenhos tecnológicos. O fato é que, atualmente, as pessoas têm muito maior rapidez, menor custo e maiores alternativas de comunicação </a:t>
            </a:r>
            <a:endParaRPr lang="pt-BR" dirty="0" smtClean="0"/>
          </a:p>
          <a:p>
            <a:pPr marL="342900" indent="-342900" algn="just">
              <a:buAutoNum type="alphaLcParenR"/>
            </a:pPr>
            <a:endParaRPr lang="pt-BR" dirty="0"/>
          </a:p>
          <a:p>
            <a:pPr marL="342900" indent="-342900" algn="just">
              <a:buAutoNum type="alphaLcParenR"/>
            </a:pPr>
            <a:r>
              <a:rPr lang="pt-BR" b="1" dirty="0" smtClean="0">
                <a:solidFill>
                  <a:srgbClr val="C00000"/>
                </a:solidFill>
              </a:rPr>
              <a:t>Informação</a:t>
            </a:r>
            <a:r>
              <a:rPr lang="pt-BR" dirty="0" smtClean="0"/>
              <a:t> </a:t>
            </a:r>
            <a:r>
              <a:rPr lang="pt-BR" dirty="0"/>
              <a:t>— Há alternativas novas, como a informação pela Internet, a proliferação de canais de TV, alguns deles acompanhando sua área de interesse em tempo real. Um dado importante nessa área é a constatação da pujança dos canais de TV dedicados a transmitir informação, como a CNN, a BBC em sua nova visão e as GloboNews, RecordNews eBandNews, no Brasil. Lembramos como são recentes essas conquistas: a CNN foi fundada por Ted Turner em 1980, certamente sem imaginar o quanto se tornaria tão importante como meio de informação e em um prazo tão curto.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19927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Um aspecto complementar para a compreensão do Empreendedorismo, segundo Salim e Silva (2009) está ligado ao ambiente em que ele se processa, vinculando-se às mais diversas atividades, tais como: </a:t>
            </a:r>
          </a:p>
        </p:txBody>
      </p:sp>
    </p:spTree>
    <p:extLst>
      <p:ext uri="{BB962C8B-B14F-4D97-AF65-F5344CB8AC3E}">
        <p14:creationId xmlns:p14="http://schemas.microsoft.com/office/powerpoint/2010/main" val="38681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3314015"/>
            <a:ext cx="8920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e</a:t>
            </a:r>
            <a:r>
              <a:rPr lang="pt-BR" b="1" dirty="0">
                <a:solidFill>
                  <a:srgbClr val="C00000"/>
                </a:solidFill>
              </a:rPr>
              <a:t>) Tecnologia</a:t>
            </a:r>
            <a:r>
              <a:rPr lang="pt-BR" dirty="0"/>
              <a:t> — A velocidade de mudança é incrível — o trem antigo, que funcionava em 1900, corria a uma velocidade de 50 km/h e ainda existe operacionalmente em diversos lugares do mundo. A geração seguinte de trens que vieram após os anos 50, andavam a 100 km/h e isso já foi uma evolução formidável; logo em seguida, já nos anos 80, víamos os trens de alta tecnologia cruzando os países da Europa e Japão em uma velocidade mais típica dos aviões, de 500 km/h. Mas, se o trem bala corre a 500 km por hora, certamente os aviões </a:t>
            </a:r>
            <a:r>
              <a:rPr lang="pt-BR" dirty="0" smtClean="0"/>
              <a:t>estão </a:t>
            </a:r>
            <a:r>
              <a:rPr lang="pt-BR" dirty="0"/>
              <a:t>correndo muito mais, e essa é a história da tecnologia hoje — parece que sua capacidade de evolução é ilimitada. </a:t>
            </a: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5413" y="1868880"/>
            <a:ext cx="8862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C00000"/>
                </a:solidFill>
              </a:rPr>
              <a:t>d) Distribuição </a:t>
            </a:r>
            <a:r>
              <a:rPr lang="pt-BR" dirty="0"/>
              <a:t>— A base logística prolifera em todo mundo a partir do momento em que o comércio internacional tem aumentado a cada ano em velocidade crescente. Mesmo em situações de crise financeira, com alguma redução no ritmo de crescimento, será apenas por algum tempo e como forma de reordenamento e, talvez, até de mudança dos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3645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75664" y="1568981"/>
            <a:ext cx="892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f</a:t>
            </a:r>
            <a:r>
              <a:rPr lang="pt-BR" b="1" dirty="0">
                <a:solidFill>
                  <a:srgbClr val="C00000"/>
                </a:solidFill>
              </a:rPr>
              <a:t>) Globalização </a:t>
            </a:r>
            <a:r>
              <a:rPr lang="pt-BR" dirty="0"/>
              <a:t>— Essa palavra tem muitas conotações e é tão importante para compreendermos o mundo de hoje que vamos dedicar um capítulo deste livro para tratar disso. Em sua conceituação, cuidaremos de aspectos como velocidade dos negócios, conectividade entre mercados e pessoas e intangibilidade, como novo fator de valor na economia, conduzindo a uma nova forma de avaliação das empresas. Também vamos tratar do que aconteceu no relacionamento entre os países pobres e ricos em razão da globalização.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g</a:t>
            </a:r>
            <a:r>
              <a:rPr lang="pt-BR" b="1" dirty="0">
                <a:solidFill>
                  <a:srgbClr val="C00000"/>
                </a:solidFill>
              </a:rPr>
              <a:t>) Novos conceitos </a:t>
            </a:r>
            <a:r>
              <a:rPr lang="pt-BR" dirty="0"/>
              <a:t>— Muitos conceitos têm surgido, como responsabilidade social, time to market (tempo para chegar ao mercado), mas se pode observar que a vida adquiriu uma velocidade muito maior, com as vantagens e as desvantagens que isso pode carregar. Até a ética teve de ser reinventada para poder atender às novas situações que a Internet aporta: tanto os males incríveis da pedofilia virtual (fator de aceleração de um comportamento na sociedade real), como o conforto de comprar sem sair de casa e as novas regras éticas de relacionamento entre vendedor e comprador. Surgem novos mecanismos de aprender ou de rapidamente consultar uma enciclopédia moderna utilizando-se a Internet.</a:t>
            </a:r>
          </a:p>
        </p:txBody>
      </p:sp>
    </p:spTree>
    <p:extLst>
      <p:ext uri="{BB962C8B-B14F-4D97-AF65-F5344CB8AC3E}">
        <p14:creationId xmlns:p14="http://schemas.microsoft.com/office/powerpoint/2010/main" val="87790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51520" y="131526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4 </a:t>
            </a:r>
            <a:r>
              <a:rPr lang="pt-BR" dirty="0" smtClean="0"/>
              <a:t>- Empreendedorismo </a:t>
            </a:r>
            <a:r>
              <a:rPr lang="pt-BR" dirty="0"/>
              <a:t>e a geração de novos conhecimentos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1700808"/>
            <a:ext cx="892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De acordo com DRUCKER, o recurso econômico básico no mundo contemporâneo – “os meios de produção”, para usar uma expressão dos economistas – não é mais o capital, nem os recursos naturais (a “terra” dos economistas), nem a “mão de obra”.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Ele </a:t>
            </a:r>
            <a:r>
              <a:rPr lang="pt-BR" dirty="0"/>
              <a:t>é e será o conhecimento. As atividades centrais de criação de riqueza não serão nem a alocação de capital para uso produtivo, nem a “mão de obra”. [...].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Hoje </a:t>
            </a:r>
            <a:r>
              <a:rPr lang="pt-BR" dirty="0"/>
              <a:t>o valor é criado pela “produtividade” e pela “inovação”, que são aplicações do conhecimento ao trabalho. Os principais grupos sociais da sociedade do conhecimento serão os “trabalhadores do conhecimento” – executivos que sabem como alocar conhecimento para usos produtivos, assim como os capitalistas sabiam como alocar capital para isso, profissionais do conhecimento e empregados do conhecimento”. Por volta de 1960, esse autor criou as expressões “Trabalho do conhecimento” e “Trabalhador do Conhecimento”.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maioria dos funcionários das empresas do conhecimento são profissionais altamente qualificados e com alto nível de escolaridade – isto é, são trabalhadores do conhecimento. </a:t>
            </a:r>
          </a:p>
        </p:txBody>
      </p:sp>
    </p:spTree>
    <p:extLst>
      <p:ext uri="{BB962C8B-B14F-4D97-AF65-F5344CB8AC3E}">
        <p14:creationId xmlns:p14="http://schemas.microsoft.com/office/powerpoint/2010/main" val="2157563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801847"/>
            <a:ext cx="8920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função deste trabalhador é transformar informação em conhecimento.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ativos intangíveis hoje são muito mais valiosos que os bens tangíveis. Você pode questionar aqui que isso é uma pequena minoria. </a:t>
            </a:r>
            <a:r>
              <a:rPr lang="pt-BR" dirty="0" smtClean="0"/>
              <a:t>Mas </a:t>
            </a:r>
            <a:r>
              <a:rPr lang="pt-BR" dirty="0"/>
              <a:t>observe, já foi uma minoria bem menor e hoje está se expandindo.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verdadeiro líder é aquele que sabe transmitir o conhecimento, criando novos líderes. O “trabalhador do conhecimento”, portanto, é sobretudo alguém que incorporou ao seu modelo mental e às suas atividades uma postura mais pró-ativa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É </a:t>
            </a:r>
            <a:r>
              <a:rPr lang="pt-BR" dirty="0"/>
              <a:t>aquele também que, tendo em vista a complexidade do mundo em que vive, sabe que ninguém mais detém sozinho o conhecimento necessário para que as coisas aconteçam.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Portanto</a:t>
            </a:r>
            <a:r>
              <a:rPr lang="pt-BR" dirty="0"/>
              <a:t>, sua autoimagem não é a de “mais uma peça na engrenagem”, um “recurso humano”, como acontecia na era industrial, mas sim a de alguém que faz a diferença.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62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84482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empreendedores seriam mais audaciosos, sagazes, famintos do que os demais?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Seriam </a:t>
            </a:r>
            <a:r>
              <a:rPr lang="pt-BR" dirty="0"/>
              <a:t>gênios malucos? </a:t>
            </a: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07504" y="3158966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Não é bem assim. </a:t>
            </a:r>
          </a:p>
          <a:p>
            <a:pPr algn="just"/>
            <a:r>
              <a:rPr lang="pt-BR" dirty="0"/>
              <a:t>Eles acreditam em algo, aprendem a avaliar os riscos e as possibilidades e têm o hábito de agir de um modo que os faz parecer audaciosos e sagazes. </a:t>
            </a:r>
          </a:p>
          <a:p>
            <a:pPr algn="just"/>
            <a:r>
              <a:rPr lang="pt-BR" dirty="0"/>
              <a:t>Essa é a observação que se pode fazer a respeito da realidade de um número significativo de empreendedores. </a:t>
            </a:r>
          </a:p>
          <a:p>
            <a:pPr algn="just"/>
            <a:r>
              <a:rPr lang="pt-BR" dirty="0"/>
              <a:t>Por vezes, seu sonho é muito prematuro para ser realizado com os recursos da tecnologia e da cultura daquela época, mas não são loucuras impossíveis. </a:t>
            </a:r>
          </a:p>
          <a:p>
            <a:pPr algn="just"/>
            <a:r>
              <a:rPr lang="pt-BR" dirty="0"/>
              <a:t>Outras vezes não se transformam em sucesso econômico, mas ajudam a melhorar a vida das pessoas (SALIM E SILVA, 2009).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1" y="1252653"/>
            <a:ext cx="5076825" cy="4476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935335" y="1239143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ATIVIDADE DE AULA</a:t>
            </a:r>
            <a:r>
              <a:rPr lang="pt-BR" sz="2400" dirty="0" smtClean="0"/>
              <a:t>: CASE 01.</a:t>
            </a:r>
            <a:endParaRPr lang="pt-BR" sz="2400" dirty="0"/>
          </a:p>
        </p:txBody>
      </p:sp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94372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m para EMREENDEDOR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2" y="5392956"/>
            <a:ext cx="1218742" cy="9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m para EMREENDEDOR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82643"/>
            <a:ext cx="1218742" cy="9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4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7504" y="2420888"/>
            <a:ext cx="878497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Unidade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Modelo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Negócio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Competitivo</a:t>
            </a:r>
          </a:p>
          <a:p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	2.1 - Reconhecendo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empreendimentos inspiradores e inovadores</a:t>
            </a: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	2.2 - Compreendendo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e analisando Job-to-be-done: a visão real do cliente</a:t>
            </a: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	2.3 - Modelando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Negócios Competitivos com CANVAS</a:t>
            </a: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	2.4 - Testando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o Modelo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6612" y="6237312"/>
            <a:ext cx="4289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Msc. Adm. Eco. Luiz Lobato</a:t>
            </a:r>
            <a:endParaRPr lang="pt-BR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3968" y="572487"/>
            <a:ext cx="4608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AULA 02</a:t>
            </a:r>
            <a:endParaRPr lang="pt-BR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814" y="4869684"/>
            <a:ext cx="3008721" cy="169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971600" y="5036983"/>
            <a:ext cx="3888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Horário: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Início: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8:00 / Término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10:30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15" y="5049174"/>
            <a:ext cx="756090" cy="756090"/>
          </a:xfrm>
          <a:prstGeom prst="rect">
            <a:avLst/>
          </a:prstGeom>
          <a:noFill/>
        </p:spPr>
      </p:pic>
      <p:pic>
        <p:nvPicPr>
          <p:cNvPr id="16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428" y="732757"/>
            <a:ext cx="887016" cy="887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715516"/>
            <a:ext cx="1057300" cy="10573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3213" y="1244166"/>
            <a:ext cx="297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1 - O </a:t>
            </a:r>
            <a:r>
              <a:rPr lang="pt-BR" dirty="0"/>
              <a:t>Processo Empreendedor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84927" y="764273"/>
            <a:ext cx="422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Modelo </a:t>
            </a:r>
            <a:r>
              <a:rPr lang="pt-BR" sz="2400" dirty="0"/>
              <a:t>de Negócio Competitivo</a:t>
            </a:r>
          </a:p>
        </p:txBody>
      </p:sp>
      <p:pic>
        <p:nvPicPr>
          <p:cNvPr id="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07504" y="1712997"/>
            <a:ext cx="8978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decisão de tornar-se empreendedor pode ocorrer aparentemente por acaso. Isso pode ser testado fazendo-se uma pergunta básica a qualquer empreendedor que você conhece: o que o levou a criar sua empresa?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Não </a:t>
            </a:r>
            <a:r>
              <a:rPr lang="pt-BR" dirty="0"/>
              <a:t>se surpreenda se a maioria das respostas for: não sei, foi por acaso... Na verdade, essa decisão ocorre por fatores externos, ambientais e sociais, por aptidões pessoais ou devido a um somatório de todas essas condições, que são críticas para o surgimento e o crescimento de uma nova empresa.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processo empreendedor inicia-se quando um evento gerador desses fatores possibilita o início de um novo negócio. </a:t>
            </a:r>
            <a:r>
              <a:rPr lang="pt-BR" dirty="0" smtClean="0"/>
              <a:t>Abaixo </a:t>
            </a:r>
            <a:r>
              <a:rPr lang="pt-BR" dirty="0"/>
              <a:t>relatamos os principais fatores que iniciam e contribuem, de uma ou outra maneira, para esse processo: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Fatores </a:t>
            </a:r>
            <a:r>
              <a:rPr lang="pt-BR" b="1" dirty="0"/>
              <a:t>pessoais: </a:t>
            </a:r>
            <a:r>
              <a:rPr lang="pt-BR" dirty="0"/>
              <a:t>Auto-realização, valores pessoais, preferências, educação, experiência, insatisfação com o trabalho, demissão, idade.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715516"/>
            <a:ext cx="1057300" cy="10573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236523"/>
            <a:ext cx="878497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Fatores sociológicos: </a:t>
            </a:r>
            <a:r>
              <a:rPr lang="pt-BR" dirty="0"/>
              <a:t>Networking, equipes, influência familiar, modelos </a:t>
            </a:r>
            <a:r>
              <a:rPr lang="pt-BR" dirty="0" smtClean="0"/>
              <a:t>de</a:t>
            </a:r>
          </a:p>
          <a:p>
            <a:pPr algn="just"/>
            <a:r>
              <a:rPr lang="pt-BR" dirty="0" smtClean="0"/>
              <a:t>sucesso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Fatores </a:t>
            </a:r>
            <a:r>
              <a:rPr lang="pt-BR" b="1" dirty="0"/>
              <a:t>ambientais: </a:t>
            </a:r>
            <a:r>
              <a:rPr lang="pt-BR" dirty="0"/>
              <a:t>Oportunidade, impulso criativo, competição, recursos, políticas públicas.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Fatores </a:t>
            </a:r>
            <a:r>
              <a:rPr lang="pt-BR" b="1" dirty="0"/>
              <a:t>organizacionais: </a:t>
            </a:r>
            <a:r>
              <a:rPr lang="pt-BR" dirty="0"/>
              <a:t>disponibilidade de equipe, estratégia, estrutura, cultura, produtos &amp; serviços entrantes ou inéditos.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Reunidos </a:t>
            </a:r>
            <a:r>
              <a:rPr lang="pt-BR" dirty="0"/>
              <a:t>esses fatores (ou boa parte deles), podemos então entender as fases do processo empreendedor</a:t>
            </a:r>
            <a:r>
              <a:rPr lang="pt-BR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</a:t>
            </a:r>
            <a:endParaRPr lang="pt-BR" b="1" dirty="0" smtClean="0"/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pt-BR" b="1" dirty="0" smtClean="0"/>
              <a:t>Identificar </a:t>
            </a:r>
            <a:r>
              <a:rPr lang="pt-BR" b="1" dirty="0"/>
              <a:t>e avaliar a oportunidade; </a:t>
            </a:r>
            <a:endParaRPr lang="pt-BR" b="1" dirty="0" smtClean="0"/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pt-BR" b="1" dirty="0" smtClean="0"/>
              <a:t>Desenvolver </a:t>
            </a:r>
            <a:r>
              <a:rPr lang="pt-BR" b="1" dirty="0"/>
              <a:t>o plano de negócios; </a:t>
            </a:r>
            <a:endParaRPr lang="pt-BR" b="1" dirty="0" smtClean="0"/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pt-BR" b="1" dirty="0" smtClean="0"/>
              <a:t>Determinar </a:t>
            </a:r>
            <a:r>
              <a:rPr lang="pt-BR" b="1" dirty="0"/>
              <a:t>e captar os recursos necessários; </a:t>
            </a:r>
            <a:endParaRPr lang="pt-BR" b="1" dirty="0" smtClean="0"/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pt-BR" b="1" dirty="0" smtClean="0"/>
              <a:t>Gerenciar </a:t>
            </a:r>
            <a:r>
              <a:rPr lang="pt-BR" b="1" dirty="0"/>
              <a:t>a empresa criada.</a:t>
            </a:r>
            <a:endParaRPr lang="pt-BR" b="1" dirty="0"/>
          </a:p>
        </p:txBody>
      </p:sp>
      <p:pic>
        <p:nvPicPr>
          <p:cNvPr id="15362" name="Picture 2" descr="Resultado de imagem para EMPREENDEDOR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49284"/>
            <a:ext cx="1631480" cy="21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EMPREENDEDOR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3992" y="4271246"/>
            <a:ext cx="1528488" cy="21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684927" y="764273"/>
            <a:ext cx="422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Modelo </a:t>
            </a:r>
            <a:r>
              <a:rPr lang="pt-BR" sz="2400" dirty="0"/>
              <a:t>de Negócio Competitivo</a:t>
            </a:r>
          </a:p>
        </p:txBody>
      </p:sp>
      <p:pic>
        <p:nvPicPr>
          <p:cNvPr id="13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99" y="1124686"/>
            <a:ext cx="1029316" cy="10672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403648" y="1556792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disciplina utiliza-se de processo de conhecimento sobre os clientes e desenvolve as aplicações de modelagem de negócios baseada no CANVAS e plano de negócios.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Objetivos </a:t>
            </a:r>
            <a:r>
              <a:rPr lang="pt-BR" dirty="0"/>
              <a:t>Gerais de Aprendizagem da Disciplina</a:t>
            </a:r>
          </a:p>
          <a:p>
            <a:pPr algn="just"/>
            <a:r>
              <a:rPr lang="pt-BR" dirty="0" smtClean="0"/>
              <a:t> </a:t>
            </a:r>
            <a:endParaRPr lang="pt-BR" dirty="0"/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identificar </a:t>
            </a:r>
            <a:r>
              <a:rPr lang="pt-BR" dirty="0"/>
              <a:t>a real necessidade de um </a:t>
            </a:r>
            <a:r>
              <a:rPr lang="pt-BR" dirty="0" smtClean="0"/>
              <a:t>cliente;</a:t>
            </a:r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modelar </a:t>
            </a:r>
            <a:r>
              <a:rPr lang="pt-BR" dirty="0"/>
              <a:t>um negócio com uso de </a:t>
            </a:r>
            <a:r>
              <a:rPr lang="pt-BR" dirty="0" smtClean="0"/>
              <a:t>canvas;</a:t>
            </a:r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estruturar </a:t>
            </a:r>
            <a:r>
              <a:rPr lang="pt-BR" dirty="0"/>
              <a:t>um plano de negócios.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7059" y="4699010"/>
            <a:ext cx="8757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WILDAUER, E. W. Plano de negócios: elementos constitutivos e processo de elaboração. Curitiba  : Intersaberes, 2012) (Biblioteca Virtual da Peaarson)</a:t>
            </a:r>
          </a:p>
          <a:p>
            <a:pPr algn="just"/>
            <a:r>
              <a:rPr lang="pt-BR" dirty="0"/>
              <a:t>BIAGIO, L.A. Como Elaborar um Plano de Negócios. Barueri, SP: Manole, 2013.(Biblioteca Virtual da Pearson)</a:t>
            </a:r>
          </a:p>
          <a:p>
            <a:pPr algn="just"/>
            <a:r>
              <a:rPr lang="pt-BR" dirty="0"/>
              <a:t>ZAVADIL, P.R. Plano de Negócios: Uma Ferraent de Gestão. Curitiba: InterSaberes, 2013 (Biblioteca Virtual da Pearson)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73556" y="1017319"/>
            <a:ext cx="2982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Ementa da Disciplina: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3" name="Picture 3" descr="https://mastia.files.wordpress.com/2015/06/referencias-biblioraficas.gif?w=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03" y="3686418"/>
            <a:ext cx="1277545" cy="103872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413882" y="4147678"/>
            <a:ext cx="2510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Básica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715516"/>
            <a:ext cx="1057300" cy="10573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84927" y="764273"/>
            <a:ext cx="422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Modelo </a:t>
            </a:r>
            <a:r>
              <a:rPr lang="pt-BR" sz="2400" dirty="0"/>
              <a:t>de Negócio Competitivo</a:t>
            </a:r>
          </a:p>
        </p:txBody>
      </p:sp>
      <p:pic>
        <p:nvPicPr>
          <p:cNvPr id="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3" y="1834946"/>
            <a:ext cx="48245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I. Identificar e avaliar a oportunidades: </a:t>
            </a:r>
          </a:p>
          <a:p>
            <a:r>
              <a:rPr lang="pt-BR" dirty="0"/>
              <a:t>•  Criação e abrangência da oportunidade;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Valores percebidos e reais da mesma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</a:t>
            </a:r>
            <a:r>
              <a:rPr lang="pt-BR" dirty="0"/>
              <a:t>  Riscos e retornos;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Oportunidade X habilidades e metas;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Situação dos competidores.</a:t>
            </a:r>
          </a:p>
          <a:p>
            <a:endParaRPr lang="pt-BR" dirty="0" smtClean="0"/>
          </a:p>
          <a:p>
            <a:r>
              <a:rPr lang="pt-BR" dirty="0" smtClean="0"/>
              <a:t>II</a:t>
            </a:r>
            <a:r>
              <a:rPr lang="pt-BR" dirty="0"/>
              <a:t>. Gerenciar o empreendimento:</a:t>
            </a:r>
          </a:p>
          <a:p>
            <a:r>
              <a:rPr lang="pt-BR" dirty="0"/>
              <a:t>•  Estilo de gestão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Fatores críticos de sucesso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Identificação de problemas atuais e </a:t>
            </a:r>
            <a:r>
              <a:rPr lang="pt-BR" dirty="0" smtClean="0"/>
              <a:t>potenciais</a:t>
            </a:r>
          </a:p>
          <a:p>
            <a:r>
              <a:rPr lang="pt-BR" dirty="0" smtClean="0"/>
              <a:t>•</a:t>
            </a:r>
            <a:r>
              <a:rPr lang="pt-BR" dirty="0"/>
              <a:t>  Implementação de sistemas de controle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Entrada em novos mercados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</a:t>
            </a:r>
            <a:r>
              <a:rPr lang="pt-BR" dirty="0" smtClean="0"/>
              <a:t>Marketing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74945" y="1216287"/>
            <a:ext cx="327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 – Fases do Modelo de Negócio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932040" y="1790814"/>
            <a:ext cx="4037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 startAt="3"/>
            </a:pPr>
            <a:r>
              <a:rPr lang="pt-BR" dirty="0" smtClean="0"/>
              <a:t>Desenvolver </a:t>
            </a:r>
            <a:r>
              <a:rPr lang="pt-BR" dirty="0"/>
              <a:t>o plano de negócio: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Sumário executivo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Conceituação do empreendimento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Equipe de gestão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Mercado e competidores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Marketing e vendas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Estrutura e operação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Análise estratégica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Plano financeiro 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dirty="0"/>
              <a:t>  Apêndices e </a:t>
            </a:r>
            <a:r>
              <a:rPr lang="pt-BR" dirty="0" smtClean="0"/>
              <a:t>anexos</a:t>
            </a:r>
          </a:p>
        </p:txBody>
      </p:sp>
      <p:pic>
        <p:nvPicPr>
          <p:cNvPr id="3686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77088"/>
            <a:ext cx="1859749" cy="28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EMPREENDEDORIS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1207878" cy="15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715516"/>
            <a:ext cx="1057300" cy="10573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84927" y="764273"/>
            <a:ext cx="422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Modelo </a:t>
            </a:r>
            <a:r>
              <a:rPr lang="pt-BR" sz="2400" dirty="0"/>
              <a:t>de Negócio Competitivo</a:t>
            </a:r>
          </a:p>
        </p:txBody>
      </p:sp>
      <p:pic>
        <p:nvPicPr>
          <p:cNvPr id="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79512" y="3861048"/>
            <a:ext cx="8906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Embora as fases sejam apresentadas de forma sequencial, nenhuma delas precisa ser completamente concluída para que se inicie a seguinte.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Por </a:t>
            </a:r>
            <a:r>
              <a:rPr lang="pt-BR" dirty="0"/>
              <a:t>exemplo, ao se identificar e avaliar uma oportunidade (fase 1), o empreendedor deve ter em mente o tipo de negócio que deseja criar (fase 4). </a:t>
            </a:r>
            <a:r>
              <a:rPr lang="pt-BR" dirty="0" smtClean="0"/>
              <a:t>Muitas </a:t>
            </a:r>
            <a:r>
              <a:rPr lang="pt-BR" dirty="0"/>
              <a:t>vezes ocorre ainda um outro ciclo de fases antes de se concluir o processo completo</a:t>
            </a:r>
            <a:r>
              <a:rPr lang="pt-BR" dirty="0" smtClean="0"/>
              <a:t>.</a:t>
            </a:r>
            <a:r>
              <a:rPr lang="pt-BR" dirty="0"/>
              <a:t> É o caso em que o empreendedor elabora o seu primeiro plano de negócios e, em seguida, apresenta-o para um capitalista de risco, que faz várias críticas e sugere ao empreendedor mudar toda a concepção da empresa antes de vir procurá-lo de novo.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980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r>
              <a:rPr lang="pt-BR" dirty="0"/>
              <a:t>IV. Plano de viabilidade econômica e captar recursos:</a:t>
            </a:r>
          </a:p>
          <a:p>
            <a:r>
              <a:rPr lang="pt-BR" dirty="0"/>
              <a:t>•  Recursos pessoais </a:t>
            </a:r>
          </a:p>
          <a:p>
            <a:r>
              <a:rPr lang="pt-BR" dirty="0"/>
              <a:t>•  Recursos de amigos e parentes </a:t>
            </a:r>
          </a:p>
          <a:p>
            <a:r>
              <a:rPr lang="pt-BR" dirty="0"/>
              <a:t>•  Angels </a:t>
            </a:r>
          </a:p>
          <a:p>
            <a:r>
              <a:rPr lang="pt-BR" dirty="0"/>
              <a:t>•  Capitalistas de risco (investidores) </a:t>
            </a:r>
          </a:p>
          <a:p>
            <a:r>
              <a:rPr lang="pt-BR" dirty="0"/>
              <a:t>•  Bancos </a:t>
            </a:r>
          </a:p>
          <a:p>
            <a:r>
              <a:rPr lang="pt-BR" dirty="0"/>
              <a:t>•  Incubadoras </a:t>
            </a:r>
          </a:p>
          <a:p>
            <a:r>
              <a:rPr lang="pt-BR" dirty="0"/>
              <a:t>•  Governo</a:t>
            </a:r>
            <a:endParaRPr lang="pt-BR" dirty="0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95" y="836712"/>
            <a:ext cx="2026297" cy="31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EMPREENDEDORIS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23" y="1916832"/>
            <a:ext cx="1443690" cy="18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20082"/>
            <a:ext cx="8922972" cy="4333254"/>
          </a:xfrm>
          <a:prstGeom prst="rect">
            <a:avLst/>
          </a:prstGeom>
        </p:spPr>
      </p:pic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404" y="1883362"/>
            <a:ext cx="648072" cy="648072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84927" y="764273"/>
            <a:ext cx="422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Modelo </a:t>
            </a:r>
            <a:r>
              <a:rPr lang="pt-BR" sz="2400" dirty="0"/>
              <a:t>de Negócio Competitivo</a:t>
            </a:r>
          </a:p>
        </p:txBody>
      </p:sp>
      <p:pic>
        <p:nvPicPr>
          <p:cNvPr id="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79512" y="1196752"/>
            <a:ext cx="8757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Nesse </a:t>
            </a:r>
            <a:r>
              <a:rPr lang="pt-BR" dirty="0"/>
              <a:t>caso, o processo chegou até a fase 3, e voltou novamente para a fase 1, recomeçando um novo ciclo sem ter concluído o anterior. O empreendedor não deve desanimar diante dessa situação, que é muito frequente. O quadro a seguir resume o processo:</a:t>
            </a:r>
          </a:p>
        </p:txBody>
      </p:sp>
      <p:pic>
        <p:nvPicPr>
          <p:cNvPr id="10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61" y="5983580"/>
            <a:ext cx="455914" cy="455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2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715516"/>
            <a:ext cx="1057300" cy="10573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84927" y="764273"/>
            <a:ext cx="422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Modelo </a:t>
            </a:r>
            <a:r>
              <a:rPr lang="pt-BR" sz="2400" dirty="0"/>
              <a:t>de Negócio Competitivo</a:t>
            </a:r>
          </a:p>
        </p:txBody>
      </p:sp>
      <p:pic>
        <p:nvPicPr>
          <p:cNvPr id="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251520" y="177281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Empreendedorismo por oportunidade cresce no Brasil A nova edição da pesquisa Global Entrepreneurship Monitor divulgada terça-feira (6 de Abril de 2010), mostra que, mesmo com a crise financeira internacional, o Brasil atingiu a sua maior taxa de empreendedorismo por oportunidade: 9,4% contra 5,9% da taxa de empreendedorismo por necessidade. Nas últimas nove edições da Pesquisa GEM, a taxa de empreendedorismo por oportunidade vem demonstrando crescimento gradativo, passando de 8,5%, em 2001, para 9,4%, em 2009. Os responsáveis pela pesquisa (IBQP e Sebrae) explicam que a elevação em 2009 se deve ao alto crescimento ocorrido isoladamente nos empreendimentos nascentes, que passou de 2,93%, em 2008, para 5,78%, em 2009. Deste último dado, 4,3% são empreendimentos nascentes por oportunidade. No ranking dos países com nível comparável de desenvolvimento econômico o Brasil é o sexto mais empreendedor, com taxa de 15,3%, o que equivale a 18,8 milhões de pessoas. A taxa geral se refere à soma dos empreendimentos novos (que surgiram nos últimos três anos e meio), que foi de 9,75%, e dos empreendimentos nascentes (com até três meses de vida ou ainda em processo de criação), que ficou em 5,78%. A atual taxa está acima da média histórica do Brasil, que é de 13%. Em 2008, a taxa ficou em 12%.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1" y="1252653"/>
            <a:ext cx="5076825" cy="44767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935335" y="1239143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ATIVIDADE DE AULA</a:t>
            </a:r>
            <a:r>
              <a:rPr lang="pt-BR" sz="2400" dirty="0" smtClean="0"/>
              <a:t>: CASE 01.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036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715516"/>
            <a:ext cx="1057300" cy="10573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84927" y="764273"/>
            <a:ext cx="422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Modelo </a:t>
            </a:r>
            <a:r>
              <a:rPr lang="pt-BR" sz="2400" dirty="0"/>
              <a:t>de Negócio Competitivo</a:t>
            </a:r>
          </a:p>
        </p:txBody>
      </p:sp>
      <p:pic>
        <p:nvPicPr>
          <p:cNvPr id="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51520" y="1700808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Na </a:t>
            </a:r>
            <a:r>
              <a:rPr lang="pt-BR" dirty="0"/>
              <a:t>China, 18,8% da população adulta (169 milhões de pessoas) é empreendedora. Apesar desse grande número, a proporção é de um empreendedor por oportunidade para cada um por necessidade. Já na Rússia, o número de empresários é menor, com taxa de 3,9% (1,3 milhão), porém, a proporção de empreendedores por oportunidade é maior: 2,35 para cada um por necessidade. Quando comparada aos países citados acima, a Suíça apresenta maior disparidade entre as proporções. A Suíça possui taxa de empreendedorismo (TEA) de 7,72%. Além desse alto índice de empreendedores, para cada pessoa que empreende por necessidade, 13 o fazem por oportunidade. Nos Estados Unidos, a TEA é de 8%, com proporção equilibrada de três empreendimentos gerados por oportunidade e um por necessidade. Ao analisar 13 países membros do G-20 (grupo que reúne as 20 maiores economias do mundo) que participaram do estudo, a GEM 2009 constatou que a população da China é a mais empreendedora, com taxa de 18,8% (169 milhões de pessoas), seguida do Brasil, com 15,3% (18,8 milhões); Argentina, 14,7% (3,5 milhões); Estados Unidos, 8% (15,4 milhões); Coréia do Sul, 7% (2,3 milhões); África do Sul, 5,9% (1,7 milhão); Reino Unido, 5,7% (2,2 milhões); Arábia Saudita, 4,7% (501 mil); França, 4,3% (1,6 milhão); Alemanha, 4,1% (2,1 milhões); Rússia, 3,9 % (3,7 milhões); Itália, 3,7% (1,3 milhão); e Japão, 3,3% (2,5 milhões).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1" y="1252653"/>
            <a:ext cx="5076825" cy="4476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335" y="1239143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ATIVIDADE DE AULA</a:t>
            </a:r>
            <a:r>
              <a:rPr lang="pt-BR" sz="2400" dirty="0" smtClean="0"/>
              <a:t>: CASE 01.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07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715516"/>
            <a:ext cx="1057300" cy="10573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84927" y="764273"/>
            <a:ext cx="4228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Modelo </a:t>
            </a:r>
            <a:r>
              <a:rPr lang="pt-BR" sz="2400" dirty="0"/>
              <a:t>de Negócio Competitivo</a:t>
            </a:r>
          </a:p>
        </p:txBody>
      </p:sp>
      <p:pic>
        <p:nvPicPr>
          <p:cNvPr id="8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1" y="1252653"/>
            <a:ext cx="5076825" cy="4476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35335" y="1239143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ATIVIDADE DE AULA</a:t>
            </a:r>
            <a:r>
              <a:rPr lang="pt-BR" sz="2400" dirty="0" smtClean="0"/>
              <a:t>: CASE 01.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12" y="1831988"/>
            <a:ext cx="5487585" cy="30504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4733869"/>
            <a:ext cx="3096342" cy="16215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47864" y="4836905"/>
            <a:ext cx="2376264" cy="1518518"/>
          </a:xfrm>
          <a:prstGeom prst="rect">
            <a:avLst/>
          </a:prstGeom>
        </p:spPr>
      </p:pic>
      <p:pic>
        <p:nvPicPr>
          <p:cNvPr id="31746" name="Picture 2" descr="Resultado de imagem para EMREENDEDORISM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13" y="3717032"/>
            <a:ext cx="3050775" cy="26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Resultado de imagem para EMREENDEDORIS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243932"/>
            <a:ext cx="3192289" cy="10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Imagem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08" y="2384614"/>
            <a:ext cx="3136008" cy="12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odchasque.files.wordpress.com/2014/04/thats-all-folks.jpg?w=300&amp;h=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855701" cy="1584176"/>
          </a:xfrm>
          <a:prstGeom prst="rect">
            <a:avLst/>
          </a:prstGeom>
          <a:noFill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-13725" y="3009146"/>
            <a:ext cx="9157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4000" b="1" u="sng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OBRIGADO E ATÉ A PRÓXIMA AULA!</a:t>
            </a:r>
            <a:endParaRPr lang="pt-BR" sz="4000" b="1" u="sng" spc="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7504" y="908720"/>
            <a:ext cx="89046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pt-BR" sz="3400" b="1" i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Lembrem-se</a:t>
            </a:r>
            <a:r>
              <a:rPr lang="pt-BR" sz="3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 sucesso não ocorre por acaso!</a:t>
            </a:r>
          </a:p>
          <a:p>
            <a:pPr algn="just" eaLnBrk="1" hangingPunct="1"/>
            <a:endParaRPr lang="pt-BR" sz="16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r>
              <a:rPr lang="pt-BR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Tenham sempre Força , Sabedoria e Beleza na condução de suas ações cotidianas.</a:t>
            </a:r>
            <a:endParaRPr lang="pt-BR" sz="3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8884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195736" y="585810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Prof. Msc. Adm. Eco. Luiz Lobato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540492"/>
            <a:ext cx="1791600" cy="185172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03648" y="1261784"/>
            <a:ext cx="76242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Unidade 1 – Introdução: Distinguindo Modelo de Negócios de Plano de Negócios</a:t>
            </a:r>
          </a:p>
          <a:p>
            <a:r>
              <a:rPr lang="pt-BR" sz="1400" dirty="0" smtClean="0"/>
              <a:t>1.1	Compreendendo um modelo de negócios</a:t>
            </a:r>
          </a:p>
          <a:p>
            <a:r>
              <a:rPr lang="pt-BR" sz="1400" dirty="0" smtClean="0"/>
              <a:t>1.2	Conhecendo um Plano de Negócios </a:t>
            </a:r>
          </a:p>
          <a:p>
            <a:r>
              <a:rPr lang="pt-BR" sz="1400" dirty="0" smtClean="0"/>
              <a:t>1.3	Diferenciando Modelos de Negócios</a:t>
            </a:r>
          </a:p>
          <a:p>
            <a:r>
              <a:rPr lang="pt-BR" sz="1400" dirty="0" smtClean="0"/>
              <a:t>1.4	Indentificando e avaliando oportunidades</a:t>
            </a:r>
          </a:p>
          <a:p>
            <a:endParaRPr lang="pt-BR" sz="1400" dirty="0" smtClean="0"/>
          </a:p>
          <a:p>
            <a:r>
              <a:rPr lang="pt-BR" sz="1400" dirty="0" smtClean="0"/>
              <a:t>Unidade 2 – Modelo de Negócio Competitivo</a:t>
            </a:r>
          </a:p>
          <a:p>
            <a:r>
              <a:rPr lang="pt-BR" sz="1400" dirty="0" smtClean="0"/>
              <a:t>2.1	Reconhecendo empreendimentos inspiradores e inovadores</a:t>
            </a:r>
          </a:p>
          <a:p>
            <a:r>
              <a:rPr lang="pt-BR" sz="1400" dirty="0" smtClean="0"/>
              <a:t>2.2	Compreendendo e analisando Job-to-be-done: a visão real do cliente</a:t>
            </a:r>
          </a:p>
          <a:p>
            <a:r>
              <a:rPr lang="pt-BR" sz="1400" dirty="0" smtClean="0"/>
              <a:t>2.3	Modelando Negócios Competitivos com CANVAS</a:t>
            </a:r>
          </a:p>
          <a:p>
            <a:r>
              <a:rPr lang="pt-BR" sz="1400" dirty="0" smtClean="0"/>
              <a:t>2.4	Testando o Modelo</a:t>
            </a:r>
          </a:p>
          <a:p>
            <a:endParaRPr lang="pt-BR" sz="1400" dirty="0" smtClean="0"/>
          </a:p>
          <a:p>
            <a:r>
              <a:rPr lang="pt-BR" sz="1400" dirty="0" smtClean="0"/>
              <a:t>Unidade 3 – Das ideias ao projeto</a:t>
            </a:r>
          </a:p>
          <a:p>
            <a:r>
              <a:rPr lang="pt-BR" sz="1400" dirty="0" smtClean="0"/>
              <a:t>3.1	Identificando uma Oportunidade de Negócio</a:t>
            </a:r>
          </a:p>
          <a:p>
            <a:r>
              <a:rPr lang="pt-BR" sz="1400" dirty="0" smtClean="0"/>
              <a:t>3.2	Elaborando um Modelo de Negócio</a:t>
            </a:r>
          </a:p>
          <a:p>
            <a:r>
              <a:rPr lang="pt-BR" sz="1400" dirty="0" smtClean="0"/>
              <a:t>3.3	Testando um Plano de Negócios</a:t>
            </a:r>
          </a:p>
          <a:p>
            <a:r>
              <a:rPr lang="pt-BR" sz="1400" dirty="0" smtClean="0"/>
              <a:t>3.4	Do modelo ao Plano de Negócios</a:t>
            </a:r>
          </a:p>
          <a:p>
            <a:endParaRPr lang="pt-BR" sz="1400" dirty="0" smtClean="0"/>
          </a:p>
          <a:p>
            <a:r>
              <a:rPr lang="pt-BR" sz="1400" dirty="0" smtClean="0"/>
              <a:t>Unidade 4 – Plano de Negócio</a:t>
            </a:r>
          </a:p>
          <a:p>
            <a:r>
              <a:rPr lang="pt-BR" sz="1400" dirty="0" smtClean="0"/>
              <a:t>4.1	Elaborando um plano de negócios</a:t>
            </a:r>
          </a:p>
          <a:p>
            <a:r>
              <a:rPr lang="pt-BR" sz="1400" dirty="0" smtClean="0"/>
              <a:t>4.2	Apresentando um plano de negócios</a:t>
            </a:r>
          </a:p>
          <a:p>
            <a:r>
              <a:rPr lang="pt-BR" sz="1400" dirty="0" smtClean="0"/>
              <a:t>4.3	Criando controles para implementação de um plano de negócios</a:t>
            </a:r>
          </a:p>
          <a:p>
            <a:r>
              <a:rPr lang="pt-BR" sz="1400" dirty="0" smtClean="0"/>
              <a:t>4.4	Apresentando uma Proposta de Negócio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1403648" y="764704"/>
            <a:ext cx="2857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 da Disciplina</a:t>
            </a:r>
            <a:endParaRPr lang="pt-BR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5" y="1315895"/>
            <a:ext cx="1114425" cy="10953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46" y="2694410"/>
            <a:ext cx="1123010" cy="1166638"/>
          </a:xfrm>
          <a:prstGeom prst="rect">
            <a:avLst/>
          </a:prstGeom>
        </p:spPr>
      </p:pic>
      <p:pic>
        <p:nvPicPr>
          <p:cNvPr id="13" name="Picture 2" descr="http://vignette2.wikia.nocookie.net/criacionismo/images/1/12/Wikipedia.png/revision/latest?cb=200807300238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74" y="4077071"/>
            <a:ext cx="1114425" cy="1114425"/>
          </a:xfrm>
          <a:prstGeom prst="rect">
            <a:avLst/>
          </a:prstGeom>
          <a:noFill/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215254"/>
            <a:ext cx="732918" cy="1094066"/>
          </a:xfrm>
          <a:prstGeom prst="rect">
            <a:avLst/>
          </a:prstGeom>
        </p:spPr>
      </p:pic>
      <p:pic>
        <p:nvPicPr>
          <p:cNvPr id="15" name="Picture 3" descr="https://mastia.files.wordpress.com/2015/06/referencias-biblioraficas.gif?w=6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7679" y="851016"/>
            <a:ext cx="1576555" cy="128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764703"/>
            <a:ext cx="1503568" cy="155402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7504" y="1442481"/>
            <a:ext cx="8920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Primeira </a:t>
            </a:r>
            <a:r>
              <a:rPr lang="pt-BR" dirty="0"/>
              <a:t>avaliação (A1): </a:t>
            </a:r>
            <a:r>
              <a:rPr lang="pt-BR" dirty="0" smtClean="0"/>
              <a:t>	Prova </a:t>
            </a:r>
            <a:r>
              <a:rPr lang="pt-BR" dirty="0"/>
              <a:t>escrita (10,0 pontos);</a:t>
            </a:r>
          </a:p>
          <a:p>
            <a:r>
              <a:rPr lang="pt-BR" dirty="0"/>
              <a:t>Segunda avaliação (A2): </a:t>
            </a:r>
            <a:r>
              <a:rPr lang="pt-BR" dirty="0" smtClean="0"/>
              <a:t>	Prova </a:t>
            </a:r>
            <a:r>
              <a:rPr lang="pt-BR" dirty="0"/>
              <a:t>escrita (9,0 pontos) + APS (1,0 ponto);</a:t>
            </a:r>
          </a:p>
          <a:p>
            <a:r>
              <a:rPr lang="pt-BR" dirty="0"/>
              <a:t>Terceira avaliação </a:t>
            </a:r>
            <a:r>
              <a:rPr lang="pt-BR" dirty="0" smtClean="0"/>
              <a:t> (</a:t>
            </a:r>
            <a:r>
              <a:rPr lang="pt-BR" dirty="0"/>
              <a:t>A3): </a:t>
            </a:r>
            <a:r>
              <a:rPr lang="pt-BR" dirty="0" smtClean="0"/>
              <a:t>	Prova </a:t>
            </a:r>
            <a:r>
              <a:rPr lang="pt-BR" dirty="0"/>
              <a:t>escrita (10,0 pontos)</a:t>
            </a:r>
          </a:p>
          <a:p>
            <a:endParaRPr lang="pt-BR" dirty="0"/>
          </a:p>
          <a:p>
            <a:pPr algn="just"/>
            <a:r>
              <a:rPr lang="pt-BR" sz="1600" dirty="0"/>
              <a:t>Composição das Provas: As provas serão compostas por questões objetivas (entre 70% e 80% da quantidade total de questões da prova; entre 60% e 80% do valor total da prova) e discursivas (entre 20% e 30% da quantidade total de questões da prova; entre 20% e 40% do valor total da prova), elaboradas de acordo com o Regulamento de Elaboração de Provas Escritas da Escola Superior de Gestão e Tecnologia.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Atividade Prática Supervisionada (APS): Trabalhos em grupos, resenhas, seminários, relatórios, estudos dirigidos entre outras formas de execução, cujo detalhamento está disponível no plano de ensino.</a:t>
            </a:r>
          </a:p>
          <a:p>
            <a:endParaRPr lang="pt-BR" sz="1600" dirty="0"/>
          </a:p>
          <a:p>
            <a:r>
              <a:rPr lang="pt-BR" sz="1600" b="1" dirty="0"/>
              <a:t>Para a aprovação na disciplina, o aluno deverá: </a:t>
            </a:r>
          </a:p>
          <a:p>
            <a:pPr marL="342900" indent="-342900" algn="just">
              <a:buAutoNum type="arabicPeriod"/>
            </a:pPr>
            <a:r>
              <a:rPr lang="pt-BR" sz="1600" dirty="0" smtClean="0"/>
              <a:t>Obter </a:t>
            </a:r>
            <a:r>
              <a:rPr lang="pt-BR" sz="1600" dirty="0"/>
              <a:t>frequência igual ou superior a 75% (setenta e cinco por cento) nas atividades escolares da disciplina. </a:t>
            </a:r>
            <a:endParaRPr lang="pt-BR" sz="1600" dirty="0" smtClean="0"/>
          </a:p>
          <a:p>
            <a:pPr marL="342900" indent="-342900" algn="just">
              <a:buAutoNum type="arabicPeriod"/>
            </a:pPr>
            <a:endParaRPr lang="pt-BR" sz="1600" dirty="0"/>
          </a:p>
          <a:p>
            <a:pPr marL="342900" indent="-342900">
              <a:buAutoNum type="arabicPeriod" startAt="2"/>
            </a:pPr>
            <a:r>
              <a:rPr lang="pt-BR" sz="1600" dirty="0" smtClean="0"/>
              <a:t>Obter </a:t>
            </a:r>
            <a:r>
              <a:rPr lang="pt-BR" sz="1600" dirty="0"/>
              <a:t>nota igual ou superior a 6,0 (seis) pontos na média da disciplina</a:t>
            </a:r>
            <a:r>
              <a:rPr lang="pt-BR" sz="1600" dirty="0" smtClean="0"/>
              <a:t>.</a:t>
            </a:r>
          </a:p>
          <a:p>
            <a:pPr marL="342900" indent="-342900">
              <a:buAutoNum type="arabicPeriod" startAt="2"/>
            </a:pPr>
            <a:endParaRPr lang="pt-BR" sz="1600" dirty="0"/>
          </a:p>
          <a:p>
            <a:pPr marL="342900" indent="-342900">
              <a:buAutoNum type="arabicPeriod" startAt="3"/>
            </a:pPr>
            <a:r>
              <a:rPr lang="pt-BR" sz="1600" dirty="0" smtClean="0"/>
              <a:t>Obter </a:t>
            </a:r>
            <a:r>
              <a:rPr lang="pt-BR" sz="1600" dirty="0"/>
              <a:t>grau igual ou superior a 4,0 (quatro) em, pelo menos, duas das três avaliações</a:t>
            </a:r>
            <a:r>
              <a:rPr lang="pt-BR" sz="1600" dirty="0" smtClean="0"/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1011594"/>
            <a:ext cx="27942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rgbClr val="C00000"/>
                </a:solidFill>
              </a:rPr>
              <a:t>Critérios de </a:t>
            </a:r>
            <a:r>
              <a:rPr lang="pt-BR" sz="2200" b="1" dirty="0" smtClean="0">
                <a:solidFill>
                  <a:srgbClr val="C00000"/>
                </a:solidFill>
              </a:rPr>
              <a:t>Avaliação:</a:t>
            </a:r>
            <a:endParaRPr lang="pt-BR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7504" y="2420888"/>
            <a:ext cx="878497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Unidade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Introdução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: Distinguindo Modelo de Negócios de Plano de Negócios</a:t>
            </a: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1.1 - Compreendendo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um modelo de negócios</a:t>
            </a: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	1.2 - Conhecendo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um Plano de Negócios </a:t>
            </a: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	1.3 - Diferenciando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Modelos de Negócios</a:t>
            </a:r>
          </a:p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	1.4 - Indentificando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e avaliando oportunidades</a:t>
            </a:r>
          </a:p>
          <a:p>
            <a:endParaRPr lang="pt-B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6612" y="6237312"/>
            <a:ext cx="4289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Msc. Adm. Eco. Luiz Lobato</a:t>
            </a:r>
            <a:endParaRPr lang="pt-BR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3968" y="572487"/>
            <a:ext cx="4608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AULA </a:t>
            </a:r>
            <a:r>
              <a:rPr 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  <a:endParaRPr lang="pt-BR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814" y="4869684"/>
            <a:ext cx="3008721" cy="169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971600" y="5036983"/>
            <a:ext cx="3888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Horário: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Início: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8:00 / Término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10:30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15" y="5049174"/>
            <a:ext cx="756090" cy="756090"/>
          </a:xfrm>
          <a:prstGeom prst="rect">
            <a:avLst/>
          </a:prstGeom>
          <a:noFill/>
        </p:spPr>
      </p:pic>
      <p:pic>
        <p:nvPicPr>
          <p:cNvPr id="16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428" y="732757"/>
            <a:ext cx="887016" cy="88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79512" y="1340768"/>
            <a:ext cx="8848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1 - O </a:t>
            </a:r>
            <a:r>
              <a:rPr lang="pt-BR" dirty="0"/>
              <a:t>Empreendedor, o Conhecimento e a Cultura </a:t>
            </a:r>
            <a:r>
              <a:rPr lang="pt-BR" dirty="0" smtClean="0"/>
              <a:t>Empreendedora.</a:t>
            </a:r>
          </a:p>
          <a:p>
            <a:endParaRPr lang="pt-BR" dirty="0"/>
          </a:p>
          <a:p>
            <a:pPr algn="just"/>
            <a:r>
              <a:rPr lang="pt-BR" dirty="0"/>
              <a:t>O mundo tem passado por várias transformações em curto período de tempo, principalmente no século XX, quando foi criada a maioria das invenções que revolucionaram o estilo de vida das pessoas.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Geralmente</a:t>
            </a:r>
            <a:r>
              <a:rPr lang="pt-BR" dirty="0"/>
              <a:t>, essas invenções são frutos de inovação, de algo inédito ou de uma nova visão de como utilizar coisas já existentes, mas que ninguém antes ousou olhar de outra maneira.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Por </a:t>
            </a:r>
            <a:r>
              <a:rPr lang="pt-BR" dirty="0"/>
              <a:t>trás dessas invenções, existem pessoas ou equipes de pessoas com características especiais que são visionárias, questionam, arriscam, querem algo diferente, fazem acontecer e empreendem.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Salim e Silva (2009), muitas vezes são inovações incríveis e outras são apenas iniciativas práticas que acrescentam algo bem conhecido em um lugar onde ainda não havia sido implementado. Por exemplo, podem estar capitaneando um projeto inovador como a criação de uma vacina que vai livrar o mundo de um mal terrível ou podem estar apenas instalando uma padaria onde não havia nenhuma.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764704"/>
            <a:ext cx="639472" cy="6609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412776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Vamos agora voltar no tempo: naquela época, ainda não havia as grandes construções e obras que ficaram famosas na humanidade e nem mesmo as cidades, nem as mais antigas.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Quem </a:t>
            </a:r>
            <a:r>
              <a:rPr lang="pt-BR" dirty="0"/>
              <a:t>teve a ideia de construir tudo isso? Quem tomou a iniciativa de organizar as pessoas naquele tempo para que construíssem as cidades, as casas, o comércio e as obras monumentais?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Certamente </a:t>
            </a:r>
            <a:r>
              <a:rPr lang="pt-BR" dirty="0"/>
              <a:t>você poderia responder de um modo genérico que foi o ser humano. Mas, entre aqueles homens todos, havia alguns que tomavam as iniciativas, que estimulavam os demais a fazerem o esforço necessário para criar cada nova construção, que corriam o risco de ser responsáveis pelo fracasso quando alguma coisa não desse certo. Aqueles eram, já naquela época, os empreendedores. Por isso, dizemos que o Empreendedorismo é um movimento que tem a mesma idade da raça humana. Nasceu junto com os empreendedores.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admirável filósofo grego Platão (viveu de 428 a.C. até 348 a.C.) acreditava que quando os homens viviam nas cavernas ainda temiam a natureza e seus fenômenos. Por isso, viviam trancafiados, procurando apenas solucionar seus problemas básicos de subsistência.</a:t>
            </a:r>
          </a:p>
        </p:txBody>
      </p:sp>
    </p:spTree>
    <p:extLst>
      <p:ext uri="{BB962C8B-B14F-4D97-AF65-F5344CB8AC3E}">
        <p14:creationId xmlns:p14="http://schemas.microsoft.com/office/powerpoint/2010/main" val="400646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Competitivos e Plano de Negócio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764704"/>
            <a:ext cx="927504" cy="9586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785400"/>
            <a:ext cx="662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Distinguindo Modelo de Negócios de Plano de Negócios</a:t>
            </a:r>
            <a:endParaRPr lang="pt-B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097" y="785400"/>
            <a:ext cx="430887" cy="430887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4" y="1535453"/>
            <a:ext cx="892039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mito da caverna encontra-se no livro de Platão intitulado A República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Resumindo</a:t>
            </a:r>
            <a:r>
              <a:rPr lang="pt-BR" dirty="0"/>
              <a:t>, poderíamos usar o texto da Wikipedia* para que vocês saibam de que trata essa alegoria de Platão: “Imaginemos um muro bem alto separando o mundo externo e uma caverna. Na caverna existe uma fresta por onde passa um feixe de luz exterior. No interior da caverna permanecem seres humanos, que ali nasceram e cresceram. Ficam de costas para a entrada, acorrentados, sem poder de locomoção, forçados a olharem somente a parede do fundo da caverna, onde são projetadas sombras de outros homens que, além do muro, mantêm acesa uma fogueira. Os prisioneiros julgam que essas sombras sejam a realidade. Um dos prisioneiros decide abandonar essa condição e fabrica um instrumento com o qual quebra os grilhões. Aos poucos vai se movendo e avança na direção do muro e o escala, com dificuldade enfrenta os obstáculos que encontra e sai da caverna, descobrindo não apenas que as sombras eram feitas por homens como eles, e mais além todo o mundo e a natureza.” Voltando ao mito da caverna, a interpretação de Platão é que o ser humano, com suas crenças e superstições, muitas vezes acorrenta a si próprio e impede seu desenvolvimento e, ainda, aponta que o caminho para a libertação está no conhecimento racional, sistemático e organizado, tal como o que encontramos na ciência (SALIM E SILVA, 2009</a:t>
            </a:r>
            <a:r>
              <a:rPr lang="pt-BR" dirty="0" smtClean="0"/>
              <a:t>).</a:t>
            </a:r>
          </a:p>
          <a:p>
            <a:pPr algn="just"/>
            <a:r>
              <a:rPr lang="pt-BR" sz="1000" dirty="0" smtClean="0"/>
              <a:t> </a:t>
            </a:r>
          </a:p>
          <a:p>
            <a:pPr algn="just"/>
            <a:r>
              <a:rPr lang="pt-BR" sz="1050" dirty="0" smtClean="0"/>
              <a:t>O </a:t>
            </a:r>
            <a:r>
              <a:rPr lang="pt-BR" sz="1050" dirty="0"/>
              <a:t>texto completo está disponível em: http://www.historianet.com.br/conteudo/default.aspx?codigo =796 – O mito da caverna, e no endereço: http://pt.wikipedia.org/wiki/Mito_da_caverna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08854"/>
            <a:ext cx="3352800" cy="3619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57320" y="1169582"/>
            <a:ext cx="24577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U R I O S I D A D 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2970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5180</Words>
  <Application>Microsoft Office PowerPoint</Application>
  <PresentationFormat>Apresentação na tela (4:3)</PresentationFormat>
  <Paragraphs>376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7" baseType="lpstr">
      <vt:lpstr>MS PGothic</vt:lpstr>
      <vt:lpstr>Arial</vt:lpstr>
      <vt:lpstr>Arial Black</vt:lpstr>
      <vt:lpstr>Broadway</vt:lpstr>
      <vt:lpstr>Calibri</vt:lpstr>
      <vt:lpstr>Chiller</vt:lpstr>
      <vt:lpstr>Courier New</vt:lpstr>
      <vt:lpstr>Times New Roman</vt:lpstr>
      <vt:lpstr>Viner Hand ITC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maq</dc:creator>
  <cp:lastModifiedBy>Cliente</cp:lastModifiedBy>
  <cp:revision>69</cp:revision>
  <dcterms:created xsi:type="dcterms:W3CDTF">2015-09-19T16:18:34Z</dcterms:created>
  <dcterms:modified xsi:type="dcterms:W3CDTF">2019-03-06T16:56:22Z</dcterms:modified>
</cp:coreProperties>
</file>