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76" r:id="rId2"/>
    <p:sldId id="258" r:id="rId3"/>
    <p:sldId id="261" r:id="rId4"/>
    <p:sldId id="257" r:id="rId5"/>
    <p:sldId id="259" r:id="rId6"/>
    <p:sldId id="262" r:id="rId7"/>
    <p:sldId id="339" r:id="rId8"/>
    <p:sldId id="260" r:id="rId9"/>
    <p:sldId id="263" r:id="rId10"/>
    <p:sldId id="363" r:id="rId11"/>
    <p:sldId id="364" r:id="rId12"/>
    <p:sldId id="365" r:id="rId13"/>
    <p:sldId id="366" r:id="rId14"/>
    <p:sldId id="269" r:id="rId15"/>
    <p:sldId id="367" r:id="rId16"/>
    <p:sldId id="268" r:id="rId17"/>
    <p:sldId id="368" r:id="rId18"/>
    <p:sldId id="369" r:id="rId19"/>
    <p:sldId id="370" r:id="rId20"/>
    <p:sldId id="371" r:id="rId21"/>
    <p:sldId id="372" r:id="rId22"/>
    <p:sldId id="373" r:id="rId23"/>
    <p:sldId id="374" r:id="rId24"/>
    <p:sldId id="375" r:id="rId25"/>
    <p:sldId id="340" r:id="rId26"/>
    <p:sldId id="271" r:id="rId27"/>
    <p:sldId id="341" r:id="rId28"/>
    <p:sldId id="362" r:id="rId29"/>
    <p:sldId id="270" r:id="rId30"/>
    <p:sldId id="359" r:id="rId31"/>
    <p:sldId id="361" r:id="rId32"/>
    <p:sldId id="337" r:id="rId3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08"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834EA-27CE-44DC-A66F-A74E6910A7BE}" type="datetimeFigureOut">
              <a:rPr lang="pt-BR" smtClean="0"/>
              <a:pPr/>
              <a:t>01/09/2017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C3444-3C23-4011-9882-AEFD90621D03}"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5A4AD9CD-ADB8-40ED-BE0D-7EE781628E92}" type="datetimeFigureOut">
              <a:rPr lang="pt-BR" smtClean="0"/>
              <a:pPr/>
              <a:t>01/09/2017</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8235A1A4-9246-4297-93D4-AAA95F64AE67}" type="slidenum">
              <a:rPr lang="pt-BR" smtClean="0"/>
              <a:pPr/>
              <a:t>‹nº›</a:t>
            </a:fld>
            <a:endParaRPr lang="pt-BR"/>
          </a:p>
        </p:txBody>
      </p:sp>
      <p:pic>
        <p:nvPicPr>
          <p:cNvPr id="7" name="Picture 2"/>
          <p:cNvPicPr>
            <a:picLocks noChangeAspect="1" noChangeArrowheads="1"/>
          </p:cNvPicPr>
          <p:nvPr userDrawn="1"/>
        </p:nvPicPr>
        <p:blipFill>
          <a:blip r:embed="rId2" cstate="print"/>
          <a:srcRect/>
          <a:stretch>
            <a:fillRect/>
          </a:stretch>
        </p:blipFill>
        <p:spPr bwMode="auto">
          <a:xfrm>
            <a:off x="-652" y="-202"/>
            <a:ext cx="9147645" cy="6858201"/>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5A4AD9CD-ADB8-40ED-BE0D-7EE781628E92}" type="datetimeFigureOut">
              <a:rPr lang="pt-BR" smtClean="0"/>
              <a:pPr/>
              <a:t>01/09/2017</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8235A1A4-9246-4297-93D4-AAA95F64AE67}" type="slidenum">
              <a:rPr lang="pt-BR" smtClean="0"/>
              <a:pPr/>
              <a:t>‹nº›</a:t>
            </a:fld>
            <a:endParaRPr lang="pt-BR"/>
          </a:p>
        </p:txBody>
      </p:sp>
      <p:pic>
        <p:nvPicPr>
          <p:cNvPr id="7" name="Picture 2"/>
          <p:cNvPicPr>
            <a:picLocks noChangeAspect="1" noChangeArrowheads="1"/>
          </p:cNvPicPr>
          <p:nvPr userDrawn="1"/>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fld id="{5A4AD9CD-ADB8-40ED-BE0D-7EE781628E92}" type="datetimeFigureOut">
              <a:rPr lang="pt-BR" smtClean="0"/>
              <a:pPr/>
              <a:t>01/09/2017</a:t>
            </a:fld>
            <a:endParaRPr lang="pt-B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p>
            <a:fld id="{8235A1A4-9246-4297-93D4-AAA95F64AE67}" type="slidenum">
              <a:rPr lang="pt-BR" smtClean="0"/>
              <a:pPr/>
              <a:t>‹nº›</a:t>
            </a:fld>
            <a:endParaRPr lang="pt-BR"/>
          </a:p>
        </p:txBody>
      </p:sp>
      <p:pic>
        <p:nvPicPr>
          <p:cNvPr id="6" name="Picture 2"/>
          <p:cNvPicPr>
            <a:picLocks noChangeAspect="1" noChangeArrowheads="1"/>
          </p:cNvPicPr>
          <p:nvPr userDrawn="1"/>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5A4AD9CD-ADB8-40ED-BE0D-7EE781628E92}" type="datetimeFigureOut">
              <a:rPr lang="pt-BR" smtClean="0"/>
              <a:pPr/>
              <a:t>01/09/2017</a:t>
            </a:fld>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p>
            <a:fld id="{8235A1A4-9246-4297-93D4-AAA95F64AE67}" type="slidenum">
              <a:rPr lang="pt-BR" smtClean="0"/>
              <a:pPr/>
              <a:t>‹nº›</a:t>
            </a:fld>
            <a:endParaRPr lang="pt-BR"/>
          </a:p>
        </p:txBody>
      </p:sp>
      <p:pic>
        <p:nvPicPr>
          <p:cNvPr id="5" name="Picture 2"/>
          <p:cNvPicPr>
            <a:picLocks noChangeAspect="1" noChangeArrowheads="1"/>
          </p:cNvPicPr>
          <p:nvPr userDrawn="1"/>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11.gif"/><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1907704" y="-27384"/>
            <a:ext cx="6065931"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7200" b="1" dirty="0" smtClean="0">
                <a:solidFill>
                  <a:srgbClr val="C00000"/>
                </a:solidFill>
                <a:effectLst>
                  <a:outerShdw blurRad="38100" dist="38100" dir="2700000" algn="tl">
                    <a:srgbClr val="000000">
                      <a:alpha val="43137"/>
                    </a:srgbClr>
                  </a:outerShdw>
                </a:effectLst>
                <a:latin typeface="Broadway" pitchFamily="82" charset="0"/>
              </a:rPr>
              <a:t>B O M</a:t>
            </a:r>
          </a:p>
          <a:p>
            <a:pPr algn="ctr" eaLnBrk="1" hangingPunct="1"/>
            <a:r>
              <a:rPr lang="pt-BR" sz="7200" b="1" dirty="0" smtClean="0">
                <a:solidFill>
                  <a:srgbClr val="C00000"/>
                </a:solidFill>
                <a:effectLst>
                  <a:outerShdw blurRad="38100" dist="38100" dir="2700000" algn="tl">
                    <a:srgbClr val="000000">
                      <a:alpha val="43137"/>
                    </a:srgbClr>
                  </a:outerShdw>
                </a:effectLst>
                <a:latin typeface="Broadway" pitchFamily="82" charset="0"/>
              </a:rPr>
              <a:t> D I A</a:t>
            </a:r>
            <a:endParaRPr lang="pt-BR" sz="7200" dirty="0">
              <a:solidFill>
                <a:srgbClr val="C00000"/>
              </a:solidFill>
              <a:effectLst>
                <a:outerShdw blurRad="38100" dist="38100" dir="2700000" algn="tl">
                  <a:srgbClr val="000000">
                    <a:alpha val="43137"/>
                  </a:srgbClr>
                </a:outerShdw>
              </a:effectLst>
              <a:latin typeface="Broadway" pitchFamily="82" charset="0"/>
            </a:endParaRPr>
          </a:p>
        </p:txBody>
      </p:sp>
      <p:pic>
        <p:nvPicPr>
          <p:cNvPr id="5" name="Picture 21" descr="http://nrussu.com/wp-content/uploads/2014/07/coffee_table_talk_pa-012.gif"/>
          <p:cNvPicPr>
            <a:picLocks noChangeAspect="1" noChangeArrowheads="1" noCrop="1"/>
          </p:cNvPicPr>
          <p:nvPr/>
        </p:nvPicPr>
        <p:blipFill>
          <a:blip r:embed="rId2" cstate="print"/>
          <a:srcRect/>
          <a:stretch>
            <a:fillRect/>
          </a:stretch>
        </p:blipFill>
        <p:spPr bwMode="auto">
          <a:xfrm>
            <a:off x="3347864" y="2400294"/>
            <a:ext cx="5727875" cy="474187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010747" y="198164"/>
            <a:ext cx="1900783" cy="196770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52635" y="5577767"/>
            <a:ext cx="2855269" cy="101958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51520" y="2564904"/>
            <a:ext cx="3142167"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1026"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
        <p:nvSpPr>
          <p:cNvPr id="30721" name="Rectangle 1"/>
          <p:cNvSpPr>
            <a:spLocks noChangeArrowheads="1"/>
          </p:cNvSpPr>
          <p:nvPr/>
        </p:nvSpPr>
        <p:spPr bwMode="auto">
          <a:xfrm>
            <a:off x="432048" y="1345992"/>
            <a:ext cx="77403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SOCIEDADE DA INFORMAÇÃO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 Acesso democratizado, universal, global e total a informação e ao conhecimento, através dos meios de comunicação e equipamentos eletrônicos. A Internet inaugura uma nova sociedade chamada de Sociedade da Informação.</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8" name="Retângulo 7"/>
          <p:cNvSpPr/>
          <p:nvPr/>
        </p:nvSpPr>
        <p:spPr>
          <a:xfrm>
            <a:off x="1115616" y="3906922"/>
            <a:ext cx="7848872" cy="2246769"/>
          </a:xfrm>
          <a:prstGeom prst="rect">
            <a:avLst/>
          </a:prstGeom>
        </p:spPr>
        <p:txBody>
          <a:bodyPr wrap="square">
            <a:spAutoFit/>
          </a:bodyPr>
          <a:lstStyle/>
          <a:p>
            <a:pPr lvl="0" algn="just" eaLnBrk="0" fontAlgn="base" hangingPunct="0">
              <a:spcBef>
                <a:spcPct val="0"/>
              </a:spcBef>
              <a:spcAft>
                <a:spcPct val="0"/>
              </a:spcAft>
            </a:pPr>
            <a:r>
              <a:rPr lang="pt-BR" sz="2000" b="1" dirty="0" smtClean="0">
                <a:solidFill>
                  <a:srgbClr val="333333"/>
                </a:solidFill>
                <a:latin typeface="Arial" pitchFamily="34" charset="0"/>
                <a:ea typeface="Times New Roman" pitchFamily="18" charset="0"/>
                <a:cs typeface="Arial" pitchFamily="34" charset="0"/>
              </a:rPr>
              <a:t>SOCIEDADE DO CONHECIMENTO</a:t>
            </a:r>
          </a:p>
          <a:p>
            <a:pPr lvl="0" algn="just" eaLnBrk="0" fontAlgn="base" hangingPunct="0">
              <a:spcBef>
                <a:spcPct val="0"/>
              </a:spcBef>
              <a:spcAft>
                <a:spcPct val="0"/>
              </a:spcAft>
            </a:pPr>
            <a:endParaRPr lang="pt-BR" sz="2000" b="1" dirty="0" smtClean="0">
              <a:solidFill>
                <a:srgbClr val="333333"/>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pt-BR" sz="2000" dirty="0" smtClean="0">
                <a:solidFill>
                  <a:srgbClr val="333333"/>
                </a:solidFill>
                <a:latin typeface="Arial" pitchFamily="34" charset="0"/>
                <a:ea typeface="Times New Roman" pitchFamily="18" charset="0"/>
                <a:cs typeface="Arial" pitchFamily="34" charset="0"/>
              </a:rPr>
              <a:t> - Se produziu a partir das redes sociais, das interações e colaborações, entre os indivíduos membros. São pessoas discutindo questões, refletindo sobre elas, ensinando e aprendendo, umas com as outras, em todas as áreas de conhecimento.</a:t>
            </a:r>
            <a:endParaRPr lang="pt-BR"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1026"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
        <p:nvSpPr>
          <p:cNvPr id="29697" name="Rectangle 1"/>
          <p:cNvSpPr>
            <a:spLocks noChangeArrowheads="1"/>
          </p:cNvSpPr>
          <p:nvPr/>
        </p:nvSpPr>
        <p:spPr bwMode="auto">
          <a:xfrm>
            <a:off x="251520" y="1869792"/>
            <a:ext cx="792088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O grande desafio daqui pra frente não é mais saber conteúdos, posto que esses estão todos disponíveis na Internet, mas quais informações são importantes e relevantes para o crescimento cognitivo, como essas informações vão mudar o modo de ver o mundo e de fazer as pessoas crescerem intelectualmente.</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8" name="Retângulo 7"/>
          <p:cNvSpPr/>
          <p:nvPr/>
        </p:nvSpPr>
        <p:spPr>
          <a:xfrm>
            <a:off x="1187624" y="3938280"/>
            <a:ext cx="7632848" cy="1938992"/>
          </a:xfrm>
          <a:prstGeom prst="rect">
            <a:avLst/>
          </a:prstGeom>
        </p:spPr>
        <p:txBody>
          <a:bodyPr wrap="square">
            <a:spAutoFit/>
          </a:bodyPr>
          <a:lstStyle/>
          <a:p>
            <a:pPr algn="just"/>
            <a:r>
              <a:rPr lang="pt-BR" sz="2000" dirty="0" smtClean="0">
                <a:solidFill>
                  <a:srgbClr val="333333"/>
                </a:solidFill>
                <a:latin typeface="Arial" pitchFamily="34" charset="0"/>
                <a:ea typeface="Times New Roman" pitchFamily="18" charset="0"/>
                <a:cs typeface="Arial" pitchFamily="34" charset="0"/>
              </a:rPr>
              <a:t>A Sociedade do Conhecimento inaugura uma nova era. Participe de redes sociais, se inscreva, interaja mais, colabore com o que você sabe e pergunte mais, procure saber, trocar ideias e informações. Não basta ter acesso ao dicionário gigante de informações é preciso que ele faça sentido a todos nós e o laboratório de troca de experiências são as redes sociais</a:t>
            </a:r>
            <a:r>
              <a:rPr lang="pt-BR" dirty="0" smtClean="0">
                <a:solidFill>
                  <a:srgbClr val="333333"/>
                </a:solidFill>
                <a:latin typeface="Arial" pitchFamily="34" charset="0"/>
                <a:ea typeface="Times New Roman" pitchFamily="18" charset="0"/>
                <a:cs typeface="Arial" pitchFamily="34" charset="0"/>
              </a:rPr>
              <a:t>.</a:t>
            </a:r>
            <a:endParaRPr lang="pt-BR" dirty="0"/>
          </a:p>
        </p:txBody>
      </p:sp>
      <p:sp>
        <p:nvSpPr>
          <p:cNvPr id="9" name="Retângulo 8"/>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1026"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
        <p:nvSpPr>
          <p:cNvPr id="6" name="Retângulo 5"/>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sp>
        <p:nvSpPr>
          <p:cNvPr id="28673" name="Rectangle 1"/>
          <p:cNvSpPr>
            <a:spLocks noChangeArrowheads="1"/>
          </p:cNvSpPr>
          <p:nvPr/>
        </p:nvSpPr>
        <p:spPr bwMode="auto">
          <a:xfrm>
            <a:off x="395536" y="1840175"/>
            <a:ext cx="799288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Hoje a responsabilidade das pessoas é a participação na Educação, seja ela escolar ou universitária, ou até mesmo da pedagogia social, das ruas, é que os indivíduos acessem os dados, acessem a informação, e partilhem dessa informação, interpretando os dados e mostrando aos outros indivíduos a interpretação.</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8" name="Retângulo 7"/>
          <p:cNvSpPr/>
          <p:nvPr/>
        </p:nvSpPr>
        <p:spPr>
          <a:xfrm>
            <a:off x="144016" y="3717032"/>
            <a:ext cx="8964488" cy="954107"/>
          </a:xfrm>
          <a:prstGeom prst="rect">
            <a:avLst/>
          </a:prstGeom>
        </p:spPr>
        <p:txBody>
          <a:bodyPr wrap="square">
            <a:spAutoFit/>
          </a:bodyPr>
          <a:lstStyle/>
          <a:p>
            <a:pPr lvl="0" algn="just" eaLnBrk="0" fontAlgn="base" hangingPunct="0">
              <a:spcBef>
                <a:spcPct val="0"/>
              </a:spcBef>
              <a:spcAft>
                <a:spcPct val="0"/>
              </a:spcAft>
            </a:pPr>
            <a:r>
              <a:rPr lang="pt-BR" sz="2800" b="1" dirty="0" smtClean="0">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Temos urgentemente que reinventar uma nova relação com o Saber.</a:t>
            </a:r>
            <a:endParaRPr lang="pt-BR"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8675" name="Picture 3" descr="http://c7.quickcachr.fotos.sapo.pt/i/B70141a8a/14724351_YoCyL.png"/>
          <p:cNvPicPr>
            <a:picLocks noChangeAspect="1" noChangeArrowheads="1"/>
          </p:cNvPicPr>
          <p:nvPr/>
        </p:nvPicPr>
        <p:blipFill>
          <a:blip r:embed="rId4" cstate="print"/>
          <a:srcRect/>
          <a:stretch>
            <a:fillRect/>
          </a:stretch>
        </p:blipFill>
        <p:spPr bwMode="auto">
          <a:xfrm>
            <a:off x="4057972" y="4365104"/>
            <a:ext cx="4762500" cy="186918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1026"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
        <p:nvSpPr>
          <p:cNvPr id="6" name="Retângulo 5"/>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sp>
        <p:nvSpPr>
          <p:cNvPr id="27649" name="Rectangle 1"/>
          <p:cNvSpPr>
            <a:spLocks noChangeArrowheads="1"/>
          </p:cNvSpPr>
          <p:nvPr/>
        </p:nvSpPr>
        <p:spPr bwMode="auto">
          <a:xfrm>
            <a:off x="288032" y="1628800"/>
            <a:ext cx="853244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AUTORIAS COMPARTILHADAS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Sempre houve um autor para as coisas ditas e escritas, a produção dos livros e das informações. Com a Internet estamos experimentando pela primeira vez a democratização do PODER, posto que agora ela está disponível para quem quiser dela fazer uso</a:t>
            </a:r>
            <a:r>
              <a:rPr kumimoji="0" lang="pt-BR"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0" name="Rectangle 2"/>
          <p:cNvSpPr>
            <a:spLocks noChangeArrowheads="1"/>
          </p:cNvSpPr>
          <p:nvPr/>
        </p:nvSpPr>
        <p:spPr bwMode="auto">
          <a:xfrm>
            <a:off x="1115616" y="3886016"/>
            <a:ext cx="78488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Somos todos autores compartilhando informações, produzindo conteúdos, construindo conhecimentos. Podemos segurar durante algum tempo a autoria, citar alguns nomes, principalmente das ideias que foram publicadas em livros. De resto, somos todos leitores protagonistas de nós mesmos.</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6" name="Retângulo 5"/>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sp>
        <p:nvSpPr>
          <p:cNvPr id="26625" name="Rectangle 1"/>
          <p:cNvSpPr>
            <a:spLocks noChangeArrowheads="1"/>
          </p:cNvSpPr>
          <p:nvPr/>
        </p:nvSpPr>
        <p:spPr bwMode="auto">
          <a:xfrm>
            <a:off x="504056" y="1587564"/>
            <a:ext cx="824440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GESTÃO DE TI</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O mundo mudou a forma como produzir informação e construir conhecimento. Mudaram as velocidades, o acesso, a Internet permitiu as trocas, o intercâmbio, não existe mais o monopólio da informação, não precisamos mais guardar conteúdos, eles estão todos armazenados em banco de dados, nas nuvens.</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pt-BR" sz="2000" b="0" i="0" u="none" strike="noStrike" cap="none" normalizeH="0" baseline="0" dirty="0" smtClean="0">
              <a:ln>
                <a:noFill/>
              </a:ln>
              <a:solidFill>
                <a:srgbClr val="333333"/>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Precisamos sim, urgentemente ensinar pessoas a utilizarem essas informações em situações reais de problemas, a produzir informação confiável, crítica e que produza para as organizações mudanças significativas. </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6" name="Retângulo 5"/>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
        <p:nvSpPr>
          <p:cNvPr id="25601" name="Rectangle 1"/>
          <p:cNvSpPr>
            <a:spLocks noChangeArrowheads="1"/>
          </p:cNvSpPr>
          <p:nvPr/>
        </p:nvSpPr>
        <p:spPr bwMode="auto">
          <a:xfrm>
            <a:off x="179512" y="1646798"/>
            <a:ext cx="86409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CAPACITAÇÃO PROFISSIONAL PASSOU A SER UM ESTILO DE VIDA</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Capacitação não é mais necessidade de mercado é estilo de vida. Estar matriculado num curso, seja ele MBA. pós especialização, mestrado ou doutorado é garantir um lugar no mundo da sociedade do conhecimento. Participar desta sociedade é estar conectado nos sistemas de difusão da informação e garantir que estamos contribuindo com o que sabemos numa vasta rede de relações.</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pt-BR" sz="11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tângulo 7"/>
          <p:cNvSpPr/>
          <p:nvPr/>
        </p:nvSpPr>
        <p:spPr>
          <a:xfrm>
            <a:off x="1187624" y="4293096"/>
            <a:ext cx="7848872" cy="1938992"/>
          </a:xfrm>
          <a:prstGeom prst="rect">
            <a:avLst/>
          </a:prstGeom>
        </p:spPr>
        <p:txBody>
          <a:bodyPr wrap="square">
            <a:spAutoFit/>
          </a:bodyPr>
          <a:lstStyle/>
          <a:p>
            <a:pPr lvl="0" algn="just" eaLnBrk="0" fontAlgn="base" hangingPunct="0">
              <a:spcBef>
                <a:spcPct val="0"/>
              </a:spcBef>
              <a:spcAft>
                <a:spcPct val="0"/>
              </a:spcAft>
            </a:pPr>
            <a:r>
              <a:rPr lang="pt-BR" sz="2000" dirty="0" smtClean="0">
                <a:solidFill>
                  <a:srgbClr val="333333"/>
                </a:solidFill>
                <a:latin typeface="Arial" pitchFamily="34" charset="0"/>
                <a:ea typeface="Times New Roman" pitchFamily="18" charset="0"/>
                <a:cs typeface="Arial" pitchFamily="34" charset="0"/>
              </a:rPr>
              <a:t>Antigamente se fazia um curso técnico e ele durava para a vida toda. Hoje não garantimos o conhecimento profissional por muito tempo. Há maioria do que estudamos, é logo sucateado e temos que procurar novos cursos de capacitação e habilitação. Estudar se tornou uma prerrogativa para se viver nesta sociedade de conhecimento.</a:t>
            </a:r>
            <a:endParaRPr lang="pt-BR" sz="2000" dirty="0" smtClean="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5" name="Retângulo 4"/>
          <p:cNvSpPr/>
          <p:nvPr/>
        </p:nvSpPr>
        <p:spPr>
          <a:xfrm>
            <a:off x="3131840" y="836712"/>
            <a:ext cx="5616624" cy="1446550"/>
          </a:xfrm>
          <a:prstGeom prst="rect">
            <a:avLst/>
          </a:prstGeom>
        </p:spPr>
        <p:txBody>
          <a:bodyPr wrap="square">
            <a:spAutoFit/>
          </a:bodyPr>
          <a:lstStyle/>
          <a:p>
            <a:pPr algn="ctr"/>
            <a:r>
              <a:rPr lang="pt-BR" sz="4400" b="1" dirty="0" smtClean="0">
                <a:solidFill>
                  <a:schemeClr val="accent1">
                    <a:lumMod val="50000"/>
                  </a:schemeClr>
                </a:solidFill>
                <a:effectLst>
                  <a:outerShdw blurRad="38100" dist="38100" dir="2700000" algn="tl">
                    <a:srgbClr val="000000">
                      <a:alpha val="43137"/>
                    </a:srgbClr>
                  </a:outerShdw>
                </a:effectLst>
              </a:rPr>
              <a:t>INTERVALO:</a:t>
            </a:r>
          </a:p>
          <a:p>
            <a:pPr algn="ctr"/>
            <a:r>
              <a:rPr lang="pt-BR" sz="4400" b="1" dirty="0" smtClean="0">
                <a:solidFill>
                  <a:schemeClr val="accent1">
                    <a:lumMod val="50000"/>
                  </a:schemeClr>
                </a:solidFill>
                <a:effectLst>
                  <a:outerShdw blurRad="38100" dist="38100" dir="2700000" algn="tl">
                    <a:srgbClr val="000000">
                      <a:alpha val="43137"/>
                    </a:srgbClr>
                  </a:outerShdw>
                </a:effectLst>
              </a:rPr>
              <a:t>DE 10:00HS ÀS 10:15HS</a:t>
            </a:r>
          </a:p>
        </p:txBody>
      </p:sp>
      <p:pic>
        <p:nvPicPr>
          <p:cNvPr id="6" name="Picture 2"/>
          <p:cNvPicPr>
            <a:picLocks noChangeAspect="1" noChangeArrowheads="1"/>
          </p:cNvPicPr>
          <p:nvPr/>
        </p:nvPicPr>
        <p:blipFill>
          <a:blip r:embed="rId2" cstate="print"/>
          <a:srcRect/>
          <a:stretch>
            <a:fillRect/>
          </a:stretch>
        </p:blipFill>
        <p:spPr bwMode="auto">
          <a:xfrm>
            <a:off x="5580112" y="2564904"/>
            <a:ext cx="3326769" cy="3669347"/>
          </a:xfrm>
          <a:prstGeom prst="rect">
            <a:avLst/>
          </a:prstGeom>
          <a:noFill/>
          <a:ln w="9525">
            <a:noFill/>
            <a:miter lim="800000"/>
            <a:headEnd/>
            <a:tailEnd/>
          </a:ln>
        </p:spPr>
      </p:pic>
      <p:pic>
        <p:nvPicPr>
          <p:cNvPr id="7" name="Picture 4" descr="http://clean-city69.ru/images/Check_mark.svg.png"/>
          <p:cNvPicPr>
            <a:picLocks noChangeAspect="1" noChangeArrowheads="1"/>
          </p:cNvPicPr>
          <p:nvPr/>
        </p:nvPicPr>
        <p:blipFill>
          <a:blip r:embed="rId3" cstate="print"/>
          <a:srcRect/>
          <a:stretch>
            <a:fillRect/>
          </a:stretch>
        </p:blipFill>
        <p:spPr bwMode="auto">
          <a:xfrm>
            <a:off x="3612976" y="813792"/>
            <a:ext cx="743000" cy="743000"/>
          </a:xfrm>
          <a:prstGeom prst="rect">
            <a:avLst/>
          </a:prstGeom>
          <a:noFill/>
        </p:spPr>
      </p:pic>
      <p:pic>
        <p:nvPicPr>
          <p:cNvPr id="8195" name="Picture 3"/>
          <p:cNvPicPr>
            <a:picLocks noChangeAspect="1" noChangeArrowheads="1"/>
          </p:cNvPicPr>
          <p:nvPr/>
        </p:nvPicPr>
        <p:blipFill>
          <a:blip r:embed="rId4" cstate="print"/>
          <a:srcRect/>
          <a:stretch>
            <a:fillRect/>
          </a:stretch>
        </p:blipFill>
        <p:spPr bwMode="auto">
          <a:xfrm>
            <a:off x="179512" y="1124744"/>
            <a:ext cx="2600540" cy="4020294"/>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899592" y="4293096"/>
            <a:ext cx="4176464" cy="1944216"/>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3095625" y="2636912"/>
            <a:ext cx="2196455" cy="1286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
        <p:nvSpPr>
          <p:cNvPr id="24577" name="Rectangle 1"/>
          <p:cNvSpPr>
            <a:spLocks noChangeArrowheads="1"/>
          </p:cNvSpPr>
          <p:nvPr/>
        </p:nvSpPr>
        <p:spPr bwMode="auto">
          <a:xfrm>
            <a:off x="395536" y="1515556"/>
            <a:ext cx="838842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GESTÃO DO CONHECIMENTO</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pt-BR" sz="2000" b="0" i="0" u="none" strike="noStrike" cap="none" normalizeH="0" baseline="0" dirty="0" smtClean="0">
              <a:ln>
                <a:noFill/>
              </a:ln>
              <a:solidFill>
                <a:srgbClr val="333333"/>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Muitas organizações ainda não entenderam o que é gestão do conhecimento e de sua importância na vida saudável da organização. E por não entenderem sua função não contratam os agentes gestores do conhecimento que já estão no mercado se qualificando para exercer esse papel. A Gestão do Conhecimento possui importante papel hoje em dia nas organizações. É ela que ajuda a compreender e analisar o que a organização possui de inteligência, como toda essa inteligência pode ser utilizada para que a organização cresça e prospere. E como contratar novos colaboradores que possuam o conhecimento que as organizações precisa.</a:t>
            </a:r>
            <a:r>
              <a:rPr kumimoji="0" lang="pt-BR" sz="2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7" name="Retângulo 6"/>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
        <p:nvSpPr>
          <p:cNvPr id="7" name="Retângulo 6"/>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sp>
        <p:nvSpPr>
          <p:cNvPr id="23553" name="Rectangle 1"/>
          <p:cNvSpPr>
            <a:spLocks noChangeArrowheads="1"/>
          </p:cNvSpPr>
          <p:nvPr/>
        </p:nvSpPr>
        <p:spPr bwMode="auto">
          <a:xfrm>
            <a:off x="179512" y="1854696"/>
            <a:ext cx="867645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INTERATIVIDADE e COLABORATIVIDADE</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Talvez seja a palavra mais importante para esse início de século XXI. Assim como, a produção em escala foi para a era industrial, interatividade é a palavra do momento. Profissionais que interagem, uns com os outros, que possuem opinião própria, que são formadores de opinião, que se expõem comentando seus pontos de vistas nas redes sociais corporativas, através dos blogs pessoais, </a:t>
            </a:r>
            <a:r>
              <a:rPr kumimoji="0" lang="pt-BR" sz="20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wikis</a:t>
            </a: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e comunidades organizacionais.</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pic>
        <p:nvPicPr>
          <p:cNvPr id="23555" name="Picture 3" descr="http://1.bp.blogspot.com/-rX2yUT0Igvg/UZwLkBAYSQI/AAAAAAAAADU/KnSfyY3GNI4/s1600/668159_69717757.materia.jpg"/>
          <p:cNvPicPr>
            <a:picLocks noChangeAspect="1" noChangeArrowheads="1"/>
          </p:cNvPicPr>
          <p:nvPr/>
        </p:nvPicPr>
        <p:blipFill>
          <a:blip r:embed="rId4" cstate="print"/>
          <a:srcRect/>
          <a:stretch>
            <a:fillRect/>
          </a:stretch>
        </p:blipFill>
        <p:spPr bwMode="auto">
          <a:xfrm>
            <a:off x="1691680" y="4581128"/>
            <a:ext cx="2016224" cy="1449161"/>
          </a:xfrm>
          <a:prstGeom prst="rect">
            <a:avLst/>
          </a:prstGeom>
          <a:noFill/>
        </p:spPr>
      </p:pic>
      <p:pic>
        <p:nvPicPr>
          <p:cNvPr id="23557" name="Picture 5" descr="http://4.bp.blogspot.com/_A_6IZqa7j-Y/TLenUnXEXgI/AAAAAAAAAA4/ovGYLCyerNU/S870-R/interatividade+colaborativa.JPG"/>
          <p:cNvPicPr>
            <a:picLocks noChangeAspect="1" noChangeArrowheads="1"/>
          </p:cNvPicPr>
          <p:nvPr/>
        </p:nvPicPr>
        <p:blipFill>
          <a:blip r:embed="rId5" cstate="print"/>
          <a:srcRect/>
          <a:stretch>
            <a:fillRect/>
          </a:stretch>
        </p:blipFill>
        <p:spPr bwMode="auto">
          <a:xfrm>
            <a:off x="4283968" y="4509120"/>
            <a:ext cx="4536504" cy="1800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223204" y="764704"/>
            <a:ext cx="813292" cy="843275"/>
          </a:xfrm>
          <a:prstGeom prst="rect">
            <a:avLst/>
          </a:prstGeom>
          <a:noFill/>
          <a:ln>
            <a:solidFill>
              <a:schemeClr val="tx2"/>
            </a:solidFill>
          </a:ln>
        </p:spPr>
      </p:pic>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2"/>
          <p:cNvPicPr>
            <a:picLocks noChangeAspect="1" noChangeArrowheads="1"/>
          </p:cNvPicPr>
          <p:nvPr/>
        </p:nvPicPr>
        <p:blipFill>
          <a:blip r:embed="rId3" cstate="print"/>
          <a:srcRect/>
          <a:stretch>
            <a:fillRect/>
          </a:stretch>
        </p:blipFill>
        <p:spPr bwMode="auto">
          <a:xfrm>
            <a:off x="142844" y="5357826"/>
            <a:ext cx="973838" cy="1024166"/>
          </a:xfrm>
          <a:prstGeom prst="rect">
            <a:avLst/>
          </a:prstGeom>
          <a:noFill/>
          <a:ln w="9525">
            <a:noFill/>
            <a:miter lim="800000"/>
            <a:headEnd/>
            <a:tailEnd/>
          </a:ln>
        </p:spPr>
      </p:pic>
      <p:sp>
        <p:nvSpPr>
          <p:cNvPr id="7" name="Retângulo 6"/>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sp>
        <p:nvSpPr>
          <p:cNvPr id="8" name="Retângulo 7"/>
          <p:cNvSpPr/>
          <p:nvPr/>
        </p:nvSpPr>
        <p:spPr>
          <a:xfrm>
            <a:off x="251520" y="2492896"/>
            <a:ext cx="4464496" cy="2246769"/>
          </a:xfrm>
          <a:prstGeom prst="rect">
            <a:avLst/>
          </a:prstGeom>
        </p:spPr>
        <p:txBody>
          <a:bodyPr wrap="square">
            <a:spAutoFit/>
          </a:bodyPr>
          <a:lstStyle/>
          <a:p>
            <a:pPr algn="just"/>
            <a:r>
              <a:rPr lang="pt-BR" sz="2000" dirty="0" smtClean="0"/>
              <a:t>Quem não sabe interagir e colaborar na era da sociedade do conhecimento, quem não troca informações, quem não resolve problemas em grupo, não tem muito espaço para participar neste novo mercado contemporâneo do conhecimento</a:t>
            </a:r>
            <a:endParaRPr lang="pt-BR" sz="2000" dirty="0"/>
          </a:p>
        </p:txBody>
      </p:sp>
      <p:sp>
        <p:nvSpPr>
          <p:cNvPr id="9" name="Retângulo 8"/>
          <p:cNvSpPr/>
          <p:nvPr/>
        </p:nvSpPr>
        <p:spPr>
          <a:xfrm>
            <a:off x="107504" y="1700808"/>
            <a:ext cx="6390456" cy="369332"/>
          </a:xfrm>
          <a:prstGeom prst="rect">
            <a:avLst/>
          </a:prstGeom>
        </p:spPr>
        <p:txBody>
          <a:bodyPr wrap="square">
            <a:spAutoFit/>
          </a:bodyPr>
          <a:lstStyle/>
          <a:p>
            <a:pPr lvl="0" algn="just" fontAlgn="base">
              <a:spcBef>
                <a:spcPct val="0"/>
              </a:spcBef>
              <a:spcAft>
                <a:spcPct val="0"/>
              </a:spcAft>
            </a:pPr>
            <a:r>
              <a:rPr lang="pt-BR" b="1" dirty="0" smtClean="0">
                <a:solidFill>
                  <a:srgbClr val="333333"/>
                </a:solidFill>
                <a:latin typeface="Arial" pitchFamily="34" charset="0"/>
                <a:ea typeface="Times New Roman" pitchFamily="18" charset="0"/>
                <a:cs typeface="Arial" pitchFamily="34" charset="0"/>
              </a:rPr>
              <a:t>INTERATIVIDADE e COLABORATIVIDADE</a:t>
            </a:r>
            <a:endParaRPr lang="pt-BR" dirty="0" smtClean="0">
              <a:latin typeface="Arial" pitchFamily="34" charset="0"/>
              <a:ea typeface="Times New Roman" pitchFamily="18" charset="0"/>
              <a:cs typeface="Arial" pitchFamily="34" charset="0"/>
            </a:endParaRPr>
          </a:p>
        </p:txBody>
      </p:sp>
      <p:pic>
        <p:nvPicPr>
          <p:cNvPr id="22532" name="Picture 4" descr="http://www.riosoft.com.br/wp-content/uploads/2015/04/crm-social-interativo.jpg"/>
          <p:cNvPicPr>
            <a:picLocks noChangeAspect="1" noChangeArrowheads="1"/>
          </p:cNvPicPr>
          <p:nvPr/>
        </p:nvPicPr>
        <p:blipFill>
          <a:blip r:embed="rId4" cstate="print"/>
          <a:srcRect/>
          <a:stretch>
            <a:fillRect/>
          </a:stretch>
        </p:blipFill>
        <p:spPr bwMode="auto">
          <a:xfrm rot="16200000">
            <a:off x="4558311" y="1975146"/>
            <a:ext cx="4563888" cy="4104457"/>
          </a:xfrm>
          <a:prstGeom prst="rect">
            <a:avLst/>
          </a:prstGeom>
          <a:noFill/>
        </p:spPr>
      </p:pic>
      <p:pic>
        <p:nvPicPr>
          <p:cNvPr id="11" name="Picture 3" descr="http://1.bp.blogspot.com/-rX2yUT0Igvg/UZwLkBAYSQI/AAAAAAAAADU/KnSfyY3GNI4/s1600/668159_69717757.materia.jpg"/>
          <p:cNvPicPr>
            <a:picLocks noChangeAspect="1" noChangeArrowheads="1"/>
          </p:cNvPicPr>
          <p:nvPr/>
        </p:nvPicPr>
        <p:blipFill>
          <a:blip r:embed="rId5" cstate="print"/>
          <a:srcRect/>
          <a:stretch>
            <a:fillRect/>
          </a:stretch>
        </p:blipFill>
        <p:spPr bwMode="auto">
          <a:xfrm>
            <a:off x="1907704" y="4941168"/>
            <a:ext cx="1777380" cy="119084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179512" y="3856980"/>
            <a:ext cx="8784976"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4400" b="1" dirty="0" smtClean="0">
                <a:solidFill>
                  <a:schemeClr val="accent1">
                    <a:lumMod val="50000"/>
                  </a:schemeClr>
                </a:solidFill>
                <a:effectLst>
                  <a:outerShdw blurRad="38100" dist="38100" dir="2700000" algn="tl">
                    <a:srgbClr val="000000">
                      <a:alpha val="43137"/>
                    </a:srgbClr>
                  </a:outerShdw>
                </a:effectLst>
              </a:rPr>
              <a:t>Disciplina:</a:t>
            </a:r>
          </a:p>
          <a:p>
            <a:pPr algn="ctr" eaLnBrk="1" hangingPunct="1"/>
            <a:r>
              <a:rPr lang="pt-BR" sz="4800" b="1" dirty="0" smtClean="0">
                <a:solidFill>
                  <a:schemeClr val="accent1">
                    <a:lumMod val="50000"/>
                  </a:schemeClr>
                </a:solidFill>
                <a:effectLst>
                  <a:outerShdw blurRad="38100" dist="38100" dir="2700000" algn="tl">
                    <a:srgbClr val="000000">
                      <a:alpha val="43137"/>
                    </a:srgbClr>
                  </a:outerShdw>
                </a:effectLst>
              </a:rPr>
              <a:t>Teorias e Conceitos da Aprendizagem em Rede</a:t>
            </a:r>
          </a:p>
        </p:txBody>
      </p:sp>
      <p:sp>
        <p:nvSpPr>
          <p:cNvPr id="4" name="TextBox 5"/>
          <p:cNvSpPr txBox="1">
            <a:spLocks noChangeArrowheads="1"/>
          </p:cNvSpPr>
          <p:nvPr/>
        </p:nvSpPr>
        <p:spPr bwMode="auto">
          <a:xfrm>
            <a:off x="35496" y="2204864"/>
            <a:ext cx="5064976"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4400" dirty="0" smtClean="0">
                <a:solidFill>
                  <a:srgbClr val="716D65"/>
                </a:solidFill>
              </a:rPr>
              <a:t> </a:t>
            </a:r>
            <a:r>
              <a:rPr lang="pt-BR" sz="3200" b="1" dirty="0" smtClean="0">
                <a:solidFill>
                  <a:schemeClr val="tx2"/>
                </a:solidFill>
                <a:effectLst>
                  <a:outerShdw blurRad="38100" dist="38100" dir="2700000" algn="tl">
                    <a:srgbClr val="000000">
                      <a:alpha val="43137"/>
                    </a:srgbClr>
                  </a:outerShdw>
                </a:effectLst>
              </a:rPr>
              <a:t>Pós-Graduação em:</a:t>
            </a:r>
          </a:p>
          <a:p>
            <a:pPr eaLnBrk="1" hangingPunct="1"/>
            <a:r>
              <a:rPr lang="pt-BR" sz="3200" b="1" dirty="0" smtClean="0">
                <a:solidFill>
                  <a:schemeClr val="tx2"/>
                </a:solidFill>
                <a:effectLst>
                  <a:outerShdw blurRad="38100" dist="38100" dir="2700000" algn="tl">
                    <a:srgbClr val="000000">
                      <a:alpha val="43137"/>
                    </a:srgbClr>
                  </a:outerShdw>
                </a:effectLst>
              </a:rPr>
              <a:t>   Educação </a:t>
            </a:r>
            <a:r>
              <a:rPr lang="pt-BR" sz="3200" b="1" dirty="0" smtClean="0">
                <a:solidFill>
                  <a:schemeClr val="tx2"/>
                </a:solidFill>
                <a:effectLst>
                  <a:outerShdw blurRad="38100" dist="38100" dir="2700000" algn="tl">
                    <a:srgbClr val="000000">
                      <a:alpha val="43137"/>
                    </a:srgbClr>
                  </a:outerShdw>
                </a:effectLst>
              </a:rPr>
              <a:t>Matemática e</a:t>
            </a:r>
            <a:endParaRPr lang="pt-BR" sz="3200" b="1" dirty="0" smtClean="0">
              <a:solidFill>
                <a:schemeClr val="tx2"/>
              </a:solidFill>
              <a:effectLst>
                <a:outerShdw blurRad="38100" dist="38100" dir="2700000" algn="tl">
                  <a:srgbClr val="000000">
                    <a:alpha val="43137"/>
                  </a:srgbClr>
                </a:outerShdw>
              </a:effectLst>
            </a:endParaRPr>
          </a:p>
          <a:p>
            <a:pPr eaLnBrk="1" hangingPunct="1"/>
            <a:r>
              <a:rPr lang="pt-BR" sz="3200" b="1" dirty="0" smtClean="0">
                <a:solidFill>
                  <a:schemeClr val="tx2"/>
                </a:solidFill>
                <a:effectLst>
                  <a:outerShdw blurRad="38100" dist="38100" dir="2700000" algn="tl">
                    <a:srgbClr val="000000">
                      <a:alpha val="43137"/>
                    </a:srgbClr>
                  </a:outerShdw>
                </a:effectLst>
              </a:rPr>
              <a:t>  </a:t>
            </a:r>
            <a:r>
              <a:rPr lang="pt-BR" sz="3200" b="1" dirty="0" smtClean="0">
                <a:solidFill>
                  <a:schemeClr val="tx2"/>
                </a:solidFill>
                <a:effectLst>
                  <a:outerShdw blurRad="38100" dist="38100" dir="2700000" algn="tl">
                    <a:srgbClr val="000000">
                      <a:alpha val="43137"/>
                    </a:srgbClr>
                  </a:outerShdw>
                </a:effectLst>
              </a:rPr>
              <a:t>         </a:t>
            </a:r>
            <a:r>
              <a:rPr lang="pt-BR" sz="3200" b="1" dirty="0" smtClean="0">
                <a:solidFill>
                  <a:schemeClr val="tx2"/>
                </a:solidFill>
                <a:effectLst>
                  <a:outerShdw blurRad="38100" dist="38100" dir="2700000" algn="tl">
                    <a:srgbClr val="000000">
                      <a:alpha val="43137"/>
                    </a:srgbClr>
                  </a:outerShdw>
                </a:effectLst>
              </a:rPr>
              <a:t>Pedagogia Empresarial</a:t>
            </a:r>
            <a:endParaRPr lang="pt-BR" sz="3200" b="1" dirty="0">
              <a:solidFill>
                <a:schemeClr val="tx2"/>
              </a:solidFill>
              <a:effectLst>
                <a:outerShdw blurRad="38100" dist="38100" dir="2700000" algn="tl">
                  <a:srgbClr val="000000">
                    <a:alpha val="43137"/>
                  </a:srgbClr>
                </a:outerShdw>
              </a:effectLst>
            </a:endParaRPr>
          </a:p>
        </p:txBody>
      </p:sp>
      <p:sp>
        <p:nvSpPr>
          <p:cNvPr id="5" name="TextBox 6"/>
          <p:cNvSpPr txBox="1">
            <a:spLocks noChangeArrowheads="1"/>
          </p:cNvSpPr>
          <p:nvPr/>
        </p:nvSpPr>
        <p:spPr bwMode="auto">
          <a:xfrm>
            <a:off x="2808619" y="620688"/>
            <a:ext cx="6065931"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5400" b="1" dirty="0" smtClean="0">
                <a:solidFill>
                  <a:schemeClr val="accent2">
                    <a:lumMod val="75000"/>
                  </a:schemeClr>
                </a:solidFill>
                <a:effectLst>
                  <a:outerShdw blurRad="38100" dist="38100" dir="2700000" algn="tl">
                    <a:srgbClr val="000000">
                      <a:alpha val="43137"/>
                    </a:srgbClr>
                  </a:outerShdw>
                </a:effectLst>
                <a:latin typeface="Broadway" pitchFamily="82" charset="0"/>
              </a:rPr>
              <a:t>APRESENTAÇÃO</a:t>
            </a:r>
            <a:endParaRPr lang="pt-BR" sz="5400" dirty="0">
              <a:solidFill>
                <a:schemeClr val="accent2">
                  <a:lumMod val="75000"/>
                </a:schemeClr>
              </a:solidFill>
              <a:effectLst>
                <a:outerShdw blurRad="38100" dist="38100" dir="2700000" algn="tl">
                  <a:srgbClr val="000000">
                    <a:alpha val="43137"/>
                  </a:srgbClr>
                </a:outerShdw>
              </a:effectLst>
              <a:latin typeface="Broadway" pitchFamily="82" charset="0"/>
            </a:endParaRPr>
          </a:p>
        </p:txBody>
      </p:sp>
      <p:sp>
        <p:nvSpPr>
          <p:cNvPr id="6" name="TextBox 5"/>
          <p:cNvSpPr txBox="1">
            <a:spLocks noChangeArrowheads="1"/>
          </p:cNvSpPr>
          <p:nvPr/>
        </p:nvSpPr>
        <p:spPr bwMode="auto">
          <a:xfrm>
            <a:off x="3370137" y="6108163"/>
            <a:ext cx="566635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3200" b="1" i="1" dirty="0" smtClean="0">
                <a:solidFill>
                  <a:schemeClr val="accent1">
                    <a:lumMod val="50000"/>
                  </a:schemeClr>
                </a:solidFill>
                <a:effectLst>
                  <a:outerShdw blurRad="38100" dist="38100" dir="2700000" algn="tl">
                    <a:srgbClr val="000000">
                      <a:alpha val="43137"/>
                    </a:srgbClr>
                  </a:outerShdw>
                </a:effectLst>
              </a:rPr>
              <a:t>Prof. Msc. Adm. Eco. Luiz Lobato</a:t>
            </a:r>
            <a:endParaRPr lang="pt-BR" sz="3200" b="1" i="1" dirty="0">
              <a:solidFill>
                <a:schemeClr val="accent1">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2"/>
          <p:cNvPicPr>
            <a:picLocks noChangeAspect="1" noChangeArrowheads="1"/>
          </p:cNvPicPr>
          <p:nvPr/>
        </p:nvPicPr>
        <p:blipFill>
          <a:blip r:embed="rId2" cstate="print"/>
          <a:srcRect/>
          <a:stretch>
            <a:fillRect/>
          </a:stretch>
        </p:blipFill>
        <p:spPr bwMode="auto">
          <a:xfrm>
            <a:off x="142844" y="5357826"/>
            <a:ext cx="973838" cy="1024166"/>
          </a:xfrm>
          <a:prstGeom prst="rect">
            <a:avLst/>
          </a:prstGeom>
          <a:noFill/>
          <a:ln w="9525">
            <a:noFill/>
            <a:miter lim="800000"/>
            <a:headEnd/>
            <a:tailEnd/>
          </a:ln>
        </p:spPr>
      </p:pic>
      <p:sp>
        <p:nvSpPr>
          <p:cNvPr id="7" name="Retângulo 6"/>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pic>
        <p:nvPicPr>
          <p:cNvPr id="8" name="Picture 2" descr="http://vignette2.wikia.nocookie.net/criacionismo/images/1/12/Wikipedia.png/revision/latest?cb=20080730023833"/>
          <p:cNvPicPr>
            <a:picLocks noChangeAspect="1" noChangeArrowheads="1"/>
          </p:cNvPicPr>
          <p:nvPr/>
        </p:nvPicPr>
        <p:blipFill>
          <a:blip r:embed="rId3" cstate="print"/>
          <a:srcRect/>
          <a:stretch>
            <a:fillRect/>
          </a:stretch>
        </p:blipFill>
        <p:spPr bwMode="auto">
          <a:xfrm>
            <a:off x="8028384" y="715516"/>
            <a:ext cx="1057300" cy="1057300"/>
          </a:xfrm>
          <a:prstGeom prst="rect">
            <a:avLst/>
          </a:prstGeom>
          <a:noFill/>
        </p:spPr>
      </p:pic>
      <p:sp>
        <p:nvSpPr>
          <p:cNvPr id="21505" name="Rectangle 1"/>
          <p:cNvSpPr>
            <a:spLocks noChangeArrowheads="1"/>
          </p:cNvSpPr>
          <p:nvPr/>
        </p:nvSpPr>
        <p:spPr bwMode="auto">
          <a:xfrm>
            <a:off x="92055" y="1619508"/>
            <a:ext cx="858440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SUGESTÕES E IDEIAS PARA ENTRAR NA SOCIEDADE DO CONHECIMENTO</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21506" name="Rectangle 2"/>
          <p:cNvSpPr>
            <a:spLocks noChangeArrowheads="1"/>
          </p:cNvSpPr>
          <p:nvPr/>
        </p:nvSpPr>
        <p:spPr bwMode="auto">
          <a:xfrm>
            <a:off x="251520" y="2204864"/>
            <a:ext cx="835292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 </a:t>
            </a: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Nunca mais pare de estudar</a:t>
            </a: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de se capacitar, de se habilitar. O mundo não vê com bons olhos quem se julga pronto, acabado, realizado.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 </a:t>
            </a: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Participe das redes sociais</a:t>
            </a: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Existem milhares. Mas escolha aquelas que irão acrescentar no seu portfólio profissional.</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7" name="Picture 3"/>
          <p:cNvPicPr>
            <a:picLocks noChangeAspect="1" noChangeArrowheads="1"/>
          </p:cNvPicPr>
          <p:nvPr/>
        </p:nvPicPr>
        <p:blipFill>
          <a:blip r:embed="rId4" cstate="print"/>
          <a:srcRect/>
          <a:stretch>
            <a:fillRect/>
          </a:stretch>
        </p:blipFill>
        <p:spPr bwMode="auto">
          <a:xfrm>
            <a:off x="6625902" y="4149080"/>
            <a:ext cx="2050554" cy="2177876"/>
          </a:xfrm>
          <a:prstGeom prst="rect">
            <a:avLst/>
          </a:prstGeom>
          <a:noFill/>
          <a:ln w="9525">
            <a:noFill/>
            <a:miter lim="800000"/>
            <a:headEnd/>
            <a:tailEnd/>
          </a:ln>
        </p:spPr>
      </p:pic>
      <p:pic>
        <p:nvPicPr>
          <p:cNvPr id="21508" name="Picture 4"/>
          <p:cNvPicPr>
            <a:picLocks noChangeAspect="1" noChangeArrowheads="1"/>
          </p:cNvPicPr>
          <p:nvPr/>
        </p:nvPicPr>
        <p:blipFill>
          <a:blip r:embed="rId5" cstate="print"/>
          <a:srcRect/>
          <a:stretch>
            <a:fillRect/>
          </a:stretch>
        </p:blipFill>
        <p:spPr bwMode="auto">
          <a:xfrm>
            <a:off x="1331640" y="4362028"/>
            <a:ext cx="1933575" cy="2019300"/>
          </a:xfrm>
          <a:prstGeom prst="rect">
            <a:avLst/>
          </a:prstGeom>
          <a:noFill/>
          <a:ln w="9525">
            <a:noFill/>
            <a:miter lim="800000"/>
            <a:headEnd/>
            <a:tailEnd/>
          </a:ln>
        </p:spPr>
      </p:pic>
      <p:pic>
        <p:nvPicPr>
          <p:cNvPr id="21510" name="Picture 6" descr="https://catracalivre.com.br/wp-content/uploads/2012/02/Crowdsourcing2-reproducao.jpg"/>
          <p:cNvPicPr>
            <a:picLocks noChangeAspect="1" noChangeArrowheads="1"/>
          </p:cNvPicPr>
          <p:nvPr/>
        </p:nvPicPr>
        <p:blipFill>
          <a:blip r:embed="rId6" cstate="print"/>
          <a:srcRect/>
          <a:stretch>
            <a:fillRect/>
          </a:stretch>
        </p:blipFill>
        <p:spPr bwMode="auto">
          <a:xfrm>
            <a:off x="3491880" y="4509120"/>
            <a:ext cx="2783793" cy="18558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2"/>
          <p:cNvPicPr>
            <a:picLocks noChangeAspect="1" noChangeArrowheads="1"/>
          </p:cNvPicPr>
          <p:nvPr/>
        </p:nvPicPr>
        <p:blipFill>
          <a:blip r:embed="rId2" cstate="print"/>
          <a:srcRect/>
          <a:stretch>
            <a:fillRect/>
          </a:stretch>
        </p:blipFill>
        <p:spPr bwMode="auto">
          <a:xfrm>
            <a:off x="142844" y="5357826"/>
            <a:ext cx="973838" cy="1024166"/>
          </a:xfrm>
          <a:prstGeom prst="rect">
            <a:avLst/>
          </a:prstGeom>
          <a:noFill/>
          <a:ln w="9525">
            <a:noFill/>
            <a:miter lim="800000"/>
            <a:headEnd/>
            <a:tailEnd/>
          </a:ln>
        </p:spPr>
      </p:pic>
      <p:sp>
        <p:nvSpPr>
          <p:cNvPr id="7" name="Retângulo 6"/>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pic>
        <p:nvPicPr>
          <p:cNvPr id="8" name="Picture 2" descr="http://vignette2.wikia.nocookie.net/criacionismo/images/1/12/Wikipedia.png/revision/latest?cb=20080730023833"/>
          <p:cNvPicPr>
            <a:picLocks noChangeAspect="1" noChangeArrowheads="1"/>
          </p:cNvPicPr>
          <p:nvPr/>
        </p:nvPicPr>
        <p:blipFill>
          <a:blip r:embed="rId3" cstate="print"/>
          <a:srcRect/>
          <a:stretch>
            <a:fillRect/>
          </a:stretch>
        </p:blipFill>
        <p:spPr bwMode="auto">
          <a:xfrm>
            <a:off x="8028384" y="715516"/>
            <a:ext cx="1057300" cy="1057300"/>
          </a:xfrm>
          <a:prstGeom prst="rect">
            <a:avLst/>
          </a:prstGeom>
          <a:noFill/>
        </p:spPr>
      </p:pic>
      <p:sp>
        <p:nvSpPr>
          <p:cNvPr id="9" name="Rectangle 1"/>
          <p:cNvSpPr>
            <a:spLocks noChangeArrowheads="1"/>
          </p:cNvSpPr>
          <p:nvPr/>
        </p:nvSpPr>
        <p:spPr bwMode="auto">
          <a:xfrm>
            <a:off x="92055" y="1619508"/>
            <a:ext cx="858440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SUGESTÕES E IDEIAS PARA ENTRAR NA SOCIEDADE DO CONHECIMENTO</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ângulo 9"/>
          <p:cNvSpPr/>
          <p:nvPr/>
        </p:nvSpPr>
        <p:spPr>
          <a:xfrm>
            <a:off x="107504" y="2352943"/>
            <a:ext cx="8856984" cy="1508105"/>
          </a:xfrm>
          <a:prstGeom prst="rect">
            <a:avLst/>
          </a:prstGeom>
        </p:spPr>
        <p:txBody>
          <a:bodyPr wrap="square">
            <a:spAutoFit/>
          </a:bodyPr>
          <a:lstStyle/>
          <a:p>
            <a:pPr lvl="0" algn="just" eaLnBrk="0" fontAlgn="base" hangingPunct="0">
              <a:spcBef>
                <a:spcPct val="0"/>
              </a:spcBef>
              <a:spcAft>
                <a:spcPct val="0"/>
              </a:spcAft>
            </a:pPr>
            <a:r>
              <a:rPr lang="pt-BR" dirty="0" smtClean="0">
                <a:solidFill>
                  <a:srgbClr val="333333"/>
                </a:solidFill>
                <a:latin typeface="Arial" pitchFamily="34" charset="0"/>
                <a:ea typeface="Times New Roman" pitchFamily="18" charset="0"/>
                <a:cs typeface="Arial" pitchFamily="34" charset="0"/>
              </a:rPr>
              <a:t>3) </a:t>
            </a:r>
            <a:r>
              <a:rPr lang="pt-BR" b="1" dirty="0" smtClean="0">
                <a:solidFill>
                  <a:srgbClr val="333333"/>
                </a:solidFill>
                <a:latin typeface="Arial" pitchFamily="34" charset="0"/>
                <a:ea typeface="Times New Roman" pitchFamily="18" charset="0"/>
                <a:cs typeface="Arial" pitchFamily="34" charset="0"/>
              </a:rPr>
              <a:t>Desenvolva a prática saudável de produzir informação </a:t>
            </a:r>
            <a:r>
              <a:rPr lang="pt-BR" dirty="0" smtClean="0">
                <a:solidFill>
                  <a:srgbClr val="333333"/>
                </a:solidFill>
                <a:latin typeface="Arial" pitchFamily="34" charset="0"/>
                <a:ea typeface="Times New Roman" pitchFamily="18" charset="0"/>
                <a:cs typeface="Arial" pitchFamily="34" charset="0"/>
              </a:rPr>
              <a:t>(blogs, </a:t>
            </a:r>
            <a:r>
              <a:rPr lang="pt-BR" dirty="0" err="1" smtClean="0">
                <a:solidFill>
                  <a:srgbClr val="333333"/>
                </a:solidFill>
                <a:latin typeface="Arial" pitchFamily="34" charset="0"/>
                <a:ea typeface="Times New Roman" pitchFamily="18" charset="0"/>
                <a:cs typeface="Arial" pitchFamily="34" charset="0"/>
              </a:rPr>
              <a:t>wikis</a:t>
            </a:r>
            <a:r>
              <a:rPr lang="pt-BR" dirty="0" smtClean="0">
                <a:solidFill>
                  <a:srgbClr val="333333"/>
                </a:solidFill>
                <a:latin typeface="Arial" pitchFamily="34" charset="0"/>
                <a:ea typeface="Times New Roman" pitchFamily="18" charset="0"/>
                <a:cs typeface="Arial" pitchFamily="34" charset="0"/>
              </a:rPr>
              <a:t>, páginas pessoais, revistas eletrônicas, clippings)</a:t>
            </a:r>
          </a:p>
          <a:p>
            <a:pPr lvl="0" algn="just" eaLnBrk="0" fontAlgn="base" hangingPunct="0">
              <a:spcBef>
                <a:spcPct val="0"/>
              </a:spcBef>
              <a:spcAft>
                <a:spcPct val="0"/>
              </a:spcAft>
            </a:pPr>
            <a:endParaRPr lang="pt-BR" sz="2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pt-BR" dirty="0" smtClean="0">
                <a:solidFill>
                  <a:srgbClr val="333333"/>
                </a:solidFill>
                <a:latin typeface="Arial" pitchFamily="34" charset="0"/>
                <a:ea typeface="Times New Roman" pitchFamily="18" charset="0"/>
                <a:cs typeface="Arial" pitchFamily="34" charset="0"/>
              </a:rPr>
              <a:t>4) </a:t>
            </a:r>
            <a:r>
              <a:rPr lang="pt-BR" b="1" dirty="0" smtClean="0">
                <a:solidFill>
                  <a:srgbClr val="333333"/>
                </a:solidFill>
                <a:latin typeface="Arial" pitchFamily="34" charset="0"/>
                <a:ea typeface="Times New Roman" pitchFamily="18" charset="0"/>
                <a:cs typeface="Arial" pitchFamily="34" charset="0"/>
              </a:rPr>
              <a:t>Participe de Grupos de Estudos</a:t>
            </a:r>
            <a:r>
              <a:rPr lang="pt-BR" dirty="0" smtClean="0">
                <a:solidFill>
                  <a:srgbClr val="333333"/>
                </a:solidFill>
                <a:latin typeface="Arial" pitchFamily="34" charset="0"/>
                <a:ea typeface="Times New Roman" pitchFamily="18" charset="0"/>
                <a:cs typeface="Arial" pitchFamily="34" charset="0"/>
              </a:rPr>
              <a:t> na sua área de atuação profissional no FACEBOOK. Todos os grandes colaboradores estão lá dispostos ajudar.</a:t>
            </a:r>
            <a:endParaRPr lang="pt-BR" sz="2000" dirty="0" smtClean="0">
              <a:latin typeface="Arial" pitchFamily="34" charset="0"/>
              <a:ea typeface="Times New Roman" pitchFamily="18" charset="0"/>
              <a:cs typeface="Arial" pitchFamily="34" charset="0"/>
            </a:endParaRPr>
          </a:p>
        </p:txBody>
      </p:sp>
      <p:pic>
        <p:nvPicPr>
          <p:cNvPr id="11" name="Picture 3"/>
          <p:cNvPicPr>
            <a:picLocks noChangeAspect="1" noChangeArrowheads="1"/>
          </p:cNvPicPr>
          <p:nvPr/>
        </p:nvPicPr>
        <p:blipFill>
          <a:blip r:embed="rId4" cstate="print"/>
          <a:srcRect/>
          <a:stretch>
            <a:fillRect/>
          </a:stretch>
        </p:blipFill>
        <p:spPr bwMode="auto">
          <a:xfrm>
            <a:off x="6625902" y="4149080"/>
            <a:ext cx="2050554" cy="2177876"/>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a:stretch>
            <a:fillRect/>
          </a:stretch>
        </p:blipFill>
        <p:spPr bwMode="auto">
          <a:xfrm>
            <a:off x="1331640" y="4362028"/>
            <a:ext cx="1933575" cy="2019300"/>
          </a:xfrm>
          <a:prstGeom prst="rect">
            <a:avLst/>
          </a:prstGeom>
          <a:noFill/>
          <a:ln w="9525">
            <a:noFill/>
            <a:miter lim="800000"/>
            <a:headEnd/>
            <a:tailEnd/>
          </a:ln>
        </p:spPr>
      </p:pic>
      <p:pic>
        <p:nvPicPr>
          <p:cNvPr id="13" name="Picture 6" descr="https://catracalivre.com.br/wp-content/uploads/2012/02/Crowdsourcing2-reproducao.jpg"/>
          <p:cNvPicPr>
            <a:picLocks noChangeAspect="1" noChangeArrowheads="1"/>
          </p:cNvPicPr>
          <p:nvPr/>
        </p:nvPicPr>
        <p:blipFill>
          <a:blip r:embed="rId6" cstate="print"/>
          <a:srcRect/>
          <a:stretch>
            <a:fillRect/>
          </a:stretch>
        </p:blipFill>
        <p:spPr bwMode="auto">
          <a:xfrm>
            <a:off x="3491880" y="4509120"/>
            <a:ext cx="2783793" cy="18558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2"/>
          <p:cNvPicPr>
            <a:picLocks noChangeAspect="1" noChangeArrowheads="1"/>
          </p:cNvPicPr>
          <p:nvPr/>
        </p:nvPicPr>
        <p:blipFill>
          <a:blip r:embed="rId2" cstate="print"/>
          <a:srcRect/>
          <a:stretch>
            <a:fillRect/>
          </a:stretch>
        </p:blipFill>
        <p:spPr bwMode="auto">
          <a:xfrm>
            <a:off x="142844" y="5357826"/>
            <a:ext cx="973838" cy="1024166"/>
          </a:xfrm>
          <a:prstGeom prst="rect">
            <a:avLst/>
          </a:prstGeom>
          <a:noFill/>
          <a:ln w="9525">
            <a:noFill/>
            <a:miter lim="800000"/>
            <a:headEnd/>
            <a:tailEnd/>
          </a:ln>
        </p:spPr>
      </p:pic>
      <p:sp>
        <p:nvSpPr>
          <p:cNvPr id="7" name="Retângulo 6"/>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pic>
        <p:nvPicPr>
          <p:cNvPr id="8" name="Picture 2" descr="http://vignette2.wikia.nocookie.net/criacionismo/images/1/12/Wikipedia.png/revision/latest?cb=20080730023833"/>
          <p:cNvPicPr>
            <a:picLocks noChangeAspect="1" noChangeArrowheads="1"/>
          </p:cNvPicPr>
          <p:nvPr/>
        </p:nvPicPr>
        <p:blipFill>
          <a:blip r:embed="rId3" cstate="print"/>
          <a:srcRect/>
          <a:stretch>
            <a:fillRect/>
          </a:stretch>
        </p:blipFill>
        <p:spPr bwMode="auto">
          <a:xfrm>
            <a:off x="8028384" y="715516"/>
            <a:ext cx="1057300" cy="1057300"/>
          </a:xfrm>
          <a:prstGeom prst="rect">
            <a:avLst/>
          </a:prstGeom>
          <a:noFill/>
        </p:spPr>
      </p:pic>
      <p:sp>
        <p:nvSpPr>
          <p:cNvPr id="9" name="Rectangle 1"/>
          <p:cNvSpPr>
            <a:spLocks noChangeArrowheads="1"/>
          </p:cNvSpPr>
          <p:nvPr/>
        </p:nvSpPr>
        <p:spPr bwMode="auto">
          <a:xfrm>
            <a:off x="92055" y="1619508"/>
            <a:ext cx="858440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SUGESTÕES E IDEIAS PARA ENTRAR NA SOCIEDADE DO CONHECIMENTO</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ângulo 9"/>
          <p:cNvSpPr/>
          <p:nvPr/>
        </p:nvSpPr>
        <p:spPr>
          <a:xfrm>
            <a:off x="179512" y="2300679"/>
            <a:ext cx="8784976" cy="1508105"/>
          </a:xfrm>
          <a:prstGeom prst="rect">
            <a:avLst/>
          </a:prstGeom>
        </p:spPr>
        <p:txBody>
          <a:bodyPr wrap="square">
            <a:spAutoFit/>
          </a:bodyPr>
          <a:lstStyle/>
          <a:p>
            <a:pPr lvl="0" algn="just" eaLnBrk="0" fontAlgn="base" hangingPunct="0">
              <a:spcBef>
                <a:spcPct val="0"/>
              </a:spcBef>
              <a:spcAft>
                <a:spcPct val="0"/>
              </a:spcAft>
            </a:pPr>
            <a:r>
              <a:rPr lang="pt-BR" dirty="0" smtClean="0">
                <a:solidFill>
                  <a:srgbClr val="333333"/>
                </a:solidFill>
                <a:latin typeface="Arial" pitchFamily="34" charset="0"/>
                <a:ea typeface="Times New Roman" pitchFamily="18" charset="0"/>
                <a:cs typeface="Arial" pitchFamily="34" charset="0"/>
              </a:rPr>
              <a:t>5) </a:t>
            </a:r>
            <a:r>
              <a:rPr lang="pt-BR" b="1" dirty="0" smtClean="0">
                <a:solidFill>
                  <a:srgbClr val="333333"/>
                </a:solidFill>
                <a:latin typeface="Arial" pitchFamily="34" charset="0"/>
                <a:ea typeface="Times New Roman" pitchFamily="18" charset="0"/>
                <a:cs typeface="Arial" pitchFamily="34" charset="0"/>
              </a:rPr>
              <a:t>Construa sua imagem</a:t>
            </a:r>
            <a:r>
              <a:rPr lang="pt-BR" dirty="0" smtClean="0">
                <a:solidFill>
                  <a:srgbClr val="333333"/>
                </a:solidFill>
                <a:latin typeface="Arial" pitchFamily="34" charset="0"/>
                <a:ea typeface="Times New Roman" pitchFamily="18" charset="0"/>
                <a:cs typeface="Arial" pitchFamily="34" charset="0"/>
              </a:rPr>
              <a:t> baseada na coerência, na honestidade, no coleguismo, no altruísmo, na parceria. Seja amigo de você mesmo.</a:t>
            </a:r>
          </a:p>
          <a:p>
            <a:pPr lvl="0" algn="just" eaLnBrk="0" fontAlgn="base" hangingPunct="0">
              <a:spcBef>
                <a:spcPct val="0"/>
              </a:spcBef>
              <a:spcAft>
                <a:spcPct val="0"/>
              </a:spcAft>
            </a:pPr>
            <a:endParaRPr lang="pt-BR" sz="2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pt-BR" dirty="0" smtClean="0">
                <a:solidFill>
                  <a:srgbClr val="333333"/>
                </a:solidFill>
                <a:latin typeface="Arial" pitchFamily="34" charset="0"/>
                <a:ea typeface="Times New Roman" pitchFamily="18" charset="0"/>
                <a:cs typeface="Arial" pitchFamily="34" charset="0"/>
              </a:rPr>
              <a:t>6) </a:t>
            </a:r>
            <a:r>
              <a:rPr lang="pt-BR" b="1" dirty="0" smtClean="0">
                <a:solidFill>
                  <a:srgbClr val="333333"/>
                </a:solidFill>
                <a:latin typeface="Arial" pitchFamily="34" charset="0"/>
                <a:ea typeface="Times New Roman" pitchFamily="18" charset="0"/>
                <a:cs typeface="Arial" pitchFamily="34" charset="0"/>
              </a:rPr>
              <a:t>Procure ver e ser visto</a:t>
            </a:r>
            <a:r>
              <a:rPr lang="pt-BR" dirty="0" smtClean="0">
                <a:solidFill>
                  <a:srgbClr val="333333"/>
                </a:solidFill>
                <a:latin typeface="Arial" pitchFamily="34" charset="0"/>
                <a:ea typeface="Times New Roman" pitchFamily="18" charset="0"/>
                <a:cs typeface="Arial" pitchFamily="34" charset="0"/>
              </a:rPr>
              <a:t>. Ajude os outros a subirem também. Sua estrada profissional não está pronta. É você que a constrói.</a:t>
            </a:r>
            <a:endParaRPr lang="pt-BR" sz="2000" dirty="0" smtClean="0">
              <a:latin typeface="Arial" pitchFamily="34" charset="0"/>
              <a:ea typeface="Times New Roman" pitchFamily="18" charset="0"/>
              <a:cs typeface="Arial" pitchFamily="34" charset="0"/>
            </a:endParaRPr>
          </a:p>
        </p:txBody>
      </p:sp>
      <p:pic>
        <p:nvPicPr>
          <p:cNvPr id="11" name="Picture 3"/>
          <p:cNvPicPr>
            <a:picLocks noChangeAspect="1" noChangeArrowheads="1"/>
          </p:cNvPicPr>
          <p:nvPr/>
        </p:nvPicPr>
        <p:blipFill>
          <a:blip r:embed="rId4" cstate="print"/>
          <a:srcRect/>
          <a:stretch>
            <a:fillRect/>
          </a:stretch>
        </p:blipFill>
        <p:spPr bwMode="auto">
          <a:xfrm>
            <a:off x="6625902" y="4149080"/>
            <a:ext cx="2050554" cy="2177876"/>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a:stretch>
            <a:fillRect/>
          </a:stretch>
        </p:blipFill>
        <p:spPr bwMode="auto">
          <a:xfrm>
            <a:off x="1331640" y="4362028"/>
            <a:ext cx="1933575" cy="2019300"/>
          </a:xfrm>
          <a:prstGeom prst="rect">
            <a:avLst/>
          </a:prstGeom>
          <a:noFill/>
          <a:ln w="9525">
            <a:noFill/>
            <a:miter lim="800000"/>
            <a:headEnd/>
            <a:tailEnd/>
          </a:ln>
        </p:spPr>
      </p:pic>
      <p:pic>
        <p:nvPicPr>
          <p:cNvPr id="13" name="Picture 6" descr="https://catracalivre.com.br/wp-content/uploads/2012/02/Crowdsourcing2-reproducao.jpg"/>
          <p:cNvPicPr>
            <a:picLocks noChangeAspect="1" noChangeArrowheads="1"/>
          </p:cNvPicPr>
          <p:nvPr/>
        </p:nvPicPr>
        <p:blipFill>
          <a:blip r:embed="rId6" cstate="print"/>
          <a:srcRect/>
          <a:stretch>
            <a:fillRect/>
          </a:stretch>
        </p:blipFill>
        <p:spPr bwMode="auto">
          <a:xfrm>
            <a:off x="3491880" y="4509120"/>
            <a:ext cx="2783793" cy="18558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2"/>
          <p:cNvPicPr>
            <a:picLocks noChangeAspect="1" noChangeArrowheads="1"/>
          </p:cNvPicPr>
          <p:nvPr/>
        </p:nvPicPr>
        <p:blipFill>
          <a:blip r:embed="rId2" cstate="print"/>
          <a:srcRect/>
          <a:stretch>
            <a:fillRect/>
          </a:stretch>
        </p:blipFill>
        <p:spPr bwMode="auto">
          <a:xfrm>
            <a:off x="142844" y="5357826"/>
            <a:ext cx="973838" cy="1024166"/>
          </a:xfrm>
          <a:prstGeom prst="rect">
            <a:avLst/>
          </a:prstGeom>
          <a:noFill/>
          <a:ln w="9525">
            <a:noFill/>
            <a:miter lim="800000"/>
            <a:headEnd/>
            <a:tailEnd/>
          </a:ln>
        </p:spPr>
      </p:pic>
      <p:sp>
        <p:nvSpPr>
          <p:cNvPr id="7" name="Retângulo 6"/>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pic>
        <p:nvPicPr>
          <p:cNvPr id="8" name="Picture 2" descr="http://vignette2.wikia.nocookie.net/criacionismo/images/1/12/Wikipedia.png/revision/latest?cb=20080730023833"/>
          <p:cNvPicPr>
            <a:picLocks noChangeAspect="1" noChangeArrowheads="1"/>
          </p:cNvPicPr>
          <p:nvPr/>
        </p:nvPicPr>
        <p:blipFill>
          <a:blip r:embed="rId3" cstate="print"/>
          <a:srcRect/>
          <a:stretch>
            <a:fillRect/>
          </a:stretch>
        </p:blipFill>
        <p:spPr bwMode="auto">
          <a:xfrm>
            <a:off x="8028384" y="715516"/>
            <a:ext cx="1057300" cy="1057300"/>
          </a:xfrm>
          <a:prstGeom prst="rect">
            <a:avLst/>
          </a:prstGeom>
          <a:noFill/>
        </p:spPr>
      </p:pic>
      <p:sp>
        <p:nvSpPr>
          <p:cNvPr id="9" name="Rectangle 1"/>
          <p:cNvSpPr>
            <a:spLocks noChangeArrowheads="1"/>
          </p:cNvSpPr>
          <p:nvPr/>
        </p:nvSpPr>
        <p:spPr bwMode="auto">
          <a:xfrm>
            <a:off x="92055" y="1619508"/>
            <a:ext cx="858440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SUGESTÕES E IDEIAS PARA ENTRAR NA SOCIEDADE DO CONHECIMENTO</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ângulo 9"/>
          <p:cNvSpPr/>
          <p:nvPr/>
        </p:nvSpPr>
        <p:spPr>
          <a:xfrm>
            <a:off x="107504" y="2424951"/>
            <a:ext cx="8928992" cy="1508105"/>
          </a:xfrm>
          <a:prstGeom prst="rect">
            <a:avLst/>
          </a:prstGeom>
        </p:spPr>
        <p:txBody>
          <a:bodyPr wrap="square">
            <a:spAutoFit/>
          </a:bodyPr>
          <a:lstStyle/>
          <a:p>
            <a:pPr lvl="0" algn="just" eaLnBrk="0" fontAlgn="base" hangingPunct="0">
              <a:spcBef>
                <a:spcPct val="0"/>
              </a:spcBef>
              <a:spcAft>
                <a:spcPct val="0"/>
              </a:spcAft>
            </a:pPr>
            <a:r>
              <a:rPr lang="pt-BR" dirty="0" smtClean="0">
                <a:solidFill>
                  <a:srgbClr val="333333"/>
                </a:solidFill>
                <a:latin typeface="Arial" pitchFamily="34" charset="0"/>
                <a:ea typeface="Times New Roman" pitchFamily="18" charset="0"/>
                <a:cs typeface="Arial" pitchFamily="34" charset="0"/>
              </a:rPr>
              <a:t>7) </a:t>
            </a:r>
            <a:r>
              <a:rPr lang="pt-BR" b="1" dirty="0" smtClean="0">
                <a:solidFill>
                  <a:srgbClr val="333333"/>
                </a:solidFill>
                <a:latin typeface="Arial" pitchFamily="34" charset="0"/>
                <a:ea typeface="Times New Roman" pitchFamily="18" charset="0"/>
                <a:cs typeface="Arial" pitchFamily="34" charset="0"/>
              </a:rPr>
              <a:t>Desenvolva a capacidade de ouvir</a:t>
            </a:r>
            <a:r>
              <a:rPr lang="pt-BR" dirty="0" smtClean="0">
                <a:solidFill>
                  <a:srgbClr val="333333"/>
                </a:solidFill>
                <a:latin typeface="Arial" pitchFamily="34" charset="0"/>
                <a:ea typeface="Times New Roman" pitchFamily="18" charset="0"/>
                <a:cs typeface="Arial" pitchFamily="34" charset="0"/>
              </a:rPr>
              <a:t>, mais do que falar. Quem sabe ouvir, aprende mais e melhor. Mas não se cale diante dos desafios.</a:t>
            </a:r>
          </a:p>
          <a:p>
            <a:pPr lvl="0" algn="just" eaLnBrk="0" fontAlgn="base" hangingPunct="0">
              <a:spcBef>
                <a:spcPct val="0"/>
              </a:spcBef>
              <a:spcAft>
                <a:spcPct val="0"/>
              </a:spcAft>
            </a:pPr>
            <a:endParaRPr lang="pt-BR" sz="2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pt-BR" dirty="0" smtClean="0">
                <a:solidFill>
                  <a:srgbClr val="333333"/>
                </a:solidFill>
                <a:latin typeface="Arial" pitchFamily="34" charset="0"/>
                <a:ea typeface="Times New Roman" pitchFamily="18" charset="0"/>
                <a:cs typeface="Arial" pitchFamily="34" charset="0"/>
              </a:rPr>
              <a:t>8) </a:t>
            </a:r>
            <a:r>
              <a:rPr lang="pt-BR" b="1" dirty="0" smtClean="0">
                <a:solidFill>
                  <a:srgbClr val="333333"/>
                </a:solidFill>
                <a:latin typeface="Arial" pitchFamily="34" charset="0"/>
                <a:ea typeface="Times New Roman" pitchFamily="18" charset="0"/>
                <a:cs typeface="Arial" pitchFamily="34" charset="0"/>
              </a:rPr>
              <a:t>A colaboração e a interação é o seu principal foco social e profissional.</a:t>
            </a:r>
            <a:r>
              <a:rPr lang="pt-BR" dirty="0" smtClean="0">
                <a:solidFill>
                  <a:srgbClr val="333333"/>
                </a:solidFill>
                <a:latin typeface="Arial" pitchFamily="34" charset="0"/>
                <a:ea typeface="Times New Roman" pitchFamily="18" charset="0"/>
                <a:cs typeface="Arial" pitchFamily="34" charset="0"/>
              </a:rPr>
              <a:t> Quem não se comunica, perde a oportunidade de aprender.</a:t>
            </a:r>
            <a:endParaRPr lang="pt-BR" sz="2000" dirty="0" smtClean="0">
              <a:latin typeface="Arial" pitchFamily="34" charset="0"/>
              <a:ea typeface="Times New Roman" pitchFamily="18" charset="0"/>
              <a:cs typeface="Arial" pitchFamily="34" charset="0"/>
            </a:endParaRPr>
          </a:p>
        </p:txBody>
      </p:sp>
      <p:pic>
        <p:nvPicPr>
          <p:cNvPr id="11" name="Picture 3"/>
          <p:cNvPicPr>
            <a:picLocks noChangeAspect="1" noChangeArrowheads="1"/>
          </p:cNvPicPr>
          <p:nvPr/>
        </p:nvPicPr>
        <p:blipFill>
          <a:blip r:embed="rId4" cstate="print"/>
          <a:srcRect/>
          <a:stretch>
            <a:fillRect/>
          </a:stretch>
        </p:blipFill>
        <p:spPr bwMode="auto">
          <a:xfrm>
            <a:off x="6625902" y="4149080"/>
            <a:ext cx="2050554" cy="2177876"/>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a:stretch>
            <a:fillRect/>
          </a:stretch>
        </p:blipFill>
        <p:spPr bwMode="auto">
          <a:xfrm>
            <a:off x="1331640" y="4362028"/>
            <a:ext cx="1933575" cy="2019300"/>
          </a:xfrm>
          <a:prstGeom prst="rect">
            <a:avLst/>
          </a:prstGeom>
          <a:noFill/>
          <a:ln w="9525">
            <a:noFill/>
            <a:miter lim="800000"/>
            <a:headEnd/>
            <a:tailEnd/>
          </a:ln>
        </p:spPr>
      </p:pic>
      <p:pic>
        <p:nvPicPr>
          <p:cNvPr id="13" name="Picture 6" descr="https://catracalivre.com.br/wp-content/uploads/2012/02/Crowdsourcing2-reproducao.jpg"/>
          <p:cNvPicPr>
            <a:picLocks noChangeAspect="1" noChangeArrowheads="1"/>
          </p:cNvPicPr>
          <p:nvPr/>
        </p:nvPicPr>
        <p:blipFill>
          <a:blip r:embed="rId6" cstate="print"/>
          <a:srcRect/>
          <a:stretch>
            <a:fillRect/>
          </a:stretch>
        </p:blipFill>
        <p:spPr bwMode="auto">
          <a:xfrm>
            <a:off x="3491880" y="4509120"/>
            <a:ext cx="2783793" cy="18558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 name="Picture 2"/>
          <p:cNvPicPr>
            <a:picLocks noChangeAspect="1" noChangeArrowheads="1"/>
          </p:cNvPicPr>
          <p:nvPr/>
        </p:nvPicPr>
        <p:blipFill>
          <a:blip r:embed="rId2" cstate="print"/>
          <a:srcRect/>
          <a:stretch>
            <a:fillRect/>
          </a:stretch>
        </p:blipFill>
        <p:spPr bwMode="auto">
          <a:xfrm>
            <a:off x="142844" y="5357826"/>
            <a:ext cx="973838" cy="1024166"/>
          </a:xfrm>
          <a:prstGeom prst="rect">
            <a:avLst/>
          </a:prstGeom>
          <a:noFill/>
          <a:ln w="9525">
            <a:noFill/>
            <a:miter lim="800000"/>
            <a:headEnd/>
            <a:tailEnd/>
          </a:ln>
        </p:spPr>
      </p:pic>
      <p:sp>
        <p:nvSpPr>
          <p:cNvPr id="7" name="Retângulo 6"/>
          <p:cNvSpPr/>
          <p:nvPr/>
        </p:nvSpPr>
        <p:spPr>
          <a:xfrm>
            <a:off x="251520" y="1053897"/>
            <a:ext cx="7776864" cy="430887"/>
          </a:xfrm>
          <a:prstGeom prst="rect">
            <a:avLst/>
          </a:prstGeom>
        </p:spPr>
        <p:txBody>
          <a:bodyPr wrap="square">
            <a:spAutoFit/>
          </a:bodyPr>
          <a:lstStyle/>
          <a:p>
            <a:pPr lvl="0" algn="just" fontAlgn="base">
              <a:spcBef>
                <a:spcPct val="0"/>
              </a:spcBef>
              <a:spcAft>
                <a:spcPct val="0"/>
              </a:spcAft>
            </a:pP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lang="pt-BR" sz="2200" b="1" dirty="0" smtClean="0">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lang="pt-BR" sz="2200" b="1" dirty="0" smtClean="0">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lang="pt-BR" sz="22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p:txBody>
      </p:sp>
      <p:pic>
        <p:nvPicPr>
          <p:cNvPr id="8" name="Picture 2" descr="http://vignette2.wikia.nocookie.net/criacionismo/images/1/12/Wikipedia.png/revision/latest?cb=20080730023833"/>
          <p:cNvPicPr>
            <a:picLocks noChangeAspect="1" noChangeArrowheads="1"/>
          </p:cNvPicPr>
          <p:nvPr/>
        </p:nvPicPr>
        <p:blipFill>
          <a:blip r:embed="rId3" cstate="print"/>
          <a:srcRect/>
          <a:stretch>
            <a:fillRect/>
          </a:stretch>
        </p:blipFill>
        <p:spPr bwMode="auto">
          <a:xfrm>
            <a:off x="8028384" y="715516"/>
            <a:ext cx="1057300" cy="1057300"/>
          </a:xfrm>
          <a:prstGeom prst="rect">
            <a:avLst/>
          </a:prstGeom>
          <a:noFill/>
        </p:spPr>
      </p:pic>
      <p:sp>
        <p:nvSpPr>
          <p:cNvPr id="9" name="Rectangle 1"/>
          <p:cNvSpPr>
            <a:spLocks noChangeArrowheads="1"/>
          </p:cNvSpPr>
          <p:nvPr/>
        </p:nvSpPr>
        <p:spPr bwMode="auto">
          <a:xfrm>
            <a:off x="92055" y="1619508"/>
            <a:ext cx="858440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SUGESTÕES E IDEIAS PARA ENTRAR NA SOCIEDADE DO CONHECIMENTO</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ângulo 9"/>
          <p:cNvSpPr/>
          <p:nvPr/>
        </p:nvSpPr>
        <p:spPr>
          <a:xfrm>
            <a:off x="179512" y="2413338"/>
            <a:ext cx="8784976" cy="1508105"/>
          </a:xfrm>
          <a:prstGeom prst="rect">
            <a:avLst/>
          </a:prstGeom>
        </p:spPr>
        <p:txBody>
          <a:bodyPr wrap="square">
            <a:spAutoFit/>
          </a:bodyPr>
          <a:lstStyle/>
          <a:p>
            <a:pPr lvl="0" algn="just" eaLnBrk="0" fontAlgn="base" hangingPunct="0">
              <a:spcBef>
                <a:spcPct val="0"/>
              </a:spcBef>
              <a:spcAft>
                <a:spcPct val="0"/>
              </a:spcAft>
            </a:pPr>
            <a:r>
              <a:rPr lang="pt-BR" dirty="0" smtClean="0">
                <a:solidFill>
                  <a:srgbClr val="333333"/>
                </a:solidFill>
                <a:latin typeface="Arial" pitchFamily="34" charset="0"/>
                <a:ea typeface="Times New Roman" pitchFamily="18" charset="0"/>
                <a:cs typeface="Arial" pitchFamily="34" charset="0"/>
              </a:rPr>
              <a:t>9) </a:t>
            </a:r>
            <a:r>
              <a:rPr lang="pt-BR" b="1" dirty="0" smtClean="0">
                <a:solidFill>
                  <a:srgbClr val="333333"/>
                </a:solidFill>
                <a:latin typeface="Arial" pitchFamily="34" charset="0"/>
                <a:ea typeface="Times New Roman" pitchFamily="18" charset="0"/>
                <a:cs typeface="Arial" pitchFamily="34" charset="0"/>
              </a:rPr>
              <a:t>Não omita sua opinião.</a:t>
            </a:r>
            <a:r>
              <a:rPr lang="pt-BR" dirty="0" smtClean="0">
                <a:solidFill>
                  <a:srgbClr val="333333"/>
                </a:solidFill>
                <a:latin typeface="Arial" pitchFamily="34" charset="0"/>
                <a:ea typeface="Times New Roman" pitchFamily="18" charset="0"/>
                <a:cs typeface="Arial" pitchFamily="34" charset="0"/>
              </a:rPr>
              <a:t> A organização espera que você seja um formador de opinião.</a:t>
            </a:r>
          </a:p>
          <a:p>
            <a:pPr lvl="0" algn="just" eaLnBrk="0" fontAlgn="base" hangingPunct="0">
              <a:spcBef>
                <a:spcPct val="0"/>
              </a:spcBef>
              <a:spcAft>
                <a:spcPct val="0"/>
              </a:spcAft>
            </a:pPr>
            <a:endParaRPr lang="pt-BR" sz="2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pt-BR" dirty="0" smtClean="0">
                <a:solidFill>
                  <a:srgbClr val="333333"/>
                </a:solidFill>
                <a:latin typeface="Arial" pitchFamily="34" charset="0"/>
                <a:ea typeface="Times New Roman" pitchFamily="18" charset="0"/>
                <a:cs typeface="Arial" pitchFamily="34" charset="0"/>
              </a:rPr>
              <a:t>10) </a:t>
            </a:r>
            <a:r>
              <a:rPr lang="pt-BR" b="1" dirty="0" smtClean="0">
                <a:solidFill>
                  <a:srgbClr val="333333"/>
                </a:solidFill>
                <a:latin typeface="Arial" pitchFamily="34" charset="0"/>
                <a:ea typeface="Times New Roman" pitchFamily="18" charset="0"/>
                <a:cs typeface="Arial" pitchFamily="34" charset="0"/>
              </a:rPr>
              <a:t>Nunca diga EU ACHO</a:t>
            </a:r>
            <a:r>
              <a:rPr lang="pt-BR" dirty="0" smtClean="0">
                <a:solidFill>
                  <a:srgbClr val="333333"/>
                </a:solidFill>
                <a:latin typeface="Arial" pitchFamily="34" charset="0"/>
                <a:ea typeface="Times New Roman" pitchFamily="18" charset="0"/>
                <a:cs typeface="Arial" pitchFamily="34" charset="0"/>
              </a:rPr>
              <a:t>. Na nova sociedade do conhecimento não há mais espaço para o </a:t>
            </a:r>
            <a:r>
              <a:rPr lang="pt-BR" dirty="0" err="1" smtClean="0">
                <a:solidFill>
                  <a:srgbClr val="333333"/>
                </a:solidFill>
                <a:latin typeface="Arial" pitchFamily="34" charset="0"/>
                <a:ea typeface="Times New Roman" pitchFamily="18" charset="0"/>
                <a:cs typeface="Arial" pitchFamily="34" charset="0"/>
              </a:rPr>
              <a:t>achismo</a:t>
            </a:r>
            <a:r>
              <a:rPr lang="pt-BR" dirty="0" smtClean="0">
                <a:solidFill>
                  <a:srgbClr val="333333"/>
                </a:solidFill>
                <a:latin typeface="Arial" pitchFamily="34" charset="0"/>
                <a:ea typeface="Times New Roman" pitchFamily="18" charset="0"/>
                <a:cs typeface="Arial" pitchFamily="34" charset="0"/>
              </a:rPr>
              <a:t>. É preciso estudar e aprender para poder dizer</a:t>
            </a:r>
            <a:endParaRPr lang="pt-BR" dirty="0"/>
          </a:p>
        </p:txBody>
      </p:sp>
      <p:pic>
        <p:nvPicPr>
          <p:cNvPr id="11" name="Picture 3"/>
          <p:cNvPicPr>
            <a:picLocks noChangeAspect="1" noChangeArrowheads="1"/>
          </p:cNvPicPr>
          <p:nvPr/>
        </p:nvPicPr>
        <p:blipFill>
          <a:blip r:embed="rId4" cstate="print"/>
          <a:srcRect/>
          <a:stretch>
            <a:fillRect/>
          </a:stretch>
        </p:blipFill>
        <p:spPr bwMode="auto">
          <a:xfrm>
            <a:off x="6625902" y="4149080"/>
            <a:ext cx="2050554" cy="2177876"/>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a:stretch>
            <a:fillRect/>
          </a:stretch>
        </p:blipFill>
        <p:spPr bwMode="auto">
          <a:xfrm>
            <a:off x="1331640" y="4362028"/>
            <a:ext cx="1933575" cy="2019300"/>
          </a:xfrm>
          <a:prstGeom prst="rect">
            <a:avLst/>
          </a:prstGeom>
          <a:noFill/>
          <a:ln w="9525">
            <a:noFill/>
            <a:miter lim="800000"/>
            <a:headEnd/>
            <a:tailEnd/>
          </a:ln>
        </p:spPr>
      </p:pic>
      <p:pic>
        <p:nvPicPr>
          <p:cNvPr id="13" name="Picture 6" descr="https://catracalivre.com.br/wp-content/uploads/2012/02/Crowdsourcing2-reproducao.jpg"/>
          <p:cNvPicPr>
            <a:picLocks noChangeAspect="1" noChangeArrowheads="1"/>
          </p:cNvPicPr>
          <p:nvPr/>
        </p:nvPicPr>
        <p:blipFill>
          <a:blip r:embed="rId6" cstate="print"/>
          <a:srcRect/>
          <a:stretch>
            <a:fillRect/>
          </a:stretch>
        </p:blipFill>
        <p:spPr bwMode="auto">
          <a:xfrm>
            <a:off x="3491880" y="4509120"/>
            <a:ext cx="2783793" cy="18558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9512" y="1052736"/>
            <a:ext cx="8676456" cy="4585871"/>
          </a:xfrm>
          <a:prstGeom prst="rect">
            <a:avLst/>
          </a:prstGeom>
        </p:spPr>
        <p:txBody>
          <a:bodyPr wrap="square">
            <a:spAutoFit/>
          </a:bodyPr>
          <a:lstStyle/>
          <a:p>
            <a:r>
              <a:rPr lang="pt-BR" sz="3000" b="1" dirty="0" smtClean="0">
                <a:solidFill>
                  <a:srgbClr val="C00000"/>
                </a:solidFill>
                <a:effectLst>
                  <a:outerShdw blurRad="38100" dist="38100" dir="2700000" algn="tl">
                    <a:srgbClr val="000000">
                      <a:alpha val="43137"/>
                    </a:srgbClr>
                  </a:outerShdw>
                </a:effectLst>
              </a:rPr>
              <a:t>Lista das Atividades de Aula:</a:t>
            </a:r>
          </a:p>
          <a:p>
            <a:r>
              <a:rPr lang="pt-BR" sz="3000" b="1" dirty="0" smtClean="0">
                <a:solidFill>
                  <a:schemeClr val="accent3">
                    <a:lumMod val="50000"/>
                  </a:schemeClr>
                </a:solidFill>
                <a:effectLst>
                  <a:outerShdw blurRad="38100" dist="38100" dir="2700000" algn="tl">
                    <a:srgbClr val="000000">
                      <a:alpha val="43137"/>
                    </a:srgbClr>
                  </a:outerShdw>
                </a:effectLst>
              </a:rPr>
              <a:t> </a:t>
            </a:r>
          </a:p>
          <a:p>
            <a:r>
              <a:rPr lang="pt-BR" sz="2000" b="1" dirty="0" smtClean="0">
                <a:solidFill>
                  <a:schemeClr val="accent3">
                    <a:lumMod val="50000"/>
                  </a:schemeClr>
                </a:solidFill>
                <a:effectLst>
                  <a:outerShdw blurRad="38100" dist="38100" dir="2700000" algn="tl">
                    <a:srgbClr val="000000">
                      <a:alpha val="43137"/>
                    </a:srgbClr>
                  </a:outerShdw>
                </a:effectLst>
              </a:rPr>
              <a:t>A partir da leitura do Texto 04:</a:t>
            </a:r>
          </a:p>
          <a:p>
            <a:r>
              <a:rPr lang="pt-BR" sz="2000" b="1" dirty="0" smtClean="0">
                <a:solidFill>
                  <a:schemeClr val="accent3">
                    <a:lumMod val="50000"/>
                  </a:schemeClr>
                </a:solidFill>
                <a:effectLst>
                  <a:outerShdw blurRad="38100" dist="38100" dir="2700000" algn="tl">
                    <a:srgbClr val="000000">
                      <a:alpha val="43137"/>
                    </a:srgbClr>
                  </a:outerShdw>
                </a:effectLst>
              </a:rPr>
              <a:t>Apresentar impressões em grupo sobre os seguintes pontos em destaque: </a:t>
            </a:r>
          </a:p>
          <a:p>
            <a:endParaRPr lang="pt-BR" sz="2200" b="1" dirty="0" smtClean="0">
              <a:solidFill>
                <a:schemeClr val="accent3">
                  <a:lumMod val="50000"/>
                </a:schemeClr>
              </a:solidFill>
              <a:effectLst>
                <a:outerShdw blurRad="38100" dist="38100" dir="2700000" algn="tl">
                  <a:srgbClr val="000000">
                    <a:alpha val="43137"/>
                  </a:srgbClr>
                </a:outerShdw>
              </a:effectLst>
            </a:endParaRPr>
          </a:p>
          <a:p>
            <a:pPr lvl="1" algn="just">
              <a:buFont typeface="Wingdings" pitchFamily="2" charset="2"/>
              <a:buChar char="Ø"/>
            </a:pPr>
            <a:r>
              <a:rPr lang="pt-BR" sz="2200" b="1" dirty="0" smtClean="0">
                <a:effectLst>
                  <a:outerShdw blurRad="38100" dist="38100" dir="2700000" algn="tl">
                    <a:srgbClr val="000000">
                      <a:alpha val="43137"/>
                    </a:srgbClr>
                  </a:outerShdw>
                </a:effectLst>
              </a:rPr>
              <a:t>   </a:t>
            </a:r>
            <a:r>
              <a:rPr lang="pt-BR" sz="2200" b="1" dirty="0" smtClean="0">
                <a:solidFill>
                  <a:schemeClr val="accent1">
                    <a:lumMod val="50000"/>
                  </a:schemeClr>
                </a:solidFill>
                <a:effectLst>
                  <a:outerShdw blurRad="38100" dist="38100" dir="2700000" algn="tl">
                    <a:srgbClr val="000000">
                      <a:alpha val="43137"/>
                    </a:srgbClr>
                  </a:outerShdw>
                </a:effectLst>
              </a:rPr>
              <a:t>1 – Com relação as teorias apresentadas, como a evolução da sociedade pode estar relacionada com as novas tecnologias;</a:t>
            </a:r>
          </a:p>
          <a:p>
            <a:pPr lvl="1" algn="just">
              <a:buFont typeface="Wingdings" pitchFamily="2" charset="2"/>
              <a:buChar char="Ø"/>
            </a:pPr>
            <a:endParaRPr lang="pt-BR" sz="1000" b="1" dirty="0" smtClean="0">
              <a:effectLst>
                <a:outerShdw blurRad="38100" dist="38100" dir="2700000" algn="tl">
                  <a:srgbClr val="000000">
                    <a:alpha val="43137"/>
                  </a:srgbClr>
                </a:outerShdw>
              </a:effectLst>
            </a:endParaRPr>
          </a:p>
          <a:p>
            <a:pPr lvl="1" algn="just">
              <a:buFont typeface="Wingdings" pitchFamily="2" charset="2"/>
              <a:buChar char="Ø"/>
            </a:pPr>
            <a:r>
              <a:rPr lang="pt-BR" sz="2200" b="1" dirty="0" smtClean="0">
                <a:effectLst>
                  <a:outerShdw blurRad="38100" dist="38100" dir="2700000" algn="tl">
                    <a:srgbClr val="000000">
                      <a:alpha val="43137"/>
                    </a:srgbClr>
                  </a:outerShdw>
                </a:effectLst>
              </a:rPr>
              <a:t>   </a:t>
            </a:r>
            <a:r>
              <a:rPr lang="pt-BR" sz="2200" b="1" dirty="0" smtClean="0">
                <a:solidFill>
                  <a:schemeClr val="accent2">
                    <a:lumMod val="50000"/>
                  </a:schemeClr>
                </a:solidFill>
                <a:effectLst>
                  <a:outerShdw blurRad="38100" dist="38100" dir="2700000" algn="tl">
                    <a:srgbClr val="000000">
                      <a:alpha val="43137"/>
                    </a:srgbClr>
                  </a:outerShdw>
                </a:effectLst>
              </a:rPr>
              <a:t>2 – Com relação ao exposto fale sobre os </a:t>
            </a:r>
            <a:r>
              <a:rPr lang="pt-BR" sz="2400" b="1" dirty="0" smtClean="0">
                <a:solidFill>
                  <a:schemeClr val="accent2">
                    <a:lumMod val="50000"/>
                  </a:schemeClr>
                </a:solidFill>
                <a:effectLst>
                  <a:outerShdw blurRad="38100" dist="38100" dir="2700000" algn="tl">
                    <a:srgbClr val="000000">
                      <a:alpha val="43137"/>
                    </a:srgbClr>
                  </a:outerShdw>
                </a:effectLst>
              </a:rPr>
              <a:t>conceitos de Conhecimento e Informação</a:t>
            </a:r>
            <a:r>
              <a:rPr lang="pt-BR" sz="2200" b="1" dirty="0" smtClean="0">
                <a:solidFill>
                  <a:schemeClr val="accent2">
                    <a:lumMod val="50000"/>
                  </a:schemeClr>
                </a:solidFill>
                <a:effectLst>
                  <a:outerShdw blurRad="38100" dist="38100" dir="2700000" algn="tl">
                    <a:srgbClr val="000000">
                      <a:alpha val="43137"/>
                    </a:srgbClr>
                  </a:outerShdw>
                </a:effectLst>
              </a:rPr>
              <a:t>.</a:t>
            </a:r>
          </a:p>
          <a:p>
            <a:pPr lvl="1" algn="just"/>
            <a:endParaRPr lang="pt-BR" sz="1000" b="1" dirty="0" smtClean="0">
              <a:solidFill>
                <a:schemeClr val="accent2">
                  <a:lumMod val="75000"/>
                </a:schemeClr>
              </a:solidFill>
              <a:effectLst>
                <a:outerShdw blurRad="38100" dist="38100" dir="2700000" algn="tl">
                  <a:srgbClr val="000000">
                    <a:alpha val="43137"/>
                  </a:srgbClr>
                </a:outerShdw>
              </a:effectLst>
            </a:endParaRPr>
          </a:p>
          <a:p>
            <a:pPr algn="just"/>
            <a:endParaRPr lang="pt-BR" sz="1000" b="1" dirty="0" smtClean="0">
              <a:solidFill>
                <a:schemeClr val="accent1">
                  <a:lumMod val="50000"/>
                </a:schemeClr>
              </a:solidFill>
              <a:effectLst>
                <a:outerShdw blurRad="38100" dist="38100" dir="2700000" algn="tl">
                  <a:srgbClr val="000000">
                    <a:alpha val="43137"/>
                  </a:srgbClr>
                </a:outerShdw>
              </a:effectLst>
              <a:latin typeface="Arial Black" pitchFamily="34" charset="0"/>
            </a:endParaRPr>
          </a:p>
          <a:p>
            <a:pPr lvl="1" algn="just">
              <a:buFont typeface="Wingdings" pitchFamily="2" charset="2"/>
              <a:buChar char="Ø"/>
            </a:pPr>
            <a:r>
              <a:rPr lang="pt-BR" sz="2200" b="1" dirty="0" smtClean="0">
                <a:effectLst>
                  <a:outerShdw blurRad="38100" dist="38100" dir="2700000" algn="tl">
                    <a:srgbClr val="000000">
                      <a:alpha val="43137"/>
                    </a:srgbClr>
                  </a:outerShdw>
                </a:effectLst>
              </a:rPr>
              <a:t>   </a:t>
            </a:r>
            <a:r>
              <a:rPr lang="pt-BR" sz="2200" b="1" dirty="0" smtClean="0">
                <a:solidFill>
                  <a:schemeClr val="accent3">
                    <a:lumMod val="50000"/>
                  </a:schemeClr>
                </a:solidFill>
                <a:effectLst>
                  <a:outerShdw blurRad="38100" dist="38100" dir="2700000" algn="tl">
                    <a:srgbClr val="000000">
                      <a:alpha val="43137"/>
                    </a:srgbClr>
                  </a:outerShdw>
                </a:effectLst>
              </a:rPr>
              <a:t>3 – Qual a relação Informação para o desenvolvimento d</a:t>
            </a:r>
            <a:r>
              <a:rPr lang="pt-BR" sz="2400" b="1" dirty="0" smtClean="0">
                <a:solidFill>
                  <a:schemeClr val="accent3">
                    <a:lumMod val="50000"/>
                  </a:schemeClr>
                </a:solidFill>
                <a:effectLst>
                  <a:outerShdw blurRad="38100" dist="38100" dir="2700000" algn="tl">
                    <a:srgbClr val="000000">
                      <a:alpha val="43137"/>
                    </a:srgbClr>
                  </a:outerShdw>
                </a:effectLst>
              </a:rPr>
              <a:t>o conhecimento no ambiente profissional nos dias de hoje?</a:t>
            </a:r>
            <a:endParaRPr lang="pt-BR" sz="2200" b="1" dirty="0" smtClean="0">
              <a:solidFill>
                <a:schemeClr val="accent3">
                  <a:lumMod val="50000"/>
                </a:schemeClr>
              </a:solidFill>
              <a:effectLst>
                <a:outerShdw blurRad="38100" dist="38100" dir="2700000" algn="tl">
                  <a:srgbClr val="000000">
                    <a:alpha val="43137"/>
                  </a:srgbClr>
                </a:outerShdw>
              </a:effectLst>
            </a:endParaRPr>
          </a:p>
        </p:txBody>
      </p:sp>
      <p:pic>
        <p:nvPicPr>
          <p:cNvPr id="4" name="Picture 2" descr="http://3.bp.blogspot.com/_mCT7NaU_lWw/SzCM_JtwmQI/AAAAAAAAAgY/6RuQbyDI4Nw/s200/Estudo+de+caso"/>
          <p:cNvPicPr>
            <a:picLocks noChangeAspect="1" noChangeArrowheads="1"/>
          </p:cNvPicPr>
          <p:nvPr/>
        </p:nvPicPr>
        <p:blipFill>
          <a:blip r:embed="rId2" cstate="print"/>
          <a:srcRect/>
          <a:stretch>
            <a:fillRect/>
          </a:stretch>
        </p:blipFill>
        <p:spPr bwMode="auto">
          <a:xfrm>
            <a:off x="7524329" y="764704"/>
            <a:ext cx="1368152" cy="1548608"/>
          </a:xfrm>
          <a:prstGeom prst="rect">
            <a:avLst/>
          </a:prstGeom>
          <a:noFill/>
        </p:spPr>
      </p:pic>
      <p:sp>
        <p:nvSpPr>
          <p:cNvPr id="5" name="Retângulo 4"/>
          <p:cNvSpPr/>
          <p:nvPr/>
        </p:nvSpPr>
        <p:spPr>
          <a:xfrm>
            <a:off x="1274405" y="139782"/>
            <a:ext cx="7834099" cy="584775"/>
          </a:xfrm>
          <a:prstGeom prst="rect">
            <a:avLst/>
          </a:prstGeom>
        </p:spPr>
        <p:txBody>
          <a:bodyPr wrap="square">
            <a:spAutoFit/>
          </a:bodyPr>
          <a:lstStyle/>
          <a:p>
            <a:pPr algn="ctr"/>
            <a:r>
              <a:rPr lang="pt-BR" sz="3200" b="1" i="1" dirty="0" smtClean="0">
                <a:solidFill>
                  <a:srgbClr val="C00000"/>
                </a:solidFill>
                <a:effectLst>
                  <a:outerShdw blurRad="38100" dist="38100" dir="2700000" algn="tl">
                    <a:srgbClr val="000000">
                      <a:alpha val="43137"/>
                    </a:srgbClr>
                  </a:outerShdw>
                </a:effectLst>
                <a:latin typeface="Viner Hand ITC" pitchFamily="66" charset="0"/>
              </a:rPr>
              <a:t>Atividade Prática – Brainstorming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6146" name="Picture 2" descr="http://www.simeuemagreci.com.br/wp-content/uploads/2013/06/Dieta-Para-Emagrecer-Como-Perder-Peso.jpg"/>
          <p:cNvPicPr>
            <a:picLocks noChangeAspect="1" noChangeArrowheads="1"/>
          </p:cNvPicPr>
          <p:nvPr/>
        </p:nvPicPr>
        <p:blipFill>
          <a:blip r:embed="rId2" cstate="print"/>
          <a:srcRect/>
          <a:stretch>
            <a:fillRect/>
          </a:stretch>
        </p:blipFill>
        <p:spPr bwMode="auto">
          <a:xfrm>
            <a:off x="274340" y="1124744"/>
            <a:ext cx="2281436" cy="2281436"/>
          </a:xfrm>
          <a:prstGeom prst="rect">
            <a:avLst/>
          </a:prstGeom>
          <a:noFill/>
        </p:spPr>
      </p:pic>
      <p:sp>
        <p:nvSpPr>
          <p:cNvPr id="6" name="Retângulo 5"/>
          <p:cNvSpPr/>
          <p:nvPr/>
        </p:nvSpPr>
        <p:spPr>
          <a:xfrm>
            <a:off x="2843808" y="836712"/>
            <a:ext cx="5616624" cy="1446550"/>
          </a:xfrm>
          <a:prstGeom prst="rect">
            <a:avLst/>
          </a:prstGeom>
        </p:spPr>
        <p:txBody>
          <a:bodyPr wrap="square">
            <a:spAutoFit/>
          </a:bodyPr>
          <a:lstStyle/>
          <a:p>
            <a:pPr algn="ctr"/>
            <a:r>
              <a:rPr lang="pt-BR" sz="4400" b="1" dirty="0" smtClean="0">
                <a:solidFill>
                  <a:schemeClr val="accent1">
                    <a:lumMod val="50000"/>
                  </a:schemeClr>
                </a:solidFill>
                <a:effectLst>
                  <a:outerShdw blurRad="38100" dist="38100" dir="2700000" algn="tl">
                    <a:srgbClr val="000000">
                      <a:alpha val="43137"/>
                    </a:srgbClr>
                  </a:outerShdw>
                </a:effectLst>
              </a:rPr>
              <a:t>ALOMOÇO:</a:t>
            </a:r>
          </a:p>
          <a:p>
            <a:pPr algn="ctr"/>
            <a:r>
              <a:rPr lang="pt-BR" sz="4400" b="1" dirty="0" smtClean="0">
                <a:solidFill>
                  <a:schemeClr val="accent1">
                    <a:lumMod val="50000"/>
                  </a:schemeClr>
                </a:solidFill>
                <a:effectLst>
                  <a:outerShdw blurRad="38100" dist="38100" dir="2700000" algn="tl">
                    <a:srgbClr val="000000">
                      <a:alpha val="43137"/>
                    </a:srgbClr>
                  </a:outerShdw>
                </a:effectLst>
              </a:rPr>
              <a:t>DE 13:00HS ÀS 14:00HS</a:t>
            </a:r>
          </a:p>
        </p:txBody>
      </p:sp>
      <p:pic>
        <p:nvPicPr>
          <p:cNvPr id="7" name="Picture 4" descr="http://clean-city69.ru/images/Check_mark.svg.png"/>
          <p:cNvPicPr>
            <a:picLocks noChangeAspect="1" noChangeArrowheads="1"/>
          </p:cNvPicPr>
          <p:nvPr/>
        </p:nvPicPr>
        <p:blipFill>
          <a:blip r:embed="rId3" cstate="print"/>
          <a:srcRect/>
          <a:stretch>
            <a:fillRect/>
          </a:stretch>
        </p:blipFill>
        <p:spPr bwMode="auto">
          <a:xfrm>
            <a:off x="3203848" y="813792"/>
            <a:ext cx="743000" cy="743000"/>
          </a:xfrm>
          <a:prstGeom prst="rect">
            <a:avLst/>
          </a:prstGeom>
          <a:noFill/>
        </p:spPr>
      </p:pic>
      <p:pic>
        <p:nvPicPr>
          <p:cNvPr id="6147" name="Picture 3"/>
          <p:cNvPicPr>
            <a:picLocks noChangeAspect="1" noChangeArrowheads="1"/>
          </p:cNvPicPr>
          <p:nvPr/>
        </p:nvPicPr>
        <p:blipFill>
          <a:blip r:embed="rId4" cstate="print"/>
          <a:srcRect/>
          <a:stretch>
            <a:fillRect/>
          </a:stretch>
        </p:blipFill>
        <p:spPr bwMode="auto">
          <a:xfrm>
            <a:off x="2771800" y="2347638"/>
            <a:ext cx="5976663" cy="3354959"/>
          </a:xfrm>
          <a:prstGeom prst="rect">
            <a:avLst/>
          </a:prstGeom>
          <a:noFill/>
          <a:ln w="9525">
            <a:noFill/>
            <a:miter lim="800000"/>
            <a:headEnd/>
            <a:tailEnd/>
          </a:ln>
        </p:spPr>
      </p:pic>
      <p:sp>
        <p:nvSpPr>
          <p:cNvPr id="9" name="Retângulo 8"/>
          <p:cNvSpPr/>
          <p:nvPr/>
        </p:nvSpPr>
        <p:spPr>
          <a:xfrm>
            <a:off x="622720" y="5104816"/>
            <a:ext cx="4381328" cy="1015663"/>
          </a:xfrm>
          <a:prstGeom prst="rect">
            <a:avLst/>
          </a:prstGeom>
        </p:spPr>
        <p:txBody>
          <a:bodyPr wrap="none">
            <a:spAutoFit/>
          </a:bodyPr>
          <a:lstStyle/>
          <a:p>
            <a:pPr algn="ctr"/>
            <a:r>
              <a:rPr lang="pt-BR" sz="6000" b="1" i="1" dirty="0" smtClean="0">
                <a:solidFill>
                  <a:srgbClr val="C00000"/>
                </a:solidFill>
                <a:effectLst>
                  <a:outerShdw blurRad="38100" dist="38100" dir="2700000" algn="tl">
                    <a:srgbClr val="000000">
                      <a:alpha val="43137"/>
                    </a:srgbClr>
                  </a:outerShdw>
                </a:effectLst>
                <a:latin typeface="Viner Hand ITC" pitchFamily="66" charset="0"/>
              </a:rPr>
              <a:t>Voltamos já</a:t>
            </a:r>
          </a:p>
        </p:txBody>
      </p:sp>
      <p:sp>
        <p:nvSpPr>
          <p:cNvPr id="10" name="Retângulo 9"/>
          <p:cNvSpPr/>
          <p:nvPr/>
        </p:nvSpPr>
        <p:spPr>
          <a:xfrm>
            <a:off x="4788024" y="5517232"/>
            <a:ext cx="1721946" cy="1200329"/>
          </a:xfrm>
          <a:prstGeom prst="rect">
            <a:avLst/>
          </a:prstGeom>
        </p:spPr>
        <p:txBody>
          <a:bodyPr wrap="none">
            <a:spAutoFit/>
          </a:bodyPr>
          <a:lstStyle/>
          <a:p>
            <a:pPr algn="ctr"/>
            <a:r>
              <a:rPr lang="pt-BR" sz="7200" b="1" i="1" dirty="0" smtClean="0">
                <a:solidFill>
                  <a:schemeClr val="accent2">
                    <a:lumMod val="75000"/>
                  </a:schemeClr>
                </a:solidFill>
                <a:effectLst>
                  <a:outerShdw blurRad="38100" dist="38100" dir="2700000" algn="tl">
                    <a:srgbClr val="000000">
                      <a:alpha val="43137"/>
                    </a:srgbClr>
                  </a:outerShdw>
                </a:effectLst>
                <a:latin typeface="Viner Hand ITC" pitchFamily="66" charset="0"/>
              </a:rPr>
              <a:t>! ! !</a:t>
            </a:r>
          </a:p>
        </p:txBody>
      </p:sp>
      <p:pic>
        <p:nvPicPr>
          <p:cNvPr id="11" name="Picture 2" descr="http://sweet-georgia.org/tourism/agency/img/dinner.gif"/>
          <p:cNvPicPr>
            <a:picLocks noChangeAspect="1" noChangeArrowheads="1"/>
          </p:cNvPicPr>
          <p:nvPr/>
        </p:nvPicPr>
        <p:blipFill>
          <a:blip r:embed="rId5" cstate="print"/>
          <a:srcRect/>
          <a:stretch>
            <a:fillRect/>
          </a:stretch>
        </p:blipFill>
        <p:spPr bwMode="auto">
          <a:xfrm>
            <a:off x="827584" y="3645024"/>
            <a:ext cx="1292148" cy="129614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786612" y="6237312"/>
            <a:ext cx="42894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2400" b="1" i="1" dirty="0" smtClean="0">
                <a:solidFill>
                  <a:schemeClr val="accent1">
                    <a:lumMod val="50000"/>
                  </a:schemeClr>
                </a:solidFill>
                <a:effectLst>
                  <a:outerShdw blurRad="38100" dist="38100" dir="2700000" algn="tl">
                    <a:srgbClr val="000000">
                      <a:alpha val="43137"/>
                    </a:srgbClr>
                  </a:outerShdw>
                </a:effectLst>
              </a:rPr>
              <a:t>Prof. Msc. Adm. Eco. Luiz Lobato</a:t>
            </a:r>
            <a:endParaRPr lang="pt-BR" sz="2400" b="1" i="1" dirty="0">
              <a:solidFill>
                <a:schemeClr val="accent1">
                  <a:lumMod val="50000"/>
                </a:schemeClr>
              </a:solidFill>
              <a:effectLst>
                <a:outerShdw blurRad="38100" dist="38100" dir="2700000" algn="tl">
                  <a:srgbClr val="000000">
                    <a:alpha val="43137"/>
                  </a:srgbClr>
                </a:outerShdw>
              </a:effectLst>
            </a:endParaRPr>
          </a:p>
        </p:txBody>
      </p:sp>
      <p:sp>
        <p:nvSpPr>
          <p:cNvPr id="7" name="TextBox 6"/>
          <p:cNvSpPr txBox="1">
            <a:spLocks noChangeArrowheads="1"/>
          </p:cNvSpPr>
          <p:nvPr/>
        </p:nvSpPr>
        <p:spPr bwMode="auto">
          <a:xfrm>
            <a:off x="3538594" y="476672"/>
            <a:ext cx="535388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7200" b="1" dirty="0" smtClean="0">
                <a:solidFill>
                  <a:srgbClr val="C00000"/>
                </a:solidFill>
                <a:effectLst>
                  <a:outerShdw blurRad="38100" dist="38100" dir="2700000" algn="tl">
                    <a:srgbClr val="000000">
                      <a:alpha val="43137"/>
                    </a:srgbClr>
                  </a:outerShdw>
                </a:effectLst>
                <a:latin typeface="Broadway" pitchFamily="82" charset="0"/>
              </a:rPr>
              <a:t>AULA  04</a:t>
            </a:r>
            <a:endParaRPr lang="pt-BR" sz="7200" dirty="0">
              <a:solidFill>
                <a:srgbClr val="C00000"/>
              </a:solidFill>
              <a:effectLst>
                <a:outerShdw blurRad="38100" dist="38100" dir="2700000" algn="tl">
                  <a:srgbClr val="000000">
                    <a:alpha val="43137"/>
                  </a:srgbClr>
                </a:outerShdw>
              </a:effectLst>
              <a:latin typeface="Broadway" pitchFamily="82" charset="0"/>
            </a:endParaRPr>
          </a:p>
        </p:txBody>
      </p:sp>
      <p:sp>
        <p:nvSpPr>
          <p:cNvPr id="11" name="Retângulo 8"/>
          <p:cNvSpPr>
            <a:spLocks noChangeArrowheads="1"/>
          </p:cNvSpPr>
          <p:nvPr/>
        </p:nvSpPr>
        <p:spPr bwMode="auto">
          <a:xfrm>
            <a:off x="2714612" y="4929198"/>
            <a:ext cx="21705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Horário:</a:t>
            </a:r>
            <a:endParaRPr lang="pt-BR" sz="2400" b="1" dirty="0">
              <a:solidFill>
                <a:schemeClr val="accent1">
                  <a:lumMod val="50000"/>
                </a:schemeClr>
              </a:solidFill>
              <a:effectLst>
                <a:outerShdw blurRad="38100" dist="38100" dir="2700000" algn="tl">
                  <a:srgbClr val="000000">
                    <a:alpha val="43137"/>
                  </a:srgbClr>
                </a:outerShdw>
              </a:effectLst>
            </a:endParaRPr>
          </a:p>
          <a:p>
            <a:r>
              <a:rPr lang="pt-BR" sz="2400" b="1" dirty="0">
                <a:solidFill>
                  <a:schemeClr val="accent1">
                    <a:lumMod val="50000"/>
                  </a:schemeClr>
                </a:solidFill>
              </a:rPr>
              <a:t>Início: </a:t>
            </a:r>
            <a:r>
              <a:rPr lang="pt-BR" sz="2400" b="1" dirty="0" smtClean="0">
                <a:solidFill>
                  <a:schemeClr val="accent1">
                    <a:lumMod val="50000"/>
                  </a:schemeClr>
                </a:solidFill>
              </a:rPr>
              <a:t>14:00</a:t>
            </a:r>
            <a:endParaRPr lang="pt-BR" sz="2400" b="1" dirty="0">
              <a:solidFill>
                <a:schemeClr val="accent1">
                  <a:lumMod val="50000"/>
                </a:schemeClr>
              </a:solidFill>
            </a:endParaRPr>
          </a:p>
          <a:p>
            <a:r>
              <a:rPr lang="pt-BR" sz="2400" b="1" dirty="0" smtClean="0">
                <a:solidFill>
                  <a:schemeClr val="accent1">
                    <a:lumMod val="50000"/>
                  </a:schemeClr>
                </a:solidFill>
              </a:rPr>
              <a:t>Término</a:t>
            </a:r>
            <a:r>
              <a:rPr lang="pt-BR" sz="2400" b="1" dirty="0">
                <a:solidFill>
                  <a:schemeClr val="accent1">
                    <a:lumMod val="50000"/>
                  </a:schemeClr>
                </a:solidFill>
              </a:rPr>
              <a:t>: </a:t>
            </a:r>
            <a:r>
              <a:rPr lang="pt-BR" sz="2400" b="1" dirty="0" smtClean="0">
                <a:solidFill>
                  <a:schemeClr val="accent1">
                    <a:lumMod val="50000"/>
                  </a:schemeClr>
                </a:solidFill>
              </a:rPr>
              <a:t>18:00</a:t>
            </a:r>
            <a:endParaRPr lang="pt-BR" sz="2400" b="1" dirty="0">
              <a:solidFill>
                <a:schemeClr val="accent1">
                  <a:lumMod val="50000"/>
                </a:schemeClr>
              </a:solidFill>
            </a:endParaRPr>
          </a:p>
        </p:txBody>
      </p:sp>
      <p:sp>
        <p:nvSpPr>
          <p:cNvPr id="12" name="Retângulo 11"/>
          <p:cNvSpPr/>
          <p:nvPr/>
        </p:nvSpPr>
        <p:spPr>
          <a:xfrm>
            <a:off x="7072330" y="5357826"/>
            <a:ext cx="1800200" cy="1200329"/>
          </a:xfrm>
          <a:prstGeom prst="rect">
            <a:avLst/>
          </a:prstGeom>
        </p:spPr>
        <p:txBody>
          <a:bodyPr wrap="squar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INTERVALO:</a:t>
            </a:r>
          </a:p>
          <a:p>
            <a:r>
              <a:rPr lang="pt-BR" sz="2400" b="1" dirty="0" smtClean="0">
                <a:solidFill>
                  <a:schemeClr val="accent1">
                    <a:lumMod val="50000"/>
                  </a:schemeClr>
                </a:solidFill>
                <a:effectLst>
                  <a:outerShdw blurRad="38100" dist="38100" dir="2700000" algn="tl">
                    <a:srgbClr val="000000">
                      <a:alpha val="43137"/>
                    </a:srgbClr>
                  </a:outerShdw>
                </a:effectLst>
              </a:rPr>
              <a:t>DE 15:00HS </a:t>
            </a:r>
          </a:p>
          <a:p>
            <a:r>
              <a:rPr lang="pt-BR" sz="2400" b="1" dirty="0" smtClean="0">
                <a:solidFill>
                  <a:schemeClr val="accent1">
                    <a:lumMod val="50000"/>
                  </a:schemeClr>
                </a:solidFill>
                <a:effectLst>
                  <a:outerShdw blurRad="38100" dist="38100" dir="2700000" algn="tl">
                    <a:srgbClr val="000000">
                      <a:alpha val="43137"/>
                    </a:srgbClr>
                  </a:outerShdw>
                </a:effectLst>
              </a:rPr>
              <a:t>ÀS 15:15HS</a:t>
            </a:r>
          </a:p>
        </p:txBody>
      </p:sp>
      <p:pic>
        <p:nvPicPr>
          <p:cNvPr id="14" name="Picture 2"/>
          <p:cNvPicPr>
            <a:picLocks noChangeAspect="1" noChangeArrowheads="1"/>
          </p:cNvPicPr>
          <p:nvPr/>
        </p:nvPicPr>
        <p:blipFill>
          <a:blip r:embed="rId2" cstate="print"/>
          <a:srcRect/>
          <a:stretch>
            <a:fillRect/>
          </a:stretch>
        </p:blipFill>
        <p:spPr bwMode="auto">
          <a:xfrm>
            <a:off x="5214942" y="4429132"/>
            <a:ext cx="1641659" cy="1754490"/>
          </a:xfrm>
          <a:prstGeom prst="rect">
            <a:avLst/>
          </a:prstGeom>
          <a:noFill/>
          <a:ln w="9525">
            <a:noFill/>
            <a:miter lim="800000"/>
            <a:headEnd/>
            <a:tailEnd/>
          </a:ln>
        </p:spPr>
      </p:pic>
      <p:pic>
        <p:nvPicPr>
          <p:cNvPr id="15" name="Picture 4" descr="http://clean-city69.ru/images/Check_mark.svg.png"/>
          <p:cNvPicPr>
            <a:picLocks noChangeAspect="1" noChangeArrowheads="1"/>
          </p:cNvPicPr>
          <p:nvPr/>
        </p:nvPicPr>
        <p:blipFill>
          <a:blip r:embed="rId3" cstate="print"/>
          <a:srcRect/>
          <a:stretch>
            <a:fillRect/>
          </a:stretch>
        </p:blipFill>
        <p:spPr bwMode="auto">
          <a:xfrm>
            <a:off x="2928926" y="4143380"/>
            <a:ext cx="887016" cy="887016"/>
          </a:xfrm>
          <a:prstGeom prst="rect">
            <a:avLst/>
          </a:prstGeom>
          <a:noFill/>
        </p:spPr>
      </p:pic>
      <p:pic>
        <p:nvPicPr>
          <p:cNvPr id="16" name="Picture 4" descr="http://clean-city69.ru/images/Check_mark.svg.png"/>
          <p:cNvPicPr>
            <a:picLocks noChangeAspect="1" noChangeArrowheads="1"/>
          </p:cNvPicPr>
          <p:nvPr/>
        </p:nvPicPr>
        <p:blipFill>
          <a:blip r:embed="rId3" cstate="print"/>
          <a:srcRect/>
          <a:stretch>
            <a:fillRect/>
          </a:stretch>
        </p:blipFill>
        <p:spPr bwMode="auto">
          <a:xfrm>
            <a:off x="7358082" y="4429132"/>
            <a:ext cx="887016" cy="887016"/>
          </a:xfrm>
          <a:prstGeom prst="rect">
            <a:avLst/>
          </a:prstGeom>
          <a:noFill/>
        </p:spPr>
      </p:pic>
      <p:sp>
        <p:nvSpPr>
          <p:cNvPr id="13" name="Retângulo 12"/>
          <p:cNvSpPr/>
          <p:nvPr/>
        </p:nvSpPr>
        <p:spPr>
          <a:xfrm>
            <a:off x="142844" y="2643182"/>
            <a:ext cx="8751050" cy="1569660"/>
          </a:xfrm>
          <a:prstGeom prst="rect">
            <a:avLst/>
          </a:prstGeom>
        </p:spPr>
        <p:txBody>
          <a:bodyPr wrap="none">
            <a:spAutoFit/>
          </a:bodyPr>
          <a:lstStyle/>
          <a:p>
            <a:r>
              <a:rPr lang="pt-BR" sz="9600" b="1" dirty="0" smtClean="0">
                <a:solidFill>
                  <a:srgbClr val="FFFF00"/>
                </a:solidFill>
                <a:effectLst>
                  <a:outerShdw blurRad="38100" dist="38100" dir="2700000" algn="tl">
                    <a:srgbClr val="000000">
                      <a:alpha val="43137"/>
                    </a:srgbClr>
                  </a:outerShdw>
                </a:effectLst>
              </a:rPr>
              <a:t>APRESENTAÇÕES</a:t>
            </a:r>
            <a:endParaRPr lang="pt-BR" sz="9600" dirty="0">
              <a:solidFill>
                <a:srgbClr val="FFFF00"/>
              </a:solidFill>
            </a:endParaRPr>
          </a:p>
        </p:txBody>
      </p:sp>
      <p:pic>
        <p:nvPicPr>
          <p:cNvPr id="17" name="Picture 3"/>
          <p:cNvPicPr>
            <a:picLocks noChangeAspect="1" noChangeArrowheads="1"/>
          </p:cNvPicPr>
          <p:nvPr/>
        </p:nvPicPr>
        <p:blipFill>
          <a:blip r:embed="rId4" cstate="print"/>
          <a:srcRect/>
          <a:stretch>
            <a:fillRect/>
          </a:stretch>
        </p:blipFill>
        <p:spPr bwMode="auto">
          <a:xfrm>
            <a:off x="428596" y="4500570"/>
            <a:ext cx="2074866" cy="1500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2" cstate="print"/>
          <a:srcRect/>
          <a:stretch>
            <a:fillRect/>
          </a:stretch>
        </p:blipFill>
        <p:spPr bwMode="auto">
          <a:xfrm>
            <a:off x="261938" y="2571744"/>
            <a:ext cx="8620125" cy="3838581"/>
          </a:xfrm>
          <a:prstGeom prst="rect">
            <a:avLst/>
          </a:prstGeom>
          <a:noFill/>
          <a:ln w="9525">
            <a:noFill/>
            <a:miter lim="800000"/>
            <a:headEnd/>
            <a:tailEnd/>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8" name="Retângulo 7"/>
          <p:cNvSpPr/>
          <p:nvPr/>
        </p:nvSpPr>
        <p:spPr>
          <a:xfrm>
            <a:off x="493769" y="4000504"/>
            <a:ext cx="8007321" cy="2308324"/>
          </a:xfrm>
          <a:prstGeom prst="rect">
            <a:avLst/>
          </a:prstGeom>
        </p:spPr>
        <p:txBody>
          <a:bodyPr wrap="none">
            <a:spAutoFit/>
          </a:bodyPr>
          <a:lstStyle/>
          <a:p>
            <a:pPr algn="ctr"/>
            <a:r>
              <a:rPr lang="pt-BR" sz="7200" b="1" i="1" dirty="0" smtClean="0">
                <a:effectLst>
                  <a:outerShdw blurRad="38100" dist="38100" dir="2700000" algn="tl">
                    <a:srgbClr val="000000">
                      <a:alpha val="43137"/>
                    </a:srgbClr>
                  </a:outerShdw>
                </a:effectLst>
                <a:latin typeface="Viner Hand ITC" pitchFamily="66" charset="0"/>
              </a:rPr>
              <a:t>E m   c a r t a z </a:t>
            </a:r>
          </a:p>
          <a:p>
            <a:pPr algn="ctr"/>
            <a:r>
              <a:rPr lang="pt-BR" sz="7200" b="1" i="1" dirty="0" smtClean="0">
                <a:effectLst>
                  <a:outerShdw blurRad="38100" dist="38100" dir="2700000" algn="tl">
                    <a:srgbClr val="000000">
                      <a:alpha val="43137"/>
                    </a:srgbClr>
                  </a:outerShdw>
                </a:effectLst>
                <a:latin typeface="Viner Hand ITC" pitchFamily="66" charset="0"/>
              </a:rPr>
              <a:t> s o m e n t e   h o j e</a:t>
            </a:r>
          </a:p>
        </p:txBody>
      </p:sp>
      <p:pic>
        <p:nvPicPr>
          <p:cNvPr id="16" name="Picture 2" descr="https://tetzner.files.wordpress.com/2013/05/tetzner-trabalhando.gif"/>
          <p:cNvPicPr>
            <a:picLocks noChangeAspect="1" noChangeArrowheads="1"/>
          </p:cNvPicPr>
          <p:nvPr/>
        </p:nvPicPr>
        <p:blipFill>
          <a:blip r:embed="rId3" cstate="print"/>
          <a:srcRect/>
          <a:stretch>
            <a:fillRect/>
          </a:stretch>
        </p:blipFill>
        <p:spPr bwMode="auto">
          <a:xfrm>
            <a:off x="6715140" y="785794"/>
            <a:ext cx="1749282" cy="1546366"/>
          </a:xfrm>
          <a:prstGeom prst="rect">
            <a:avLst/>
          </a:prstGeom>
          <a:noFill/>
        </p:spPr>
      </p:pic>
      <p:pic>
        <p:nvPicPr>
          <p:cNvPr id="22531" name="Picture 3"/>
          <p:cNvPicPr>
            <a:picLocks noChangeAspect="1" noChangeArrowheads="1"/>
          </p:cNvPicPr>
          <p:nvPr/>
        </p:nvPicPr>
        <p:blipFill>
          <a:blip r:embed="rId4" cstate="print"/>
          <a:srcRect/>
          <a:stretch>
            <a:fillRect/>
          </a:stretch>
        </p:blipFill>
        <p:spPr bwMode="auto">
          <a:xfrm>
            <a:off x="2786050" y="785794"/>
            <a:ext cx="3483298" cy="1591016"/>
          </a:xfrm>
          <a:prstGeom prst="rect">
            <a:avLst/>
          </a:prstGeom>
          <a:noFill/>
          <a:ln w="9525">
            <a:noFill/>
            <a:miter lim="800000"/>
            <a:headEnd/>
            <a:tailEnd/>
          </a:ln>
        </p:spPr>
      </p:pic>
      <p:pic>
        <p:nvPicPr>
          <p:cNvPr id="9" name="Picture 2" descr="https://tetzner.files.wordpress.com/2013/05/tetzner-trabalhando.gif"/>
          <p:cNvPicPr>
            <a:picLocks noChangeAspect="1" noChangeArrowheads="1"/>
          </p:cNvPicPr>
          <p:nvPr/>
        </p:nvPicPr>
        <p:blipFill>
          <a:blip r:embed="rId3" cstate="print"/>
          <a:srcRect/>
          <a:stretch>
            <a:fillRect/>
          </a:stretch>
        </p:blipFill>
        <p:spPr bwMode="auto">
          <a:xfrm>
            <a:off x="536702" y="857232"/>
            <a:ext cx="1749282" cy="1546366"/>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http://amorimlima.org.br/wp-content/uploads/2012/08/roda-de-conversa-300x300.jpg"/>
          <p:cNvPicPr>
            <a:picLocks noChangeAspect="1" noChangeArrowheads="1"/>
          </p:cNvPicPr>
          <p:nvPr/>
        </p:nvPicPr>
        <p:blipFill>
          <a:blip r:embed="rId2" cstate="print"/>
          <a:srcRect/>
          <a:stretch>
            <a:fillRect/>
          </a:stretch>
        </p:blipFill>
        <p:spPr bwMode="auto">
          <a:xfrm>
            <a:off x="5148064" y="2155675"/>
            <a:ext cx="3721596" cy="2972529"/>
          </a:xfrm>
          <a:prstGeom prst="rect">
            <a:avLst/>
          </a:prstGeom>
          <a:noFill/>
        </p:spPr>
      </p:pic>
      <p:pic>
        <p:nvPicPr>
          <p:cNvPr id="7169" name="Picture 1"/>
          <p:cNvPicPr>
            <a:picLocks noChangeAspect="1" noChangeArrowheads="1"/>
          </p:cNvPicPr>
          <p:nvPr/>
        </p:nvPicPr>
        <p:blipFill>
          <a:blip r:embed="rId3" cstate="print"/>
          <a:srcRect/>
          <a:stretch>
            <a:fillRect/>
          </a:stretch>
        </p:blipFill>
        <p:spPr bwMode="auto">
          <a:xfrm>
            <a:off x="251520" y="3934693"/>
            <a:ext cx="3384376" cy="2230611"/>
          </a:xfrm>
          <a:prstGeom prst="rect">
            <a:avLst/>
          </a:prstGeom>
          <a:noFill/>
          <a:ln w="9525">
            <a:noFill/>
            <a:miter lim="800000"/>
            <a:headEnd/>
            <a:tailEnd/>
          </a:ln>
        </p:spPr>
      </p:pic>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4" cstate="print"/>
          <a:srcRect/>
          <a:stretch>
            <a:fillRect/>
          </a:stretch>
        </p:blipFill>
        <p:spPr bwMode="auto">
          <a:xfrm>
            <a:off x="8223204" y="764704"/>
            <a:ext cx="813292" cy="843275"/>
          </a:xfrm>
          <a:prstGeom prst="rect">
            <a:avLst/>
          </a:prstGeom>
          <a:noFill/>
          <a:ln>
            <a:solidFill>
              <a:schemeClr val="tx2"/>
            </a:solidFill>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5" name="Retângulo 4"/>
          <p:cNvSpPr/>
          <p:nvPr/>
        </p:nvSpPr>
        <p:spPr>
          <a:xfrm>
            <a:off x="989818" y="952852"/>
            <a:ext cx="6984776" cy="1107996"/>
          </a:xfrm>
          <a:prstGeom prst="rect">
            <a:avLst/>
          </a:prstGeom>
        </p:spPr>
        <p:txBody>
          <a:bodyPr wrap="square">
            <a:spAutoFit/>
          </a:bodyPr>
          <a:lstStyle/>
          <a:p>
            <a:pPr algn="ctr"/>
            <a:r>
              <a:rPr lang="pt-BR" sz="6600" b="1" dirty="0" smtClean="0">
                <a:solidFill>
                  <a:schemeClr val="accent1">
                    <a:lumMod val="50000"/>
                  </a:schemeClr>
                </a:solidFill>
                <a:effectLst>
                  <a:outerShdw blurRad="38100" dist="38100" dir="2700000" algn="tl">
                    <a:srgbClr val="000000">
                      <a:alpha val="43137"/>
                    </a:srgbClr>
                  </a:outerShdw>
                </a:effectLst>
              </a:rPr>
              <a:t>APRESENTAÇÕES:</a:t>
            </a:r>
          </a:p>
        </p:txBody>
      </p:sp>
      <p:pic>
        <p:nvPicPr>
          <p:cNvPr id="6" name="Picture 4" descr="http://clean-city69.ru/images/Check_mark.svg.png"/>
          <p:cNvPicPr>
            <a:picLocks noChangeAspect="1" noChangeArrowheads="1"/>
          </p:cNvPicPr>
          <p:nvPr/>
        </p:nvPicPr>
        <p:blipFill>
          <a:blip r:embed="rId5" cstate="print"/>
          <a:srcRect/>
          <a:stretch>
            <a:fillRect/>
          </a:stretch>
        </p:blipFill>
        <p:spPr bwMode="auto">
          <a:xfrm>
            <a:off x="323528" y="908720"/>
            <a:ext cx="1224136" cy="1224136"/>
          </a:xfrm>
          <a:prstGeom prst="rect">
            <a:avLst/>
          </a:prstGeom>
          <a:noFill/>
        </p:spPr>
      </p:pic>
      <p:sp>
        <p:nvSpPr>
          <p:cNvPr id="7" name="Retângulo 6"/>
          <p:cNvSpPr/>
          <p:nvPr/>
        </p:nvSpPr>
        <p:spPr>
          <a:xfrm>
            <a:off x="2267744" y="5301208"/>
            <a:ext cx="6768752" cy="923330"/>
          </a:xfrm>
          <a:prstGeom prst="rect">
            <a:avLst/>
          </a:prstGeom>
        </p:spPr>
        <p:txBody>
          <a:bodyPr wrap="square">
            <a:spAutoFit/>
          </a:bodyPr>
          <a:lstStyle/>
          <a:p>
            <a:pPr algn="ctr"/>
            <a:r>
              <a:rPr lang="pt-BR" sz="54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Atividade Prática </a:t>
            </a:r>
          </a:p>
        </p:txBody>
      </p:sp>
      <p:sp>
        <p:nvSpPr>
          <p:cNvPr id="8" name="Retângulo 7"/>
          <p:cNvSpPr/>
          <p:nvPr/>
        </p:nvSpPr>
        <p:spPr>
          <a:xfrm>
            <a:off x="467544" y="2708920"/>
            <a:ext cx="5399235" cy="1015663"/>
          </a:xfrm>
          <a:prstGeom prst="rect">
            <a:avLst/>
          </a:prstGeom>
        </p:spPr>
        <p:txBody>
          <a:bodyPr wrap="none">
            <a:spAutoFit/>
          </a:bodyPr>
          <a:lstStyle/>
          <a:p>
            <a:pPr algn="ctr"/>
            <a:r>
              <a:rPr lang="pt-BR" sz="6000" b="1" i="1" dirty="0" smtClean="0">
                <a:solidFill>
                  <a:schemeClr val="accent2">
                    <a:lumMod val="75000"/>
                  </a:schemeClr>
                </a:solidFill>
                <a:effectLst>
                  <a:outerShdw blurRad="38100" dist="38100" dir="2700000" algn="tl">
                    <a:srgbClr val="000000">
                      <a:alpha val="43137"/>
                    </a:srgbClr>
                  </a:outerShdw>
                </a:effectLst>
                <a:latin typeface="Viner Hand ITC" pitchFamily="66" charset="0"/>
              </a:rPr>
              <a:t>Brainstorming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5" name="Retângulo 3"/>
          <p:cNvSpPr>
            <a:spLocks noChangeArrowheads="1"/>
          </p:cNvSpPr>
          <p:nvPr/>
        </p:nvSpPr>
        <p:spPr bwMode="auto">
          <a:xfrm>
            <a:off x="1907704" y="692696"/>
            <a:ext cx="362393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pt-BR" sz="2800" b="1" dirty="0" smtClean="0">
                <a:solidFill>
                  <a:srgbClr val="EF792F"/>
                </a:solidFill>
                <a:effectLst>
                  <a:outerShdw blurRad="38100" dist="38100" dir="2700000" algn="tl">
                    <a:srgbClr val="000000">
                      <a:alpha val="43137"/>
                    </a:srgbClr>
                  </a:outerShdw>
                </a:effectLst>
              </a:rPr>
              <a:t>INFORMAÇÕES GERAIS</a:t>
            </a:r>
            <a:endParaRPr lang="pt-BR" sz="2800" b="1" dirty="0">
              <a:solidFill>
                <a:srgbClr val="4A452A"/>
              </a:solidFill>
              <a:effectLst>
                <a:outerShdw blurRad="38100" dist="38100" dir="2700000" algn="tl">
                  <a:srgbClr val="000000">
                    <a:alpha val="43137"/>
                  </a:srgbClr>
                </a:outerShdw>
              </a:effectLst>
            </a:endParaRPr>
          </a:p>
        </p:txBody>
      </p:sp>
      <p:sp>
        <p:nvSpPr>
          <p:cNvPr id="6" name="Retângulo 5"/>
          <p:cNvSpPr/>
          <p:nvPr/>
        </p:nvSpPr>
        <p:spPr>
          <a:xfrm>
            <a:off x="2495174" y="1124744"/>
            <a:ext cx="3012930" cy="830997"/>
          </a:xfrm>
          <a:prstGeom prst="rect">
            <a:avLst/>
          </a:prstGeom>
        </p:spPr>
        <p:txBody>
          <a:bodyPr wrap="square">
            <a:spAutoFit/>
          </a:bodyPr>
          <a:lstStyle/>
          <a:p>
            <a:pPr>
              <a:defRPr/>
            </a:pPr>
            <a:r>
              <a:rPr lang="pt-BR" sz="2400" b="1" dirty="0" smtClean="0">
                <a:solidFill>
                  <a:srgbClr val="C00000"/>
                </a:solidFill>
              </a:rPr>
              <a:t>Dia </a:t>
            </a:r>
            <a:r>
              <a:rPr lang="pt-BR" sz="2400" b="1" dirty="0">
                <a:solidFill>
                  <a:srgbClr val="C00000"/>
                </a:solidFill>
              </a:rPr>
              <a:t>de Aula:</a:t>
            </a:r>
          </a:p>
          <a:p>
            <a:pPr marL="742950" lvl="1" indent="-285750">
              <a:buFont typeface="Wingdings" pitchFamily="2" charset="2"/>
              <a:buChar char="q"/>
              <a:defRPr/>
            </a:pPr>
            <a:r>
              <a:rPr lang="pt-BR" sz="2400" b="1" dirty="0" smtClean="0">
                <a:solidFill>
                  <a:srgbClr val="C00000"/>
                </a:solidFill>
              </a:rPr>
              <a:t> </a:t>
            </a:r>
            <a:r>
              <a:rPr lang="pt-BR" sz="2400" b="1" dirty="0" smtClean="0">
                <a:solidFill>
                  <a:srgbClr val="C00000"/>
                </a:solidFill>
              </a:rPr>
              <a:t>16/09/2017</a:t>
            </a:r>
            <a:endParaRPr lang="pt-BR" sz="2400" b="1" dirty="0">
              <a:solidFill>
                <a:srgbClr val="C00000"/>
              </a:solidFill>
            </a:endParaRPr>
          </a:p>
        </p:txBody>
      </p:sp>
      <p:sp>
        <p:nvSpPr>
          <p:cNvPr id="7" name="Retângulo 8"/>
          <p:cNvSpPr>
            <a:spLocks noChangeArrowheads="1"/>
          </p:cNvSpPr>
          <p:nvPr/>
        </p:nvSpPr>
        <p:spPr bwMode="auto">
          <a:xfrm>
            <a:off x="2051721" y="2827516"/>
            <a:ext cx="208823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pt-BR" sz="2400" b="1" dirty="0" smtClean="0">
                <a:solidFill>
                  <a:srgbClr val="EF792F"/>
                </a:solidFill>
                <a:effectLst>
                  <a:outerShdw blurRad="38100" dist="38100" dir="2700000" algn="tl">
                    <a:srgbClr val="000000">
                      <a:alpha val="43137"/>
                    </a:srgbClr>
                  </a:outerShdw>
                </a:effectLst>
              </a:rPr>
              <a:t>Aula 03:</a:t>
            </a:r>
            <a:endParaRPr lang="pt-BR" sz="2400" b="1" dirty="0">
              <a:solidFill>
                <a:srgbClr val="EF792F"/>
              </a:solidFill>
              <a:effectLst>
                <a:outerShdw blurRad="38100" dist="38100" dir="2700000" algn="tl">
                  <a:srgbClr val="000000">
                    <a:alpha val="43137"/>
                  </a:srgbClr>
                </a:outerShdw>
              </a:effectLst>
            </a:endParaRPr>
          </a:p>
          <a:p>
            <a:r>
              <a:rPr lang="pt-BR" sz="2400" b="1" dirty="0">
                <a:solidFill>
                  <a:srgbClr val="716D65"/>
                </a:solidFill>
              </a:rPr>
              <a:t>Início: </a:t>
            </a:r>
            <a:r>
              <a:rPr lang="pt-BR" sz="2400" b="1" dirty="0" smtClean="0">
                <a:solidFill>
                  <a:srgbClr val="716D65"/>
                </a:solidFill>
              </a:rPr>
              <a:t>8:00</a:t>
            </a:r>
            <a:endParaRPr lang="pt-BR" sz="2400" b="1" dirty="0">
              <a:solidFill>
                <a:srgbClr val="716D65"/>
              </a:solidFill>
            </a:endParaRPr>
          </a:p>
          <a:p>
            <a:r>
              <a:rPr lang="pt-BR" sz="2400" b="1" dirty="0" smtClean="0">
                <a:solidFill>
                  <a:srgbClr val="716D65"/>
                </a:solidFill>
              </a:rPr>
              <a:t>Término</a:t>
            </a:r>
            <a:r>
              <a:rPr lang="pt-BR" sz="2400" b="1" dirty="0">
                <a:solidFill>
                  <a:srgbClr val="716D65"/>
                </a:solidFill>
              </a:rPr>
              <a:t>: </a:t>
            </a:r>
            <a:r>
              <a:rPr lang="pt-BR" sz="2400" b="1" dirty="0" smtClean="0">
                <a:solidFill>
                  <a:srgbClr val="716D65"/>
                </a:solidFill>
              </a:rPr>
              <a:t>12:00</a:t>
            </a:r>
            <a:endParaRPr lang="pt-BR" sz="2400" b="1" dirty="0">
              <a:solidFill>
                <a:srgbClr val="FF0000"/>
              </a:solidFill>
            </a:endParaRPr>
          </a:p>
        </p:txBody>
      </p:sp>
      <p:pic>
        <p:nvPicPr>
          <p:cNvPr id="8" name="Picture 4"/>
          <p:cNvPicPr>
            <a:picLocks noChangeAspect="1" noChangeArrowheads="1"/>
          </p:cNvPicPr>
          <p:nvPr/>
        </p:nvPicPr>
        <p:blipFill rotWithShape="1">
          <a:blip r:embed="rId2" cstate="print"/>
          <a:srcRect l="14125" t="8471" b="4601"/>
          <a:stretch/>
        </p:blipFill>
        <p:spPr bwMode="auto">
          <a:xfrm flipH="1">
            <a:off x="13473" y="1054828"/>
            <a:ext cx="1876301" cy="12220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10" name="Retângulo 9"/>
          <p:cNvSpPr/>
          <p:nvPr/>
        </p:nvSpPr>
        <p:spPr>
          <a:xfrm>
            <a:off x="1046023" y="5301208"/>
            <a:ext cx="2877905" cy="1200329"/>
          </a:xfrm>
          <a:prstGeom prst="rect">
            <a:avLst/>
          </a:prstGeom>
        </p:spPr>
        <p:txBody>
          <a:bodyPr wrap="square">
            <a:spAutoFit/>
          </a:bodyPr>
          <a:lstStyle/>
          <a:p>
            <a:r>
              <a:rPr lang="pt-BR" sz="2400" b="1" dirty="0" smtClean="0">
                <a:solidFill>
                  <a:srgbClr val="EF792F"/>
                </a:solidFill>
                <a:effectLst>
                  <a:outerShdw blurRad="38100" dist="38100" dir="2700000" algn="tl">
                    <a:srgbClr val="000000">
                      <a:alpha val="43137"/>
                    </a:srgbClr>
                  </a:outerShdw>
                </a:effectLst>
              </a:rPr>
              <a:t>Considerações finais:</a:t>
            </a:r>
          </a:p>
          <a:p>
            <a:r>
              <a:rPr lang="pt-BR" sz="2400" b="1" dirty="0" smtClean="0">
                <a:solidFill>
                  <a:srgbClr val="716D65"/>
                </a:solidFill>
              </a:rPr>
              <a:t>Início: 17:00</a:t>
            </a:r>
          </a:p>
          <a:p>
            <a:r>
              <a:rPr lang="pt-BR" sz="2400" b="1" dirty="0" smtClean="0">
                <a:solidFill>
                  <a:srgbClr val="716D65"/>
                </a:solidFill>
              </a:rPr>
              <a:t>Término: 18:00</a:t>
            </a:r>
            <a:endParaRPr lang="pt-BR" sz="2400" b="1" dirty="0">
              <a:solidFill>
                <a:srgbClr val="FF0000"/>
              </a:solidFill>
            </a:endParaRPr>
          </a:p>
        </p:txBody>
      </p:sp>
      <p:sp>
        <p:nvSpPr>
          <p:cNvPr id="11" name="Retângulo 3"/>
          <p:cNvSpPr>
            <a:spLocks noChangeArrowheads="1"/>
          </p:cNvSpPr>
          <p:nvPr/>
        </p:nvSpPr>
        <p:spPr bwMode="auto">
          <a:xfrm>
            <a:off x="1258422" y="1988840"/>
            <a:ext cx="468173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pt-BR" sz="3200" b="1" dirty="0" smtClean="0">
                <a:solidFill>
                  <a:schemeClr val="accent2">
                    <a:lumMod val="75000"/>
                  </a:schemeClr>
                </a:solidFill>
                <a:effectLst>
                  <a:outerShdw blurRad="38100" dist="38100" dir="2700000" algn="tl">
                    <a:srgbClr val="000000">
                      <a:alpha val="43137"/>
                    </a:srgbClr>
                  </a:outerShdw>
                </a:effectLst>
              </a:rPr>
              <a:t>ATIVIDADES DA AULA</a:t>
            </a:r>
            <a:endParaRPr lang="pt-BR" sz="3200" b="1" dirty="0">
              <a:solidFill>
                <a:schemeClr val="accent2">
                  <a:lumMod val="75000"/>
                </a:schemeClr>
              </a:solidFill>
              <a:effectLst>
                <a:outerShdw blurRad="38100" dist="38100" dir="2700000" algn="tl">
                  <a:srgbClr val="000000">
                    <a:alpha val="43137"/>
                  </a:srgbClr>
                </a:outerShdw>
              </a:effectLst>
            </a:endParaRPr>
          </a:p>
        </p:txBody>
      </p:sp>
      <p:sp>
        <p:nvSpPr>
          <p:cNvPr id="12" name="Retângulo 11"/>
          <p:cNvSpPr/>
          <p:nvPr/>
        </p:nvSpPr>
        <p:spPr>
          <a:xfrm>
            <a:off x="4932040" y="2636912"/>
            <a:ext cx="3851920" cy="1323439"/>
          </a:xfrm>
          <a:prstGeom prst="rect">
            <a:avLst/>
          </a:prstGeom>
        </p:spPr>
        <p:txBody>
          <a:bodyPr wrap="square">
            <a:spAutoFit/>
          </a:bodyPr>
          <a:lstStyle/>
          <a:p>
            <a:pPr algn="ctr"/>
            <a:r>
              <a:rPr lang="pt-BR" sz="2000" b="1" dirty="0" smtClean="0">
                <a:solidFill>
                  <a:schemeClr val="accent2">
                    <a:lumMod val="75000"/>
                  </a:schemeClr>
                </a:solidFill>
                <a:effectLst>
                  <a:outerShdw blurRad="38100" dist="38100" dir="2700000" algn="tl">
                    <a:srgbClr val="000000">
                      <a:alpha val="43137"/>
                    </a:srgbClr>
                  </a:outerShdw>
                </a:effectLst>
              </a:rPr>
              <a:t>INTERVALOS:</a:t>
            </a:r>
          </a:p>
          <a:p>
            <a:r>
              <a:rPr lang="pt-BR" sz="2000" b="1" dirty="0" smtClean="0">
                <a:solidFill>
                  <a:schemeClr val="accent2">
                    <a:lumMod val="75000"/>
                  </a:schemeClr>
                </a:solidFill>
                <a:effectLst>
                  <a:outerShdw blurRad="38100" dist="38100" dir="2700000" algn="tl">
                    <a:srgbClr val="000000">
                      <a:alpha val="43137"/>
                    </a:srgbClr>
                  </a:outerShdw>
                </a:effectLst>
              </a:rPr>
              <a:t>1° - DE 10:00HS ÀS 10:15HS</a:t>
            </a:r>
          </a:p>
          <a:p>
            <a:r>
              <a:rPr lang="pt-BR" sz="2000" b="1" dirty="0" smtClean="0">
                <a:solidFill>
                  <a:schemeClr val="accent2">
                    <a:lumMod val="75000"/>
                  </a:schemeClr>
                </a:solidFill>
                <a:effectLst>
                  <a:outerShdw blurRad="38100" dist="38100" dir="2700000" algn="tl">
                    <a:srgbClr val="000000">
                      <a:alpha val="43137"/>
                    </a:srgbClr>
                  </a:outerShdw>
                </a:effectLst>
              </a:rPr>
              <a:t>      2° - DE 12:00HS ÀS 13:00HS</a:t>
            </a:r>
            <a:endParaRPr lang="pt-BR" sz="2000" dirty="0" smtClean="0">
              <a:solidFill>
                <a:schemeClr val="accent2">
                  <a:lumMod val="75000"/>
                </a:schemeClr>
              </a:solidFill>
            </a:endParaRPr>
          </a:p>
          <a:p>
            <a:r>
              <a:rPr lang="pt-BR" sz="2000" b="1" dirty="0" smtClean="0">
                <a:solidFill>
                  <a:schemeClr val="accent2">
                    <a:lumMod val="75000"/>
                  </a:schemeClr>
                </a:solidFill>
                <a:effectLst>
                  <a:outerShdw blurRad="38100" dist="38100" dir="2700000" algn="tl">
                    <a:srgbClr val="000000">
                      <a:alpha val="43137"/>
                    </a:srgbClr>
                  </a:outerShdw>
                </a:effectLst>
              </a:rPr>
              <a:t>           3° - DE 15:00HS ÀS 15:15HS</a:t>
            </a:r>
            <a:endParaRPr lang="pt-BR" sz="2000" dirty="0">
              <a:solidFill>
                <a:schemeClr val="accent2">
                  <a:lumMod val="75000"/>
                </a:schemeClr>
              </a:solidFill>
            </a:endParaRPr>
          </a:p>
        </p:txBody>
      </p:sp>
      <p:pic>
        <p:nvPicPr>
          <p:cNvPr id="13" name="Picture 2"/>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07503" y="2852936"/>
            <a:ext cx="1866109" cy="2376264"/>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5783282" y="784801"/>
            <a:ext cx="3164813" cy="1780103"/>
          </a:xfrm>
          <a:prstGeom prst="rect">
            <a:avLst/>
          </a:prstGeom>
          <a:noFill/>
          <a:ln w="9525">
            <a:noFill/>
            <a:miter lim="800000"/>
            <a:headEnd/>
            <a:tailEnd/>
          </a:ln>
        </p:spPr>
      </p:pic>
      <p:pic>
        <p:nvPicPr>
          <p:cNvPr id="15" name="Picture 2"/>
          <p:cNvPicPr>
            <a:picLocks noChangeAspect="1" noChangeArrowheads="1"/>
          </p:cNvPicPr>
          <p:nvPr/>
        </p:nvPicPr>
        <p:blipFill>
          <a:blip r:embed="rId5" cstate="print"/>
          <a:srcRect/>
          <a:stretch>
            <a:fillRect/>
          </a:stretch>
        </p:blipFill>
        <p:spPr bwMode="auto">
          <a:xfrm>
            <a:off x="4716016" y="4005064"/>
            <a:ext cx="2018624" cy="2088232"/>
          </a:xfrm>
          <a:prstGeom prst="rect">
            <a:avLst/>
          </a:prstGeom>
          <a:noFill/>
          <a:ln w="9525">
            <a:noFill/>
            <a:miter lim="800000"/>
            <a:headEnd/>
            <a:tailEnd/>
          </a:ln>
        </p:spPr>
      </p:pic>
      <p:sp>
        <p:nvSpPr>
          <p:cNvPr id="16" name="Retângulo 8"/>
          <p:cNvSpPr>
            <a:spLocks noChangeArrowheads="1"/>
          </p:cNvSpPr>
          <p:nvPr/>
        </p:nvSpPr>
        <p:spPr bwMode="auto">
          <a:xfrm>
            <a:off x="2051720" y="4149080"/>
            <a:ext cx="230596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pt-BR" sz="2400" b="1" dirty="0" smtClean="0">
                <a:solidFill>
                  <a:srgbClr val="EF792F"/>
                </a:solidFill>
                <a:effectLst>
                  <a:outerShdw blurRad="38100" dist="38100" dir="2700000" algn="tl">
                    <a:srgbClr val="000000">
                      <a:alpha val="43137"/>
                    </a:srgbClr>
                  </a:outerShdw>
                </a:effectLst>
              </a:rPr>
              <a:t>Apresentações:</a:t>
            </a:r>
            <a:endParaRPr lang="pt-BR" sz="2400" b="1" dirty="0">
              <a:solidFill>
                <a:srgbClr val="EF792F"/>
              </a:solidFill>
              <a:effectLst>
                <a:outerShdw blurRad="38100" dist="38100" dir="2700000" algn="tl">
                  <a:srgbClr val="000000">
                    <a:alpha val="43137"/>
                  </a:srgbClr>
                </a:outerShdw>
              </a:effectLst>
            </a:endParaRPr>
          </a:p>
          <a:p>
            <a:r>
              <a:rPr lang="pt-BR" sz="2400" b="1" dirty="0">
                <a:solidFill>
                  <a:srgbClr val="716D65"/>
                </a:solidFill>
              </a:rPr>
              <a:t>Início: </a:t>
            </a:r>
            <a:r>
              <a:rPr lang="pt-BR" sz="2400" b="1" dirty="0" smtClean="0">
                <a:solidFill>
                  <a:srgbClr val="716D65"/>
                </a:solidFill>
              </a:rPr>
              <a:t>13:00</a:t>
            </a:r>
            <a:endParaRPr lang="pt-BR" sz="2400" b="1" dirty="0">
              <a:solidFill>
                <a:srgbClr val="716D65"/>
              </a:solidFill>
            </a:endParaRPr>
          </a:p>
          <a:p>
            <a:r>
              <a:rPr lang="pt-BR" sz="2400" b="1" dirty="0" smtClean="0">
                <a:solidFill>
                  <a:srgbClr val="716D65"/>
                </a:solidFill>
              </a:rPr>
              <a:t>Término</a:t>
            </a:r>
            <a:r>
              <a:rPr lang="pt-BR" sz="2400" b="1" dirty="0">
                <a:solidFill>
                  <a:srgbClr val="716D65"/>
                </a:solidFill>
              </a:rPr>
              <a:t>: </a:t>
            </a:r>
            <a:r>
              <a:rPr lang="pt-BR" sz="2400" b="1" dirty="0" smtClean="0">
                <a:solidFill>
                  <a:srgbClr val="716D65"/>
                </a:solidFill>
              </a:rPr>
              <a:t>17:00</a:t>
            </a:r>
            <a:endParaRPr lang="pt-BR" sz="2400" b="1" dirty="0">
              <a:solidFill>
                <a:srgbClr val="FF0000"/>
              </a:solidFill>
            </a:endParaRPr>
          </a:p>
        </p:txBody>
      </p:sp>
      <p:cxnSp>
        <p:nvCxnSpPr>
          <p:cNvPr id="18" name="Conector angulado 17"/>
          <p:cNvCxnSpPr/>
          <p:nvPr/>
        </p:nvCxnSpPr>
        <p:spPr>
          <a:xfrm>
            <a:off x="2468378" y="2708920"/>
            <a:ext cx="4032448" cy="3600400"/>
          </a:xfrm>
          <a:prstGeom prst="bentConnector3">
            <a:avLst>
              <a:gd name="adj1" fmla="val 50000"/>
            </a:avLst>
          </a:prstGeom>
          <a:ln w="635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82946" name="Picture 2" descr="http://sweet-georgia.org/tourism/agency/img/dinner.gif"/>
          <p:cNvPicPr>
            <a:picLocks noChangeAspect="1" noChangeArrowheads="1"/>
          </p:cNvPicPr>
          <p:nvPr/>
        </p:nvPicPr>
        <p:blipFill>
          <a:blip r:embed="rId6" cstate="print"/>
          <a:srcRect/>
          <a:stretch>
            <a:fillRect/>
          </a:stretch>
        </p:blipFill>
        <p:spPr bwMode="auto">
          <a:xfrm>
            <a:off x="6854321" y="3976603"/>
            <a:ext cx="2110167" cy="2116693"/>
          </a:xfrm>
          <a:prstGeom prst="rect">
            <a:avLst/>
          </a:prstGeom>
          <a:noFill/>
        </p:spPr>
      </p:pic>
      <p:pic>
        <p:nvPicPr>
          <p:cNvPr id="82948" name="Picture 4" descr="http://clean-city69.ru/images/Check_mark.svg.png"/>
          <p:cNvPicPr>
            <a:picLocks noChangeAspect="1" noChangeArrowheads="1"/>
          </p:cNvPicPr>
          <p:nvPr/>
        </p:nvPicPr>
        <p:blipFill>
          <a:blip r:embed="rId7" cstate="print"/>
          <a:srcRect/>
          <a:stretch>
            <a:fillRect/>
          </a:stretch>
        </p:blipFill>
        <p:spPr bwMode="auto">
          <a:xfrm>
            <a:off x="156592" y="5445224"/>
            <a:ext cx="887016" cy="88701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5" name="Retângulo 4"/>
          <p:cNvSpPr/>
          <p:nvPr/>
        </p:nvSpPr>
        <p:spPr>
          <a:xfrm>
            <a:off x="3059832" y="902330"/>
            <a:ext cx="5616624" cy="1446550"/>
          </a:xfrm>
          <a:prstGeom prst="rect">
            <a:avLst/>
          </a:prstGeom>
        </p:spPr>
        <p:txBody>
          <a:bodyPr wrap="square">
            <a:spAutoFit/>
          </a:bodyPr>
          <a:lstStyle/>
          <a:p>
            <a:pPr algn="ctr"/>
            <a:r>
              <a:rPr lang="pt-BR" sz="4400" b="1" dirty="0" smtClean="0">
                <a:solidFill>
                  <a:schemeClr val="accent1">
                    <a:lumMod val="50000"/>
                  </a:schemeClr>
                </a:solidFill>
                <a:effectLst>
                  <a:outerShdw blurRad="38100" dist="38100" dir="2700000" algn="tl">
                    <a:srgbClr val="000000">
                      <a:alpha val="43137"/>
                    </a:srgbClr>
                  </a:outerShdw>
                </a:effectLst>
              </a:rPr>
              <a:t>INTERVALO:</a:t>
            </a:r>
          </a:p>
          <a:p>
            <a:pPr algn="ctr"/>
            <a:r>
              <a:rPr lang="pt-BR" sz="4400" b="1" dirty="0" smtClean="0">
                <a:solidFill>
                  <a:schemeClr val="accent1">
                    <a:lumMod val="50000"/>
                  </a:schemeClr>
                </a:solidFill>
                <a:effectLst>
                  <a:outerShdw blurRad="38100" dist="38100" dir="2700000" algn="tl">
                    <a:srgbClr val="000000">
                      <a:alpha val="43137"/>
                    </a:srgbClr>
                  </a:outerShdw>
                </a:effectLst>
              </a:rPr>
              <a:t>DE 15:00HS ÀS 15:15HS</a:t>
            </a:r>
          </a:p>
        </p:txBody>
      </p:sp>
      <p:pic>
        <p:nvPicPr>
          <p:cNvPr id="6" name="Picture 2"/>
          <p:cNvPicPr>
            <a:picLocks noChangeAspect="1" noChangeArrowheads="1"/>
          </p:cNvPicPr>
          <p:nvPr/>
        </p:nvPicPr>
        <p:blipFill>
          <a:blip r:embed="rId2" cstate="print"/>
          <a:srcRect/>
          <a:stretch>
            <a:fillRect/>
          </a:stretch>
        </p:blipFill>
        <p:spPr bwMode="auto">
          <a:xfrm>
            <a:off x="5580112" y="2564904"/>
            <a:ext cx="3326769" cy="3669347"/>
          </a:xfrm>
          <a:prstGeom prst="rect">
            <a:avLst/>
          </a:prstGeom>
          <a:noFill/>
          <a:ln w="9525">
            <a:noFill/>
            <a:miter lim="800000"/>
            <a:headEnd/>
            <a:tailEnd/>
          </a:ln>
        </p:spPr>
      </p:pic>
      <p:pic>
        <p:nvPicPr>
          <p:cNvPr id="7" name="Picture 4" descr="http://clean-city69.ru/images/Check_mark.svg.png"/>
          <p:cNvPicPr>
            <a:picLocks noChangeAspect="1" noChangeArrowheads="1"/>
          </p:cNvPicPr>
          <p:nvPr/>
        </p:nvPicPr>
        <p:blipFill>
          <a:blip r:embed="rId3" cstate="print"/>
          <a:srcRect/>
          <a:stretch>
            <a:fillRect/>
          </a:stretch>
        </p:blipFill>
        <p:spPr bwMode="auto">
          <a:xfrm>
            <a:off x="3612976" y="885800"/>
            <a:ext cx="743000" cy="743000"/>
          </a:xfrm>
          <a:prstGeom prst="rect">
            <a:avLst/>
          </a:prstGeom>
          <a:noFill/>
        </p:spPr>
      </p:pic>
      <p:pic>
        <p:nvPicPr>
          <p:cNvPr id="8195" name="Picture 3"/>
          <p:cNvPicPr>
            <a:picLocks noChangeAspect="1" noChangeArrowheads="1"/>
          </p:cNvPicPr>
          <p:nvPr/>
        </p:nvPicPr>
        <p:blipFill>
          <a:blip r:embed="rId4" cstate="print"/>
          <a:srcRect/>
          <a:stretch>
            <a:fillRect/>
          </a:stretch>
        </p:blipFill>
        <p:spPr bwMode="auto">
          <a:xfrm>
            <a:off x="179512" y="1124744"/>
            <a:ext cx="2600540" cy="4020294"/>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899592" y="4293096"/>
            <a:ext cx="4176464" cy="1944216"/>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3095625" y="2636912"/>
            <a:ext cx="2196455" cy="1286818"/>
          </a:xfrm>
          <a:prstGeom prst="rect">
            <a:avLst/>
          </a:prstGeom>
          <a:noFill/>
          <a:ln w="9525">
            <a:noFill/>
            <a:miter lim="800000"/>
            <a:headEnd/>
            <a:tailEnd/>
          </a:ln>
        </p:spPr>
      </p:pic>
      <p:pic>
        <p:nvPicPr>
          <p:cNvPr id="10" name="Picture 2" descr="http://vignette2.wikia.nocookie.net/criacionismo/images/1/12/Wikipedia.png/revision/latest?cb=20080730023833"/>
          <p:cNvPicPr>
            <a:picLocks noChangeAspect="1" noChangeArrowheads="1"/>
          </p:cNvPicPr>
          <p:nvPr/>
        </p:nvPicPr>
        <p:blipFill>
          <a:blip r:embed="rId7" cstate="print"/>
          <a:srcRect/>
          <a:stretch>
            <a:fillRect/>
          </a:stretch>
        </p:blipFill>
        <p:spPr bwMode="auto">
          <a:xfrm>
            <a:off x="8028384" y="715516"/>
            <a:ext cx="1057300" cy="10573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http://amorimlima.org.br/wp-content/uploads/2012/08/roda-de-conversa-300x300.jpg"/>
          <p:cNvPicPr>
            <a:picLocks noChangeAspect="1" noChangeArrowheads="1"/>
          </p:cNvPicPr>
          <p:nvPr/>
        </p:nvPicPr>
        <p:blipFill>
          <a:blip r:embed="rId2" cstate="print"/>
          <a:srcRect/>
          <a:stretch>
            <a:fillRect/>
          </a:stretch>
        </p:blipFill>
        <p:spPr bwMode="auto">
          <a:xfrm>
            <a:off x="5148064" y="2155675"/>
            <a:ext cx="3721596" cy="2972529"/>
          </a:xfrm>
          <a:prstGeom prst="rect">
            <a:avLst/>
          </a:prstGeom>
          <a:noFill/>
        </p:spPr>
      </p:pic>
      <p:pic>
        <p:nvPicPr>
          <p:cNvPr id="7169" name="Picture 1"/>
          <p:cNvPicPr>
            <a:picLocks noChangeAspect="1" noChangeArrowheads="1"/>
          </p:cNvPicPr>
          <p:nvPr/>
        </p:nvPicPr>
        <p:blipFill>
          <a:blip r:embed="rId3" cstate="print"/>
          <a:srcRect/>
          <a:stretch>
            <a:fillRect/>
          </a:stretch>
        </p:blipFill>
        <p:spPr bwMode="auto">
          <a:xfrm>
            <a:off x="251520" y="3934693"/>
            <a:ext cx="3384376" cy="2230611"/>
          </a:xfrm>
          <a:prstGeom prst="rect">
            <a:avLst/>
          </a:prstGeom>
          <a:noFill/>
          <a:ln w="9525">
            <a:noFill/>
            <a:miter lim="800000"/>
            <a:headEnd/>
            <a:tailEnd/>
          </a:ln>
        </p:spPr>
      </p:pic>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5" name="Retângulo 4"/>
          <p:cNvSpPr/>
          <p:nvPr/>
        </p:nvSpPr>
        <p:spPr>
          <a:xfrm>
            <a:off x="989818" y="952852"/>
            <a:ext cx="6984776" cy="1107996"/>
          </a:xfrm>
          <a:prstGeom prst="rect">
            <a:avLst/>
          </a:prstGeom>
        </p:spPr>
        <p:txBody>
          <a:bodyPr wrap="square">
            <a:spAutoFit/>
          </a:bodyPr>
          <a:lstStyle/>
          <a:p>
            <a:pPr algn="ctr"/>
            <a:r>
              <a:rPr lang="pt-BR" sz="6600" b="1" dirty="0" smtClean="0">
                <a:solidFill>
                  <a:schemeClr val="accent1">
                    <a:lumMod val="50000"/>
                  </a:schemeClr>
                </a:solidFill>
                <a:effectLst>
                  <a:outerShdw blurRad="38100" dist="38100" dir="2700000" algn="tl">
                    <a:srgbClr val="000000">
                      <a:alpha val="43137"/>
                    </a:srgbClr>
                  </a:outerShdw>
                </a:effectLst>
              </a:rPr>
              <a:t>APRESENTAÇÕES:</a:t>
            </a:r>
          </a:p>
        </p:txBody>
      </p:sp>
      <p:pic>
        <p:nvPicPr>
          <p:cNvPr id="6" name="Picture 4" descr="http://clean-city69.ru/images/Check_mark.svg.png"/>
          <p:cNvPicPr>
            <a:picLocks noChangeAspect="1" noChangeArrowheads="1"/>
          </p:cNvPicPr>
          <p:nvPr/>
        </p:nvPicPr>
        <p:blipFill>
          <a:blip r:embed="rId4" cstate="print"/>
          <a:srcRect/>
          <a:stretch>
            <a:fillRect/>
          </a:stretch>
        </p:blipFill>
        <p:spPr bwMode="auto">
          <a:xfrm>
            <a:off x="323528" y="908720"/>
            <a:ext cx="1224136" cy="1224136"/>
          </a:xfrm>
          <a:prstGeom prst="rect">
            <a:avLst/>
          </a:prstGeom>
          <a:noFill/>
        </p:spPr>
      </p:pic>
      <p:sp>
        <p:nvSpPr>
          <p:cNvPr id="7" name="Retângulo 6"/>
          <p:cNvSpPr/>
          <p:nvPr/>
        </p:nvSpPr>
        <p:spPr>
          <a:xfrm>
            <a:off x="2267744" y="5301208"/>
            <a:ext cx="6768752" cy="923330"/>
          </a:xfrm>
          <a:prstGeom prst="rect">
            <a:avLst/>
          </a:prstGeom>
        </p:spPr>
        <p:txBody>
          <a:bodyPr wrap="square">
            <a:spAutoFit/>
          </a:bodyPr>
          <a:lstStyle/>
          <a:p>
            <a:pPr algn="ctr"/>
            <a:r>
              <a:rPr lang="pt-BR" sz="54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Atividade Prática </a:t>
            </a:r>
          </a:p>
        </p:txBody>
      </p:sp>
      <p:sp>
        <p:nvSpPr>
          <p:cNvPr id="8" name="Retângulo 7"/>
          <p:cNvSpPr/>
          <p:nvPr/>
        </p:nvSpPr>
        <p:spPr>
          <a:xfrm>
            <a:off x="467544" y="2708920"/>
            <a:ext cx="5399235" cy="1015663"/>
          </a:xfrm>
          <a:prstGeom prst="rect">
            <a:avLst/>
          </a:prstGeom>
        </p:spPr>
        <p:txBody>
          <a:bodyPr wrap="none">
            <a:spAutoFit/>
          </a:bodyPr>
          <a:lstStyle/>
          <a:p>
            <a:pPr algn="ctr"/>
            <a:r>
              <a:rPr lang="pt-BR" sz="6000" b="1" i="1" dirty="0" smtClean="0">
                <a:solidFill>
                  <a:schemeClr val="accent2">
                    <a:lumMod val="75000"/>
                  </a:schemeClr>
                </a:solidFill>
                <a:effectLst>
                  <a:outerShdw blurRad="38100" dist="38100" dir="2700000" algn="tl">
                    <a:srgbClr val="000000">
                      <a:alpha val="43137"/>
                    </a:srgbClr>
                  </a:outerShdw>
                </a:effectLst>
                <a:latin typeface="Viner Hand ITC" pitchFamily="66" charset="0"/>
              </a:rPr>
              <a:t>Brainstorming</a:t>
            </a:r>
          </a:p>
        </p:txBody>
      </p:sp>
      <p:pic>
        <p:nvPicPr>
          <p:cNvPr id="11" name="Picture 2" descr="http://vignette2.wikia.nocookie.net/criacionismo/images/1/12/Wikipedia.png/revision/latest?cb=20080730023833"/>
          <p:cNvPicPr>
            <a:picLocks noChangeAspect="1" noChangeArrowheads="1"/>
          </p:cNvPicPr>
          <p:nvPr/>
        </p:nvPicPr>
        <p:blipFill>
          <a:blip r:embed="rId5" cstate="print"/>
          <a:srcRect/>
          <a:stretch>
            <a:fillRect/>
          </a:stretch>
        </p:blipFill>
        <p:spPr bwMode="auto">
          <a:xfrm>
            <a:off x="8028384" y="715516"/>
            <a:ext cx="1057300" cy="10573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4098" name="Picture 2" descr="https://podchasque.files.wordpress.com/2014/04/thats-all-folks.jpg?w=300&amp;h=226"/>
          <p:cNvPicPr>
            <a:picLocks noChangeAspect="1" noChangeArrowheads="1"/>
          </p:cNvPicPr>
          <p:nvPr/>
        </p:nvPicPr>
        <p:blipFill>
          <a:blip r:embed="rId2" cstate="print"/>
          <a:srcRect/>
          <a:stretch>
            <a:fillRect/>
          </a:stretch>
        </p:blipFill>
        <p:spPr bwMode="auto">
          <a:xfrm>
            <a:off x="323528" y="4005064"/>
            <a:ext cx="3855701" cy="1584176"/>
          </a:xfrm>
          <a:prstGeom prst="rect">
            <a:avLst/>
          </a:prstGeom>
          <a:noFill/>
        </p:spPr>
      </p:pic>
      <p:sp>
        <p:nvSpPr>
          <p:cNvPr id="6" name="TextBox 6"/>
          <p:cNvSpPr txBox="1">
            <a:spLocks noChangeArrowheads="1"/>
          </p:cNvSpPr>
          <p:nvPr/>
        </p:nvSpPr>
        <p:spPr bwMode="auto">
          <a:xfrm>
            <a:off x="-13725" y="3009146"/>
            <a:ext cx="915772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4000" b="1" u="sng" spc="600" dirty="0" smtClean="0">
                <a:solidFill>
                  <a:schemeClr val="accent2">
                    <a:lumMod val="50000"/>
                  </a:schemeClr>
                </a:solidFill>
                <a:effectLst>
                  <a:outerShdw blurRad="38100" dist="38100" dir="2700000" algn="tl">
                    <a:srgbClr val="000000">
                      <a:alpha val="43137"/>
                    </a:srgbClr>
                  </a:outerShdw>
                </a:effectLst>
                <a:latin typeface="Chiller" pitchFamily="82" charset="0"/>
              </a:rPr>
              <a:t>OBRIGADO E ATÉ BREVE!</a:t>
            </a:r>
            <a:endParaRPr lang="pt-BR" sz="4000" b="1" u="sng" spc="600" dirty="0">
              <a:solidFill>
                <a:schemeClr val="accent2">
                  <a:lumMod val="50000"/>
                </a:schemeClr>
              </a:solidFill>
              <a:effectLst>
                <a:outerShdw blurRad="38100" dist="38100" dir="2700000" algn="tl">
                  <a:srgbClr val="000000">
                    <a:alpha val="43137"/>
                  </a:srgbClr>
                </a:outerShdw>
              </a:effectLst>
              <a:latin typeface="Chiller" pitchFamily="82" charset="0"/>
            </a:endParaRPr>
          </a:p>
        </p:txBody>
      </p:sp>
      <p:sp>
        <p:nvSpPr>
          <p:cNvPr id="7" name="TextBox 5"/>
          <p:cNvSpPr txBox="1">
            <a:spLocks noChangeArrowheads="1"/>
          </p:cNvSpPr>
          <p:nvPr/>
        </p:nvSpPr>
        <p:spPr bwMode="auto">
          <a:xfrm>
            <a:off x="107504" y="908720"/>
            <a:ext cx="8904637" cy="1908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r>
              <a:rPr lang="pt-BR" sz="3400" b="1" i="1" spc="300" dirty="0" smtClean="0">
                <a:solidFill>
                  <a:schemeClr val="accent4">
                    <a:lumMod val="75000"/>
                  </a:schemeClr>
                </a:solidFill>
                <a:effectLst>
                  <a:outerShdw blurRad="38100" dist="38100" dir="2700000" algn="tl">
                    <a:srgbClr val="000000">
                      <a:alpha val="43137"/>
                    </a:srgbClr>
                  </a:outerShdw>
                </a:effectLst>
              </a:rPr>
              <a:t>Lembrem-se</a:t>
            </a:r>
            <a:r>
              <a:rPr lang="pt-BR" sz="3400" b="1" i="1" dirty="0" smtClean="0">
                <a:solidFill>
                  <a:schemeClr val="accent4">
                    <a:lumMod val="75000"/>
                  </a:schemeClr>
                </a:solidFill>
                <a:effectLst>
                  <a:outerShdw blurRad="38100" dist="38100" dir="2700000" algn="tl">
                    <a:srgbClr val="000000">
                      <a:alpha val="43137"/>
                    </a:srgbClr>
                  </a:outerShdw>
                </a:effectLst>
              </a:rPr>
              <a:t>: o sucesso não ocorre por acaso!</a:t>
            </a:r>
          </a:p>
          <a:p>
            <a:pPr algn="just" eaLnBrk="1" hangingPunct="1"/>
            <a:endParaRPr lang="pt-BR" sz="1600" b="1" i="1" dirty="0" smtClean="0">
              <a:solidFill>
                <a:schemeClr val="accent4">
                  <a:lumMod val="75000"/>
                </a:schemeClr>
              </a:solidFill>
              <a:effectLst>
                <a:outerShdw blurRad="38100" dist="38100" dir="2700000" algn="tl">
                  <a:srgbClr val="000000">
                    <a:alpha val="43137"/>
                  </a:srgbClr>
                </a:outerShdw>
              </a:effectLst>
            </a:endParaRPr>
          </a:p>
          <a:p>
            <a:pPr algn="just" eaLnBrk="1" hangingPunct="1"/>
            <a:r>
              <a:rPr lang="pt-BR" sz="3400" b="1" i="1" dirty="0" smtClean="0">
                <a:solidFill>
                  <a:srgbClr val="C00000"/>
                </a:solidFill>
                <a:effectLst>
                  <a:outerShdw blurRad="38100" dist="38100" dir="2700000" algn="tl">
                    <a:srgbClr val="000000">
                      <a:alpha val="43137"/>
                    </a:srgbClr>
                  </a:outerShdw>
                </a:effectLst>
              </a:rPr>
              <a:t>Tenham sempre Força , Sabedoria e Beleza na condução de suas ações cotidianas.</a:t>
            </a:r>
            <a:endParaRPr lang="pt-BR" sz="3400" b="1" i="1" dirty="0">
              <a:solidFill>
                <a:srgbClr val="C00000"/>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3" cstate="print"/>
          <a:srcRect/>
          <a:stretch>
            <a:fillRect/>
          </a:stretch>
        </p:blipFill>
        <p:spPr bwMode="auto">
          <a:xfrm>
            <a:off x="4860032" y="4005064"/>
            <a:ext cx="3888432" cy="1584176"/>
          </a:xfrm>
          <a:prstGeom prst="rect">
            <a:avLst/>
          </a:prstGeom>
          <a:noFill/>
          <a:ln w="9525">
            <a:noFill/>
            <a:miter lim="800000"/>
            <a:headEnd/>
            <a:tailEnd/>
          </a:ln>
        </p:spPr>
      </p:pic>
      <p:sp>
        <p:nvSpPr>
          <p:cNvPr id="9" name="Retângulo 8"/>
          <p:cNvSpPr/>
          <p:nvPr/>
        </p:nvSpPr>
        <p:spPr>
          <a:xfrm>
            <a:off x="2195736" y="5858108"/>
            <a:ext cx="6768752" cy="523220"/>
          </a:xfrm>
          <a:prstGeom prst="rect">
            <a:avLst/>
          </a:prstGeom>
        </p:spPr>
        <p:txBody>
          <a:bodyPr wrap="square">
            <a:spAutoFit/>
          </a:bodyPr>
          <a:lstStyle/>
          <a:p>
            <a:pPr algn="r"/>
            <a:r>
              <a:rPr lang="pt-BR" sz="2800" b="1" i="1" dirty="0" smtClean="0">
                <a:solidFill>
                  <a:schemeClr val="accent5">
                    <a:lumMod val="50000"/>
                  </a:schemeClr>
                </a:solidFill>
                <a:effectLst>
                  <a:outerShdw blurRad="38100" dist="38100" dir="2700000" algn="tl">
                    <a:srgbClr val="000000">
                      <a:alpha val="43137"/>
                    </a:srgbClr>
                  </a:outerShdw>
                </a:effectLst>
                <a:latin typeface="Viner Hand ITC" pitchFamily="66" charset="0"/>
              </a:rPr>
              <a:t>Prof. Msc. Adm. Eco. Luiz Lobato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a:spLocks noChangeArrowheads="1"/>
          </p:cNvSpPr>
          <p:nvPr/>
        </p:nvSpPr>
        <p:spPr bwMode="auto">
          <a:xfrm>
            <a:off x="107504" y="973177"/>
            <a:ext cx="536103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pt-BR" sz="2000" b="1" dirty="0">
                <a:solidFill>
                  <a:srgbClr val="EF792F"/>
                </a:solidFill>
              </a:rPr>
              <a:t>MINI CURRÍCULO DO PROFESSOR</a:t>
            </a:r>
          </a:p>
          <a:p>
            <a:pPr>
              <a:defRPr/>
            </a:pPr>
            <a:r>
              <a:rPr lang="pt-BR" sz="2000" b="1" dirty="0" smtClean="0"/>
              <a:t>Prof. Msc</a:t>
            </a:r>
            <a:r>
              <a:rPr lang="pt-BR" sz="2000" b="1" dirty="0"/>
              <a:t>. Adm</a:t>
            </a:r>
            <a:r>
              <a:rPr lang="pt-BR" sz="2000" b="1" dirty="0" smtClean="0"/>
              <a:t>. Eco. Luiz Cláudio Brites Lobato</a:t>
            </a:r>
          </a:p>
          <a:p>
            <a:pPr>
              <a:defRPr/>
            </a:pPr>
            <a:r>
              <a:rPr lang="pt-BR" sz="2000" b="1" dirty="0" smtClean="0">
                <a:solidFill>
                  <a:schemeClr val="accent1">
                    <a:lumMod val="75000"/>
                  </a:schemeClr>
                </a:solidFill>
              </a:rPr>
              <a:t>e-mail</a:t>
            </a:r>
            <a:r>
              <a:rPr lang="pt-BR" sz="2000" b="1" dirty="0">
                <a:solidFill>
                  <a:schemeClr val="accent1">
                    <a:lumMod val="75000"/>
                  </a:schemeClr>
                </a:solidFill>
              </a:rPr>
              <a:t>: </a:t>
            </a:r>
            <a:r>
              <a:rPr lang="pt-BR" sz="2000" b="1" dirty="0" smtClean="0">
                <a:solidFill>
                  <a:schemeClr val="accent1">
                    <a:lumMod val="75000"/>
                  </a:schemeClr>
                </a:solidFill>
              </a:rPr>
              <a:t>luizlobato0101@gmail.com</a:t>
            </a:r>
            <a:endParaRPr lang="pt-BR" sz="2000" b="1" dirty="0">
              <a:solidFill>
                <a:schemeClr val="accent1">
                  <a:lumMod val="75000"/>
                </a:schemeClr>
              </a:solidFill>
            </a:endParaRPr>
          </a:p>
        </p:txBody>
      </p:sp>
      <p:pic>
        <p:nvPicPr>
          <p:cNvPr id="6" name="Picture 9"/>
          <p:cNvPicPr>
            <a:picLocks noChangeAspect="1" noChangeArrowheads="1"/>
          </p:cNvPicPr>
          <p:nvPr/>
        </p:nvPicPr>
        <p:blipFill rotWithShape="1">
          <a:blip r:embed="rId2" cstate="print"/>
          <a:srcRect t="10740" r="38208" b="18191"/>
          <a:stretch/>
        </p:blipFill>
        <p:spPr bwMode="auto">
          <a:xfrm>
            <a:off x="242555" y="1978742"/>
            <a:ext cx="1008112" cy="36117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aixaDeTexto 1"/>
          <p:cNvSpPr txBox="1">
            <a:spLocks noChangeArrowheads="1"/>
          </p:cNvSpPr>
          <p:nvPr/>
        </p:nvSpPr>
        <p:spPr bwMode="auto">
          <a:xfrm>
            <a:off x="107504" y="2348880"/>
            <a:ext cx="626626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1600" dirty="0" smtClean="0"/>
              <a:t>Endereço para acessar este CV: http://lattes.cnpq.br/3427030031014619</a:t>
            </a:r>
            <a:endParaRPr lang="pt-BR" sz="1600" u="sng" dirty="0">
              <a:solidFill>
                <a:schemeClr val="accent1"/>
              </a:solidFill>
            </a:endParaRPr>
          </a:p>
        </p:txBody>
      </p:sp>
      <p:pic>
        <p:nvPicPr>
          <p:cNvPr id="9" name="Picture 2" descr="http://servicosweb.cnpq.br/wspessoa/servletrecuperafoto?tipo=1&amp;id=K4755251Z8"/>
          <p:cNvPicPr>
            <a:picLocks noChangeAspect="1" noChangeArrowheads="1"/>
          </p:cNvPicPr>
          <p:nvPr/>
        </p:nvPicPr>
        <p:blipFill>
          <a:blip r:embed="rId3" cstate="print"/>
          <a:srcRect/>
          <a:stretch>
            <a:fillRect/>
          </a:stretch>
        </p:blipFill>
        <p:spPr bwMode="auto">
          <a:xfrm>
            <a:off x="6372200" y="764705"/>
            <a:ext cx="2592288" cy="1800200"/>
          </a:xfrm>
          <a:prstGeom prst="rect">
            <a:avLst/>
          </a:prstGeom>
          <a:noFill/>
        </p:spPr>
      </p:pic>
      <p:sp>
        <p:nvSpPr>
          <p:cNvPr id="10" name="Retângulo 9"/>
          <p:cNvSpPr/>
          <p:nvPr/>
        </p:nvSpPr>
        <p:spPr>
          <a:xfrm>
            <a:off x="251520" y="2708920"/>
            <a:ext cx="8784976" cy="32316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pt-BR" sz="1500" b="1" dirty="0">
                <a:solidFill>
                  <a:srgbClr val="716D65"/>
                </a:solidFill>
                <a:ea typeface="MS PGothic" pitchFamily="34" charset="-128"/>
              </a:rPr>
              <a:t>Formação</a:t>
            </a:r>
            <a:r>
              <a:rPr lang="pt-BR" sz="1500" b="1" dirty="0" smtClean="0">
                <a:solidFill>
                  <a:srgbClr val="716D65"/>
                </a:solidFill>
                <a:ea typeface="MS PGothic" pitchFamily="34" charset="-128"/>
              </a:rPr>
              <a:t>:</a:t>
            </a:r>
          </a:p>
          <a:p>
            <a:pPr>
              <a:defRPr/>
            </a:pPr>
            <a:endParaRPr lang="pt-BR" sz="1500" b="1" dirty="0">
              <a:solidFill>
                <a:srgbClr val="716D65"/>
              </a:solidFill>
              <a:ea typeface="MS PGothic" pitchFamily="34" charset="-128"/>
            </a:endParaRPr>
          </a:p>
          <a:p>
            <a:pPr>
              <a:buFontTx/>
              <a:buChar char="•"/>
            </a:pPr>
            <a:r>
              <a:rPr lang="pt-BR" sz="1500" b="1" dirty="0" smtClean="0"/>
              <a:t>    Administrador e Economista – UFRRJ / UNESA</a:t>
            </a:r>
          </a:p>
          <a:p>
            <a:pPr>
              <a:buFontTx/>
              <a:buChar char="•"/>
            </a:pPr>
            <a:r>
              <a:rPr lang="pt-BR" sz="1500" b="1" dirty="0" smtClean="0"/>
              <a:t>    Especialista em Auditoria e Perícia Contábil - UNESA</a:t>
            </a:r>
          </a:p>
          <a:p>
            <a:pPr>
              <a:buFontTx/>
              <a:buChar char="•"/>
            </a:pPr>
            <a:r>
              <a:rPr lang="pt-BR" sz="1500" b="1" dirty="0" smtClean="0"/>
              <a:t>    Mestre em Planejamento Urbano e Educação – UFRJ</a:t>
            </a:r>
          </a:p>
          <a:p>
            <a:pPr>
              <a:buFontTx/>
              <a:buChar char="•"/>
            </a:pPr>
            <a:r>
              <a:rPr lang="pt-BR" sz="1500" b="1" dirty="0" smtClean="0"/>
              <a:t>    Diversas Especializações nas áreas de:</a:t>
            </a:r>
          </a:p>
          <a:p>
            <a:pPr lvl="1">
              <a:buFont typeface="Courier New" pitchFamily="49" charset="0"/>
              <a:buChar char="o"/>
            </a:pPr>
            <a:r>
              <a:rPr lang="pt-BR" sz="1500" b="1" dirty="0" smtClean="0"/>
              <a:t> Auditoria,  Perícia,  Contabilidade e  Educação. </a:t>
            </a:r>
          </a:p>
          <a:p>
            <a:endParaRPr lang="pt-BR" sz="1500" b="1" dirty="0" smtClean="0">
              <a:solidFill>
                <a:srgbClr val="716D65"/>
              </a:solidFill>
              <a:ea typeface="MS PGothic" pitchFamily="34" charset="-128"/>
            </a:endParaRPr>
          </a:p>
          <a:p>
            <a:r>
              <a:rPr lang="pt-BR" sz="1500" b="1" dirty="0" smtClean="0">
                <a:solidFill>
                  <a:srgbClr val="716D65"/>
                </a:solidFill>
                <a:ea typeface="MS PGothic" pitchFamily="34" charset="-128"/>
              </a:rPr>
              <a:t>Atuação:</a:t>
            </a:r>
          </a:p>
          <a:p>
            <a:endParaRPr lang="pt-BR" sz="1500" b="1" dirty="0" smtClean="0">
              <a:solidFill>
                <a:srgbClr val="716D65"/>
              </a:solidFill>
              <a:ea typeface="MS PGothic" pitchFamily="34" charset="-128"/>
            </a:endParaRPr>
          </a:p>
          <a:p>
            <a:pPr eaLnBrk="0" hangingPunct="0">
              <a:spcBef>
                <a:spcPct val="20000"/>
              </a:spcBef>
              <a:buFont typeface="Arial" pitchFamily="34" charset="0"/>
              <a:buChar char="•"/>
              <a:defRPr/>
            </a:pPr>
            <a:r>
              <a:rPr lang="pt-BR" sz="1500" b="1" kern="0" dirty="0" smtClean="0"/>
              <a:t>     Diretor Executivo do SINAERJ – (SINDICATO DOS ADMINISTRADORES DO ESTADO DO RIO DE JANEIRO)</a:t>
            </a:r>
          </a:p>
          <a:p>
            <a:pPr eaLnBrk="0" hangingPunct="0">
              <a:spcBef>
                <a:spcPct val="20000"/>
              </a:spcBef>
              <a:buFont typeface="Arial" pitchFamily="34" charset="0"/>
              <a:buChar char="•"/>
              <a:defRPr/>
            </a:pPr>
            <a:r>
              <a:rPr lang="pt-BR" sz="1500" b="1" kern="0" dirty="0" smtClean="0"/>
              <a:t>     Delegado do Conselho Regional de administração – CRA-RJ – Delegacia da Baixada Fluminense</a:t>
            </a:r>
          </a:p>
          <a:p>
            <a:pPr eaLnBrk="0" hangingPunct="0">
              <a:spcBef>
                <a:spcPct val="20000"/>
              </a:spcBef>
              <a:buFont typeface="Arial" pitchFamily="34" charset="0"/>
              <a:buChar char="•"/>
              <a:defRPr/>
            </a:pPr>
            <a:r>
              <a:rPr lang="pt-BR" sz="1500" b="1" kern="0" dirty="0"/>
              <a:t> </a:t>
            </a:r>
            <a:r>
              <a:rPr lang="pt-BR" sz="1500" b="1" kern="0" dirty="0" smtClean="0"/>
              <a:t>    Diretor Executivo da Assertiva Inteligência Empresarial - Consultoria.</a:t>
            </a:r>
            <a:r>
              <a:rPr lang="pt-BR" sz="1500" b="1" dirty="0">
                <a:solidFill>
                  <a:srgbClr val="716D65"/>
                </a:solidFill>
                <a:ea typeface="MS PGothic" pitchFamily="34" charset="-128"/>
              </a:rPr>
              <a:t> </a:t>
            </a:r>
            <a:endParaRPr lang="pt-BR" sz="1500" b="1" dirty="0" smtClean="0">
              <a:solidFill>
                <a:srgbClr val="716D65"/>
              </a:solidFill>
              <a:ea typeface="MS PGothic" pitchFamily="34" charset="-128"/>
            </a:endParaRPr>
          </a:p>
        </p:txBody>
      </p:sp>
      <p:sp>
        <p:nvSpPr>
          <p:cNvPr id="11" name="Retângulo 10"/>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79512" y="2776860"/>
            <a:ext cx="8784976" cy="3554819"/>
          </a:xfrm>
          <a:prstGeom prst="rect">
            <a:avLst/>
          </a:prstGeom>
        </p:spPr>
        <p:txBody>
          <a:bodyPr wrap="square">
            <a:spAutoFit/>
          </a:bodyPr>
          <a:lstStyle/>
          <a:p>
            <a:pPr algn="just">
              <a:buFont typeface="Wingdings" pitchFamily="2" charset="2"/>
              <a:buChar char="ü"/>
              <a:defRPr/>
            </a:pPr>
            <a:r>
              <a:rPr lang="pt-BR" b="1" dirty="0">
                <a:solidFill>
                  <a:srgbClr val="716D65"/>
                </a:solidFill>
                <a:ea typeface="MS PGothic" pitchFamily="34" charset="-128"/>
              </a:rPr>
              <a:t>Experiência</a:t>
            </a:r>
            <a:r>
              <a:rPr lang="pt-BR" b="1" dirty="0" smtClean="0">
                <a:solidFill>
                  <a:srgbClr val="716D65"/>
                </a:solidFill>
                <a:ea typeface="MS PGothic" pitchFamily="34" charset="-128"/>
              </a:rPr>
              <a:t>:</a:t>
            </a:r>
          </a:p>
          <a:p>
            <a:pPr algn="just">
              <a:buFont typeface="Wingdings" pitchFamily="2" charset="2"/>
              <a:buChar char="ü"/>
              <a:defRPr/>
            </a:pPr>
            <a:endParaRPr lang="pt-BR" b="1" dirty="0">
              <a:solidFill>
                <a:srgbClr val="716D65"/>
              </a:solidFill>
              <a:ea typeface="MS PGothic" pitchFamily="34" charset="-128"/>
            </a:endParaRPr>
          </a:p>
          <a:p>
            <a:pPr marL="285750" indent="-285750" algn="just">
              <a:lnSpc>
                <a:spcPct val="150000"/>
              </a:lnSpc>
              <a:buFont typeface="Wingdings" pitchFamily="2" charset="2"/>
              <a:buChar char="ü"/>
              <a:defRPr/>
            </a:pPr>
            <a:r>
              <a:rPr lang="pt-BR" b="1" dirty="0">
                <a:ea typeface="MS PGothic" pitchFamily="34" charset="-128"/>
              </a:rPr>
              <a:t>Atuou como Controlador do Instituto de Previdência dos Servidores Públicos do Município de Japerí, Sendo responsável pela implantação do Instituto.</a:t>
            </a:r>
          </a:p>
          <a:p>
            <a:pPr marL="285750" indent="-285750" algn="just">
              <a:lnSpc>
                <a:spcPct val="150000"/>
              </a:lnSpc>
              <a:buFont typeface="Wingdings" pitchFamily="2" charset="2"/>
              <a:buChar char="ü"/>
              <a:defRPr/>
            </a:pPr>
            <a:r>
              <a:rPr lang="pt-BR" b="1" dirty="0">
                <a:ea typeface="MS PGothic" pitchFamily="34" charset="-128"/>
              </a:rPr>
              <a:t>Responsável pela implantação dos setores Administrativos, Pericial e toda a infra estrutura predial do Instituto.</a:t>
            </a:r>
          </a:p>
          <a:p>
            <a:pPr marL="285750" indent="-285750" algn="just">
              <a:lnSpc>
                <a:spcPct val="150000"/>
              </a:lnSpc>
              <a:buFont typeface="Wingdings" pitchFamily="2" charset="2"/>
              <a:buChar char="ü"/>
              <a:defRPr/>
            </a:pPr>
            <a:r>
              <a:rPr lang="pt-BR" b="1" dirty="0">
                <a:ea typeface="MS PGothic" pitchFamily="34" charset="-128"/>
              </a:rPr>
              <a:t>Consultor empresarial na elaboração de projetos.</a:t>
            </a:r>
          </a:p>
          <a:p>
            <a:pPr marL="285750" indent="-285750" algn="just">
              <a:lnSpc>
                <a:spcPct val="150000"/>
              </a:lnSpc>
              <a:buFont typeface="Wingdings" pitchFamily="2" charset="2"/>
              <a:buChar char="ü"/>
              <a:defRPr/>
            </a:pPr>
            <a:r>
              <a:rPr lang="pt-BR" b="1" dirty="0">
                <a:ea typeface="MS PGothic" pitchFamily="34" charset="-128"/>
              </a:rPr>
              <a:t>Consultor de treinamento empresarial.</a:t>
            </a:r>
          </a:p>
          <a:p>
            <a:pPr marL="285750" indent="-285750" algn="just">
              <a:lnSpc>
                <a:spcPct val="150000"/>
              </a:lnSpc>
              <a:buFont typeface="Wingdings" pitchFamily="2" charset="2"/>
              <a:buChar char="ü"/>
              <a:defRPr/>
            </a:pPr>
            <a:r>
              <a:rPr lang="pt-BR" b="1" dirty="0">
                <a:ea typeface="MS PGothic" pitchFamily="34" charset="-128"/>
              </a:rPr>
              <a:t>Atuou como Coordenação do curso de Administração por 13 anos.</a:t>
            </a:r>
          </a:p>
        </p:txBody>
      </p:sp>
      <p:sp>
        <p:nvSpPr>
          <p:cNvPr id="4" name="Retângulo 3"/>
          <p:cNvSpPr>
            <a:spLocks noChangeArrowheads="1"/>
          </p:cNvSpPr>
          <p:nvPr/>
        </p:nvSpPr>
        <p:spPr bwMode="auto">
          <a:xfrm>
            <a:off x="107504" y="973177"/>
            <a:ext cx="536103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pt-BR" sz="2000" b="1" dirty="0">
                <a:solidFill>
                  <a:srgbClr val="EF792F"/>
                </a:solidFill>
              </a:rPr>
              <a:t>MINI CURRÍCULO DO PROFESSOR</a:t>
            </a:r>
          </a:p>
          <a:p>
            <a:pPr>
              <a:defRPr/>
            </a:pPr>
            <a:r>
              <a:rPr lang="pt-BR" sz="2000" b="1" dirty="0" smtClean="0"/>
              <a:t>Prof. Msc</a:t>
            </a:r>
            <a:r>
              <a:rPr lang="pt-BR" sz="2000" b="1" dirty="0"/>
              <a:t>. Adm</a:t>
            </a:r>
            <a:r>
              <a:rPr lang="pt-BR" sz="2000" b="1" dirty="0" smtClean="0"/>
              <a:t>. Eco. Luiz Cláudio Brites Lobato</a:t>
            </a:r>
          </a:p>
          <a:p>
            <a:pPr>
              <a:defRPr/>
            </a:pPr>
            <a:r>
              <a:rPr lang="pt-BR" sz="2000" b="1" dirty="0" smtClean="0">
                <a:solidFill>
                  <a:schemeClr val="accent1">
                    <a:lumMod val="75000"/>
                  </a:schemeClr>
                </a:solidFill>
              </a:rPr>
              <a:t>e-mail</a:t>
            </a:r>
            <a:r>
              <a:rPr lang="pt-BR" sz="2000" b="1" dirty="0">
                <a:solidFill>
                  <a:schemeClr val="accent1">
                    <a:lumMod val="75000"/>
                  </a:schemeClr>
                </a:solidFill>
              </a:rPr>
              <a:t>: </a:t>
            </a:r>
            <a:r>
              <a:rPr lang="pt-BR" sz="2000" b="1" dirty="0" smtClean="0">
                <a:solidFill>
                  <a:schemeClr val="accent1">
                    <a:lumMod val="75000"/>
                  </a:schemeClr>
                </a:solidFill>
              </a:rPr>
              <a:t>luizlobato0101@gmail.com</a:t>
            </a:r>
            <a:endParaRPr lang="pt-BR" sz="2000" b="1" dirty="0">
              <a:solidFill>
                <a:schemeClr val="accent1">
                  <a:lumMod val="75000"/>
                </a:schemeClr>
              </a:solidFill>
            </a:endParaRPr>
          </a:p>
        </p:txBody>
      </p:sp>
      <p:pic>
        <p:nvPicPr>
          <p:cNvPr id="5" name="Picture 9"/>
          <p:cNvPicPr>
            <a:picLocks noChangeAspect="1" noChangeArrowheads="1"/>
          </p:cNvPicPr>
          <p:nvPr/>
        </p:nvPicPr>
        <p:blipFill rotWithShape="1">
          <a:blip r:embed="rId2" cstate="print"/>
          <a:srcRect t="10740" r="38208" b="18191"/>
          <a:stretch/>
        </p:blipFill>
        <p:spPr bwMode="auto">
          <a:xfrm>
            <a:off x="242555" y="1978742"/>
            <a:ext cx="1008112" cy="36117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CaixaDeTexto 1"/>
          <p:cNvSpPr txBox="1">
            <a:spLocks noChangeArrowheads="1"/>
          </p:cNvSpPr>
          <p:nvPr/>
        </p:nvSpPr>
        <p:spPr bwMode="auto">
          <a:xfrm>
            <a:off x="107504" y="2348880"/>
            <a:ext cx="626626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1600" dirty="0" smtClean="0"/>
              <a:t>Endereço para acessar este CV: http://lattes.cnpq.br/3427030031014619</a:t>
            </a:r>
            <a:endParaRPr lang="pt-BR" sz="1600" u="sng" dirty="0">
              <a:solidFill>
                <a:schemeClr val="accent1"/>
              </a:solidFill>
            </a:endParaRPr>
          </a:p>
        </p:txBody>
      </p:sp>
      <p:pic>
        <p:nvPicPr>
          <p:cNvPr id="7" name="Picture 2" descr="http://servicosweb.cnpq.br/wspessoa/servletrecuperafoto?tipo=1&amp;id=K4755251Z8"/>
          <p:cNvPicPr>
            <a:picLocks noChangeAspect="1" noChangeArrowheads="1"/>
          </p:cNvPicPr>
          <p:nvPr/>
        </p:nvPicPr>
        <p:blipFill>
          <a:blip r:embed="rId3" cstate="print"/>
          <a:srcRect/>
          <a:stretch>
            <a:fillRect/>
          </a:stretch>
        </p:blipFill>
        <p:spPr bwMode="auto">
          <a:xfrm>
            <a:off x="6372200" y="764705"/>
            <a:ext cx="2592288" cy="1800200"/>
          </a:xfrm>
          <a:prstGeom prst="rect">
            <a:avLst/>
          </a:prstGeom>
          <a:noFill/>
        </p:spPr>
      </p:pic>
      <p:sp>
        <p:nvSpPr>
          <p:cNvPr id="9" name="Retângulo 8"/>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7884368" y="764704"/>
            <a:ext cx="1029316" cy="1067263"/>
          </a:xfrm>
          <a:prstGeom prst="rect">
            <a:avLst/>
          </a:prstGeom>
          <a:noFill/>
          <a:ln>
            <a:solidFill>
              <a:schemeClr val="tx2"/>
            </a:solidFill>
          </a:ln>
        </p:spPr>
      </p:pic>
      <p:sp>
        <p:nvSpPr>
          <p:cNvPr id="4" name="Retângulo 3"/>
          <p:cNvSpPr/>
          <p:nvPr/>
        </p:nvSpPr>
        <p:spPr>
          <a:xfrm>
            <a:off x="107504" y="1951672"/>
            <a:ext cx="8964488" cy="1477328"/>
          </a:xfrm>
          <a:prstGeom prst="rect">
            <a:avLst/>
          </a:prstGeom>
        </p:spPr>
        <p:txBody>
          <a:bodyPr wrap="square">
            <a:spAutoFit/>
          </a:bodyPr>
          <a:lstStyle/>
          <a:p>
            <a:pPr algn="just"/>
            <a:r>
              <a:rPr lang="pt-BR" dirty="0" smtClean="0"/>
              <a:t>1 - Estudos das teorias que enfatizam a aprendizagem em rede, fundamentações teóricas de conhecimento embasadas nas características da Sociedade Contemporânea. </a:t>
            </a:r>
          </a:p>
          <a:p>
            <a:endParaRPr lang="pt-BR" dirty="0"/>
          </a:p>
          <a:p>
            <a:pPr algn="just"/>
            <a:r>
              <a:rPr lang="pt-BR" dirty="0" smtClean="0"/>
              <a:t>2 - Ênfase na no conhecimento dos princípios da teoria da complexidade para a compreensão, reflexão e intervenção nos processos educacionais em seus diferentes campos de atuação.</a:t>
            </a:r>
          </a:p>
        </p:txBody>
      </p:sp>
      <p:sp>
        <p:nvSpPr>
          <p:cNvPr id="5" name="Retângulo 4"/>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sp>
        <p:nvSpPr>
          <p:cNvPr id="6" name="Retângulo 5"/>
          <p:cNvSpPr/>
          <p:nvPr/>
        </p:nvSpPr>
        <p:spPr>
          <a:xfrm>
            <a:off x="207059" y="4699010"/>
            <a:ext cx="8757429" cy="1754326"/>
          </a:xfrm>
          <a:prstGeom prst="rect">
            <a:avLst/>
          </a:prstGeom>
        </p:spPr>
        <p:txBody>
          <a:bodyPr wrap="square">
            <a:spAutoFit/>
          </a:bodyPr>
          <a:lstStyle/>
          <a:p>
            <a:pPr algn="just"/>
            <a:r>
              <a:rPr lang="pt-BR" dirty="0" smtClean="0"/>
              <a:t>1. CASTELLS, Manuel. A sociedade em rede. 6. ed. São Paulo: Paz e Terra, 2010 (A era da informação: economia, sociedade e cultura; v.1).</a:t>
            </a:r>
          </a:p>
          <a:p>
            <a:pPr algn="just"/>
            <a:r>
              <a:rPr lang="pt-BR" dirty="0" smtClean="0"/>
              <a:t>2. LÉVY, Pierre. As tecnologias da inteligência: o futuro do pensamento na era da informática. 4 ed. Rio de Janeiro: Editora 34, 1997. </a:t>
            </a:r>
          </a:p>
          <a:p>
            <a:pPr algn="just"/>
            <a:r>
              <a:rPr lang="pt-BR" dirty="0" smtClean="0"/>
              <a:t>3. MATURANA, Humberto; VARELA, Francisco. A árvore do conhecimento: as bases biológicas da compreensão humana. São Paulo: Palas Atena, 2001. </a:t>
            </a:r>
            <a:endParaRPr lang="pt-BR" dirty="0"/>
          </a:p>
        </p:txBody>
      </p:sp>
      <p:pic>
        <p:nvPicPr>
          <p:cNvPr id="81921" name="Picture 1"/>
          <p:cNvPicPr>
            <a:picLocks noChangeAspect="1" noChangeArrowheads="1"/>
          </p:cNvPicPr>
          <p:nvPr/>
        </p:nvPicPr>
        <p:blipFill>
          <a:blip r:embed="rId3" cstate="print"/>
          <a:srcRect/>
          <a:stretch>
            <a:fillRect/>
          </a:stretch>
        </p:blipFill>
        <p:spPr bwMode="auto">
          <a:xfrm>
            <a:off x="289967" y="1052736"/>
            <a:ext cx="1833761" cy="864096"/>
          </a:xfrm>
          <a:prstGeom prst="rect">
            <a:avLst/>
          </a:prstGeom>
          <a:noFill/>
          <a:ln w="9525">
            <a:noFill/>
            <a:miter lim="800000"/>
            <a:headEnd/>
            <a:tailEnd/>
          </a:ln>
        </p:spPr>
      </p:pic>
      <p:sp>
        <p:nvSpPr>
          <p:cNvPr id="8" name="Retângulo 7"/>
          <p:cNvSpPr/>
          <p:nvPr/>
        </p:nvSpPr>
        <p:spPr>
          <a:xfrm>
            <a:off x="2339752" y="1268760"/>
            <a:ext cx="2982420" cy="461665"/>
          </a:xfrm>
          <a:prstGeom prst="rect">
            <a:avLst/>
          </a:prstGeom>
        </p:spPr>
        <p:txBody>
          <a:bodyPr wrap="none">
            <a:spAutoFit/>
          </a:bodyPr>
          <a:lstStyle/>
          <a:p>
            <a:r>
              <a:rPr lang="pt-BR" dirty="0" smtClean="0"/>
              <a:t> </a:t>
            </a:r>
            <a:r>
              <a:rPr lang="pt-BR" sz="2400" b="1" dirty="0" smtClean="0">
                <a:solidFill>
                  <a:srgbClr val="C00000"/>
                </a:solidFill>
                <a:effectLst>
                  <a:outerShdw blurRad="38100" dist="38100" dir="2700000" algn="tl">
                    <a:srgbClr val="000000">
                      <a:alpha val="43137"/>
                    </a:srgbClr>
                  </a:outerShdw>
                </a:effectLst>
              </a:rPr>
              <a:t>Ementa da Disciplina:</a:t>
            </a:r>
            <a:endParaRPr lang="pt-BR" sz="2400" b="1" dirty="0">
              <a:solidFill>
                <a:srgbClr val="C00000"/>
              </a:solidFill>
              <a:effectLst>
                <a:outerShdw blurRad="38100" dist="38100" dir="2700000" algn="tl">
                  <a:srgbClr val="000000">
                    <a:alpha val="43137"/>
                  </a:srgbClr>
                </a:outerShdw>
              </a:effectLst>
            </a:endParaRPr>
          </a:p>
        </p:txBody>
      </p:sp>
      <p:pic>
        <p:nvPicPr>
          <p:cNvPr id="81923" name="Picture 3" descr="https://mastia.files.wordpress.com/2015/06/referencias-biblioraficas.gif?w=620"/>
          <p:cNvPicPr>
            <a:picLocks noChangeAspect="1" noChangeArrowheads="1"/>
          </p:cNvPicPr>
          <p:nvPr/>
        </p:nvPicPr>
        <p:blipFill>
          <a:blip r:embed="rId4" cstate="print"/>
          <a:srcRect/>
          <a:stretch>
            <a:fillRect/>
          </a:stretch>
        </p:blipFill>
        <p:spPr bwMode="auto">
          <a:xfrm>
            <a:off x="179512" y="3429000"/>
            <a:ext cx="1584176" cy="1288036"/>
          </a:xfrm>
          <a:prstGeom prst="rect">
            <a:avLst/>
          </a:prstGeom>
          <a:noFill/>
        </p:spPr>
      </p:pic>
      <p:sp>
        <p:nvSpPr>
          <p:cNvPr id="10" name="Retângulo 9"/>
          <p:cNvSpPr/>
          <p:nvPr/>
        </p:nvSpPr>
        <p:spPr>
          <a:xfrm>
            <a:off x="2483768" y="3933056"/>
            <a:ext cx="2510046" cy="461665"/>
          </a:xfrm>
          <a:prstGeom prst="rect">
            <a:avLst/>
          </a:prstGeom>
        </p:spPr>
        <p:txBody>
          <a:bodyPr wrap="none">
            <a:spAutoFit/>
          </a:bodyPr>
          <a:lstStyle/>
          <a:p>
            <a:r>
              <a:rPr lang="pt-BR" sz="2400" b="1" dirty="0" smtClean="0">
                <a:solidFill>
                  <a:srgbClr val="C00000"/>
                </a:solidFill>
                <a:effectLst>
                  <a:outerShdw blurRad="38100" dist="38100" dir="2700000" algn="tl">
                    <a:srgbClr val="000000">
                      <a:alpha val="43137"/>
                    </a:srgbClr>
                  </a:outerShdw>
                </a:effectLst>
              </a:rPr>
              <a:t>Bibliografia Básica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2786050" y="2348880"/>
            <a:ext cx="6357950" cy="2185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3400" b="1" dirty="0" smtClean="0">
                <a:solidFill>
                  <a:schemeClr val="tx2"/>
                </a:solidFill>
                <a:effectLst>
                  <a:outerShdw blurRad="38100" dist="38100" dir="2700000" algn="tl">
                    <a:srgbClr val="000000">
                      <a:alpha val="43137"/>
                    </a:srgbClr>
                  </a:outerShdw>
                </a:effectLst>
              </a:rPr>
              <a:t>Fundamentações teóricas de conhecimento embasadas nas características da Sociedade Contemporânea.</a:t>
            </a:r>
          </a:p>
        </p:txBody>
      </p:sp>
      <p:sp>
        <p:nvSpPr>
          <p:cNvPr id="6" name="TextBox 5"/>
          <p:cNvSpPr txBox="1">
            <a:spLocks noChangeArrowheads="1"/>
          </p:cNvSpPr>
          <p:nvPr/>
        </p:nvSpPr>
        <p:spPr bwMode="auto">
          <a:xfrm>
            <a:off x="786612" y="6237312"/>
            <a:ext cx="42894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sz="2400" b="1" i="1" dirty="0" smtClean="0">
                <a:solidFill>
                  <a:schemeClr val="accent1">
                    <a:lumMod val="50000"/>
                  </a:schemeClr>
                </a:solidFill>
                <a:effectLst>
                  <a:outerShdw blurRad="38100" dist="38100" dir="2700000" algn="tl">
                    <a:srgbClr val="000000">
                      <a:alpha val="43137"/>
                    </a:srgbClr>
                  </a:outerShdw>
                </a:effectLst>
              </a:rPr>
              <a:t>Prof. Msc. Adm. Eco. Luiz Lobato</a:t>
            </a:r>
            <a:endParaRPr lang="pt-BR" sz="2400" b="1" i="1" dirty="0">
              <a:solidFill>
                <a:schemeClr val="accent1">
                  <a:lumMod val="50000"/>
                </a:schemeClr>
              </a:solidFill>
              <a:effectLst>
                <a:outerShdw blurRad="38100" dist="38100" dir="2700000" algn="tl">
                  <a:srgbClr val="000000">
                    <a:alpha val="43137"/>
                  </a:srgbClr>
                </a:outerShdw>
              </a:effectLst>
            </a:endParaRPr>
          </a:p>
        </p:txBody>
      </p:sp>
      <p:sp>
        <p:nvSpPr>
          <p:cNvPr id="7" name="TextBox 6"/>
          <p:cNvSpPr txBox="1">
            <a:spLocks noChangeArrowheads="1"/>
          </p:cNvSpPr>
          <p:nvPr/>
        </p:nvSpPr>
        <p:spPr bwMode="auto">
          <a:xfrm>
            <a:off x="3538594" y="476672"/>
            <a:ext cx="535388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7200" b="1" dirty="0" smtClean="0">
                <a:solidFill>
                  <a:srgbClr val="C00000"/>
                </a:solidFill>
                <a:effectLst>
                  <a:outerShdw blurRad="38100" dist="38100" dir="2700000" algn="tl">
                    <a:srgbClr val="000000">
                      <a:alpha val="43137"/>
                    </a:srgbClr>
                  </a:outerShdw>
                </a:effectLst>
                <a:latin typeface="Broadway" pitchFamily="82" charset="0"/>
              </a:rPr>
              <a:t>AULA  03</a:t>
            </a:r>
            <a:endParaRPr lang="pt-BR" sz="7200" dirty="0">
              <a:solidFill>
                <a:srgbClr val="C00000"/>
              </a:solidFill>
              <a:effectLst>
                <a:outerShdw blurRad="38100" dist="38100" dir="2700000" algn="tl">
                  <a:srgbClr val="000000">
                    <a:alpha val="43137"/>
                  </a:srgbClr>
                </a:outerShdw>
              </a:effectLst>
              <a:latin typeface="Broadway" pitchFamily="82" charset="0"/>
            </a:endParaRPr>
          </a:p>
        </p:txBody>
      </p:sp>
      <p:pic>
        <p:nvPicPr>
          <p:cNvPr id="10" name="Picture 3"/>
          <p:cNvPicPr>
            <a:picLocks noChangeAspect="1" noChangeArrowheads="1"/>
          </p:cNvPicPr>
          <p:nvPr/>
        </p:nvPicPr>
        <p:blipFill>
          <a:blip r:embed="rId2" cstate="print"/>
          <a:srcRect/>
          <a:stretch>
            <a:fillRect/>
          </a:stretch>
        </p:blipFill>
        <p:spPr bwMode="auto">
          <a:xfrm>
            <a:off x="142844" y="2428868"/>
            <a:ext cx="3008721" cy="1692307"/>
          </a:xfrm>
          <a:prstGeom prst="rect">
            <a:avLst/>
          </a:prstGeom>
          <a:noFill/>
          <a:ln w="9525">
            <a:noFill/>
            <a:miter lim="800000"/>
            <a:headEnd/>
            <a:tailEnd/>
          </a:ln>
        </p:spPr>
      </p:pic>
      <p:sp>
        <p:nvSpPr>
          <p:cNvPr id="11" name="Retângulo 8"/>
          <p:cNvSpPr>
            <a:spLocks noChangeArrowheads="1"/>
          </p:cNvSpPr>
          <p:nvPr/>
        </p:nvSpPr>
        <p:spPr bwMode="auto">
          <a:xfrm>
            <a:off x="1115616" y="4509120"/>
            <a:ext cx="288032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pt-BR" sz="3200" b="1" dirty="0" smtClean="0">
                <a:solidFill>
                  <a:schemeClr val="accent1">
                    <a:lumMod val="50000"/>
                  </a:schemeClr>
                </a:solidFill>
                <a:effectLst>
                  <a:outerShdw blurRad="38100" dist="38100" dir="2700000" algn="tl">
                    <a:srgbClr val="000000">
                      <a:alpha val="43137"/>
                    </a:srgbClr>
                  </a:outerShdw>
                </a:effectLst>
              </a:rPr>
              <a:t>Horário:</a:t>
            </a:r>
            <a:endParaRPr lang="pt-BR" sz="3200" b="1" dirty="0">
              <a:solidFill>
                <a:schemeClr val="accent1">
                  <a:lumMod val="50000"/>
                </a:schemeClr>
              </a:solidFill>
              <a:effectLst>
                <a:outerShdw blurRad="38100" dist="38100" dir="2700000" algn="tl">
                  <a:srgbClr val="000000">
                    <a:alpha val="43137"/>
                  </a:srgbClr>
                </a:outerShdw>
              </a:effectLst>
            </a:endParaRPr>
          </a:p>
          <a:p>
            <a:r>
              <a:rPr lang="pt-BR" sz="3200" b="1" dirty="0">
                <a:solidFill>
                  <a:schemeClr val="accent1">
                    <a:lumMod val="50000"/>
                  </a:schemeClr>
                </a:solidFill>
              </a:rPr>
              <a:t>Início: </a:t>
            </a:r>
            <a:r>
              <a:rPr lang="pt-BR" sz="3200" b="1" dirty="0" smtClean="0">
                <a:solidFill>
                  <a:schemeClr val="accent1">
                    <a:lumMod val="50000"/>
                  </a:schemeClr>
                </a:solidFill>
              </a:rPr>
              <a:t>8:00</a:t>
            </a:r>
            <a:endParaRPr lang="pt-BR" sz="3200" b="1" dirty="0">
              <a:solidFill>
                <a:schemeClr val="accent1">
                  <a:lumMod val="50000"/>
                </a:schemeClr>
              </a:solidFill>
            </a:endParaRPr>
          </a:p>
          <a:p>
            <a:r>
              <a:rPr lang="pt-BR" sz="3200" b="1" dirty="0" smtClean="0">
                <a:solidFill>
                  <a:schemeClr val="accent1">
                    <a:lumMod val="50000"/>
                  </a:schemeClr>
                </a:solidFill>
              </a:rPr>
              <a:t>Término</a:t>
            </a:r>
            <a:r>
              <a:rPr lang="pt-BR" sz="3200" b="1" dirty="0">
                <a:solidFill>
                  <a:schemeClr val="accent1">
                    <a:lumMod val="50000"/>
                  </a:schemeClr>
                </a:solidFill>
              </a:rPr>
              <a:t>: </a:t>
            </a:r>
            <a:r>
              <a:rPr lang="pt-BR" sz="3200" b="1" dirty="0" smtClean="0">
                <a:solidFill>
                  <a:schemeClr val="accent1">
                    <a:lumMod val="50000"/>
                  </a:schemeClr>
                </a:solidFill>
              </a:rPr>
              <a:t>12:00</a:t>
            </a:r>
            <a:endParaRPr lang="pt-BR" sz="3200" b="1" dirty="0">
              <a:solidFill>
                <a:schemeClr val="accent1">
                  <a:lumMod val="50000"/>
                </a:schemeClr>
              </a:solidFill>
            </a:endParaRPr>
          </a:p>
        </p:txBody>
      </p:sp>
      <p:sp>
        <p:nvSpPr>
          <p:cNvPr id="12" name="Retângulo 11"/>
          <p:cNvSpPr/>
          <p:nvPr/>
        </p:nvSpPr>
        <p:spPr>
          <a:xfrm>
            <a:off x="5272130" y="5014753"/>
            <a:ext cx="1800200" cy="1200329"/>
          </a:xfrm>
          <a:prstGeom prst="rect">
            <a:avLst/>
          </a:prstGeom>
        </p:spPr>
        <p:txBody>
          <a:bodyPr wrap="square">
            <a:spAutoFit/>
          </a:bodyPr>
          <a:lstStyle/>
          <a:p>
            <a:r>
              <a:rPr lang="pt-BR" sz="2400" b="1" dirty="0" smtClean="0">
                <a:solidFill>
                  <a:schemeClr val="accent1">
                    <a:lumMod val="50000"/>
                  </a:schemeClr>
                </a:solidFill>
                <a:effectLst>
                  <a:outerShdw blurRad="38100" dist="38100" dir="2700000" algn="tl">
                    <a:srgbClr val="000000">
                      <a:alpha val="43137"/>
                    </a:srgbClr>
                  </a:outerShdw>
                </a:effectLst>
              </a:rPr>
              <a:t>INTERVALO:</a:t>
            </a:r>
          </a:p>
          <a:p>
            <a:r>
              <a:rPr lang="pt-BR" sz="2400" b="1" dirty="0" smtClean="0">
                <a:solidFill>
                  <a:schemeClr val="accent1">
                    <a:lumMod val="50000"/>
                  </a:schemeClr>
                </a:solidFill>
                <a:effectLst>
                  <a:outerShdw blurRad="38100" dist="38100" dir="2700000" algn="tl">
                    <a:srgbClr val="000000">
                      <a:alpha val="43137"/>
                    </a:srgbClr>
                  </a:outerShdw>
                </a:effectLst>
              </a:rPr>
              <a:t>DE 10:00HS </a:t>
            </a:r>
          </a:p>
          <a:p>
            <a:r>
              <a:rPr lang="pt-BR" sz="2400" b="1" dirty="0" smtClean="0">
                <a:solidFill>
                  <a:schemeClr val="accent1">
                    <a:lumMod val="50000"/>
                  </a:schemeClr>
                </a:solidFill>
                <a:effectLst>
                  <a:outerShdw blurRad="38100" dist="38100" dir="2700000" algn="tl">
                    <a:srgbClr val="000000">
                      <a:alpha val="43137"/>
                    </a:srgbClr>
                  </a:outerShdw>
                </a:effectLst>
              </a:rPr>
              <a:t>ÀS 10:15HS</a:t>
            </a:r>
          </a:p>
        </p:txBody>
      </p:sp>
      <p:pic>
        <p:nvPicPr>
          <p:cNvPr id="14" name="Picture 2"/>
          <p:cNvPicPr>
            <a:picLocks noChangeAspect="1" noChangeArrowheads="1"/>
          </p:cNvPicPr>
          <p:nvPr/>
        </p:nvPicPr>
        <p:blipFill>
          <a:blip r:embed="rId3" cstate="print"/>
          <a:srcRect/>
          <a:stretch>
            <a:fillRect/>
          </a:stretch>
        </p:blipFill>
        <p:spPr bwMode="auto">
          <a:xfrm>
            <a:off x="7143768" y="4667578"/>
            <a:ext cx="1763113" cy="1944672"/>
          </a:xfrm>
          <a:prstGeom prst="rect">
            <a:avLst/>
          </a:prstGeom>
          <a:noFill/>
          <a:ln w="9525">
            <a:noFill/>
            <a:miter lim="800000"/>
            <a:headEnd/>
            <a:tailEnd/>
          </a:ln>
        </p:spPr>
      </p:pic>
      <p:pic>
        <p:nvPicPr>
          <p:cNvPr id="15" name="Picture 4" descr="http://clean-city69.ru/images/Check_mark.svg.png"/>
          <p:cNvPicPr>
            <a:picLocks noChangeAspect="1" noChangeArrowheads="1"/>
          </p:cNvPicPr>
          <p:nvPr/>
        </p:nvPicPr>
        <p:blipFill>
          <a:blip r:embed="rId4" cstate="print"/>
          <a:srcRect/>
          <a:stretch>
            <a:fillRect/>
          </a:stretch>
        </p:blipFill>
        <p:spPr bwMode="auto">
          <a:xfrm>
            <a:off x="228600" y="4846240"/>
            <a:ext cx="887016" cy="887016"/>
          </a:xfrm>
          <a:prstGeom prst="rect">
            <a:avLst/>
          </a:prstGeom>
          <a:noFill/>
        </p:spPr>
      </p:pic>
      <p:pic>
        <p:nvPicPr>
          <p:cNvPr id="16" name="Picture 4" descr="http://clean-city69.ru/images/Check_mark.svg.png"/>
          <p:cNvPicPr>
            <a:picLocks noChangeAspect="1" noChangeArrowheads="1"/>
          </p:cNvPicPr>
          <p:nvPr/>
        </p:nvPicPr>
        <p:blipFill>
          <a:blip r:embed="rId4" cstate="print"/>
          <a:srcRect/>
          <a:stretch>
            <a:fillRect/>
          </a:stretch>
        </p:blipFill>
        <p:spPr bwMode="auto">
          <a:xfrm>
            <a:off x="4256488" y="5113752"/>
            <a:ext cx="887016" cy="8870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5"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sp>
        <p:nvSpPr>
          <p:cNvPr id="6" name="Retângulo 5"/>
          <p:cNvSpPr/>
          <p:nvPr/>
        </p:nvSpPr>
        <p:spPr>
          <a:xfrm>
            <a:off x="179512" y="1556792"/>
            <a:ext cx="8784976" cy="1631216"/>
          </a:xfrm>
          <a:prstGeom prst="rect">
            <a:avLst/>
          </a:prstGeom>
        </p:spPr>
        <p:txBody>
          <a:bodyPr wrap="square">
            <a:spAutoFit/>
          </a:bodyPr>
          <a:lstStyle/>
          <a:p>
            <a:pPr algn="just"/>
            <a:r>
              <a:rPr lang="pt-BR" dirty="0" smtClean="0"/>
              <a:t>	</a:t>
            </a:r>
            <a:r>
              <a:rPr lang="pt-BR" sz="2000" dirty="0" smtClean="0"/>
              <a:t>Quais são as principais características da sociedade atual na qual vivemos e convivemos? </a:t>
            </a:r>
          </a:p>
          <a:p>
            <a:pPr algn="just"/>
            <a:endParaRPr lang="pt-BR" sz="2000" dirty="0" smtClean="0"/>
          </a:p>
          <a:p>
            <a:pPr algn="just"/>
            <a:r>
              <a:rPr lang="pt-BR" sz="2000" dirty="0" smtClean="0"/>
              <a:t>	De que forma os diferentes conceitos e paradigmas de desenvolvimento contribui para a constituição de determinadas sociedades? </a:t>
            </a:r>
          </a:p>
        </p:txBody>
      </p:sp>
      <p:sp>
        <p:nvSpPr>
          <p:cNvPr id="7" name="Retângulo 6"/>
          <p:cNvSpPr/>
          <p:nvPr/>
        </p:nvSpPr>
        <p:spPr>
          <a:xfrm>
            <a:off x="323528" y="3374990"/>
            <a:ext cx="8496944" cy="3170099"/>
          </a:xfrm>
          <a:prstGeom prst="rect">
            <a:avLst/>
          </a:prstGeom>
        </p:spPr>
        <p:txBody>
          <a:bodyPr wrap="square">
            <a:spAutoFit/>
          </a:bodyPr>
          <a:lstStyle/>
          <a:p>
            <a:pPr algn="just"/>
            <a:r>
              <a:rPr lang="pt-BR" sz="2000" dirty="0" smtClean="0"/>
              <a:t>	</a:t>
            </a:r>
            <a:r>
              <a:rPr lang="pt-BR" sz="2000" dirty="0" smtClean="0">
                <a:effectLst>
                  <a:outerShdw blurRad="38100" dist="38100" dir="2700000" algn="tl">
                    <a:srgbClr val="000000">
                      <a:alpha val="43137"/>
                    </a:srgbClr>
                  </a:outerShdw>
                </a:effectLst>
              </a:rPr>
              <a:t>AS PRINCIPAIS CARACTERÍSTICAS DA SOCIEDADE ATUAL:</a:t>
            </a:r>
            <a:r>
              <a:rPr lang="pt-BR" sz="2000" dirty="0" smtClean="0"/>
              <a:t/>
            </a:r>
            <a:br>
              <a:rPr lang="pt-BR" sz="2000" dirty="0" smtClean="0"/>
            </a:br>
            <a:endParaRPr lang="pt-BR" sz="2000" dirty="0" smtClean="0"/>
          </a:p>
          <a:p>
            <a:pPr algn="just"/>
            <a:r>
              <a:rPr lang="pt-BR" sz="2000" dirty="0" smtClean="0"/>
              <a:t>1ª. Exclusão social com falta de empregos aos jovens;</a:t>
            </a:r>
          </a:p>
          <a:p>
            <a:pPr algn="just"/>
            <a:r>
              <a:rPr lang="pt-BR" sz="2000" dirty="0" smtClean="0"/>
              <a:t> </a:t>
            </a:r>
            <a:br>
              <a:rPr lang="pt-BR" sz="2000" dirty="0" smtClean="0"/>
            </a:br>
            <a:r>
              <a:rPr lang="pt-BR" sz="2000" dirty="0" smtClean="0"/>
              <a:t>2ª. Abandono dos menores nas ruas por incapacidade das famílias e a decadência da qualidade do ensino público para capacitação das crianças e adolescentes;</a:t>
            </a:r>
          </a:p>
          <a:p>
            <a:pPr algn="just"/>
            <a:r>
              <a:rPr lang="pt-BR" sz="2000" dirty="0" smtClean="0"/>
              <a:t> </a:t>
            </a:r>
            <a:br>
              <a:rPr lang="pt-BR" sz="2000" dirty="0" smtClean="0"/>
            </a:br>
            <a:r>
              <a:rPr lang="pt-BR" sz="2000" dirty="0" smtClean="0"/>
              <a:t>3ª. O despreparo dos candidatos que procuram ingressar no mercado de trabalho;</a:t>
            </a:r>
            <a:endParaRPr lang="pt-BR" sz="2000" dirty="0"/>
          </a:p>
        </p:txBody>
      </p:sp>
      <p:pic>
        <p:nvPicPr>
          <p:cNvPr id="8" name="Picture 4" descr="http://clean-city69.ru/images/Check_mark.svg.png"/>
          <p:cNvPicPr>
            <a:picLocks noChangeAspect="1" noChangeArrowheads="1"/>
          </p:cNvPicPr>
          <p:nvPr/>
        </p:nvPicPr>
        <p:blipFill>
          <a:blip r:embed="rId3" cstate="print"/>
          <a:srcRect/>
          <a:stretch>
            <a:fillRect/>
          </a:stretch>
        </p:blipFill>
        <p:spPr bwMode="auto">
          <a:xfrm>
            <a:off x="395536" y="3356992"/>
            <a:ext cx="598984" cy="598984"/>
          </a:xfrm>
          <a:prstGeom prst="rect">
            <a:avLst/>
          </a:prstGeom>
          <a:noFill/>
        </p:spPr>
      </p:pic>
      <p:pic>
        <p:nvPicPr>
          <p:cNvPr id="9" name="Picture 4" descr="http://clean-city69.ru/images/Check_mark.svg.png"/>
          <p:cNvPicPr>
            <a:picLocks noChangeAspect="1" noChangeArrowheads="1"/>
          </p:cNvPicPr>
          <p:nvPr/>
        </p:nvPicPr>
        <p:blipFill>
          <a:blip r:embed="rId3" cstate="print"/>
          <a:srcRect/>
          <a:stretch>
            <a:fillRect/>
          </a:stretch>
        </p:blipFill>
        <p:spPr bwMode="auto">
          <a:xfrm>
            <a:off x="444624" y="1412776"/>
            <a:ext cx="598984" cy="598984"/>
          </a:xfrm>
          <a:prstGeom prst="rect">
            <a:avLst/>
          </a:prstGeom>
          <a:noFill/>
        </p:spPr>
      </p:pic>
      <p:sp>
        <p:nvSpPr>
          <p:cNvPr id="10" name="Retângulo 9"/>
          <p:cNvSpPr/>
          <p:nvPr/>
        </p:nvSpPr>
        <p:spPr>
          <a:xfrm>
            <a:off x="1619672" y="764704"/>
            <a:ext cx="2843342" cy="707886"/>
          </a:xfrm>
          <a:prstGeom prst="rect">
            <a:avLst/>
          </a:prstGeom>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Para refletir:</a:t>
            </a:r>
            <a:endParaRPr lang="pt-BR"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59632" y="116632"/>
            <a:ext cx="7560840" cy="523220"/>
          </a:xfrm>
          <a:prstGeom prst="rect">
            <a:avLst/>
          </a:prstGeom>
        </p:spPr>
        <p:txBody>
          <a:bodyPr wrap="square">
            <a:spAutoFit/>
          </a:bodyPr>
          <a:lstStyle/>
          <a:p>
            <a:pPr algn="ctr"/>
            <a:r>
              <a:rPr lang="pt-BR" sz="2800" b="1" dirty="0" smtClean="0">
                <a:solidFill>
                  <a:srgbClr val="C00000"/>
                </a:solidFill>
                <a:effectLst>
                  <a:outerShdw blurRad="38100" dist="38100" dir="2700000" algn="tl">
                    <a:srgbClr val="000000">
                      <a:alpha val="43137"/>
                    </a:srgbClr>
                  </a:outerShdw>
                </a:effectLst>
              </a:rPr>
              <a:t>Teorias e Conceitos da Aprendizagem em Rede</a:t>
            </a:r>
          </a:p>
        </p:txBody>
      </p:sp>
      <p:pic>
        <p:nvPicPr>
          <p:cNvPr id="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cstate="print"/>
          <a:srcRect/>
          <a:stretch>
            <a:fillRect/>
          </a:stretch>
        </p:blipFill>
        <p:spPr bwMode="auto">
          <a:xfrm>
            <a:off x="8100392" y="764704"/>
            <a:ext cx="813292" cy="843275"/>
          </a:xfrm>
          <a:prstGeom prst="rect">
            <a:avLst/>
          </a:prstGeom>
          <a:noFill/>
          <a:ln>
            <a:solidFill>
              <a:schemeClr val="tx2"/>
            </a:solidFill>
          </a:ln>
        </p:spPr>
      </p:pic>
      <p:pic>
        <p:nvPicPr>
          <p:cNvPr id="1026" name="Picture 2"/>
          <p:cNvPicPr>
            <a:picLocks noChangeAspect="1" noChangeArrowheads="1"/>
          </p:cNvPicPr>
          <p:nvPr/>
        </p:nvPicPr>
        <p:blipFill>
          <a:blip r:embed="rId3" cstate="print"/>
          <a:srcRect/>
          <a:stretch>
            <a:fillRect/>
          </a:stretch>
        </p:blipFill>
        <p:spPr bwMode="auto">
          <a:xfrm>
            <a:off x="7990650" y="5357826"/>
            <a:ext cx="973838" cy="1024166"/>
          </a:xfrm>
          <a:prstGeom prst="rect">
            <a:avLst/>
          </a:prstGeom>
          <a:noFill/>
          <a:ln w="9525">
            <a:noFill/>
            <a:miter lim="800000"/>
            <a:headEnd/>
            <a:tailEnd/>
          </a:ln>
        </p:spPr>
      </p:pic>
      <p:sp>
        <p:nvSpPr>
          <p:cNvPr id="31745" name="Rectangle 1"/>
          <p:cNvSpPr>
            <a:spLocks noChangeArrowheads="1"/>
          </p:cNvSpPr>
          <p:nvPr/>
        </p:nvSpPr>
        <p:spPr bwMode="auto">
          <a:xfrm>
            <a:off x="323528" y="1110223"/>
            <a:ext cx="842493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 Sociedade e a Evolu</a:t>
            </a:r>
            <a:r>
              <a:rPr kumimoji="0" lang="pt-BR" sz="2000" b="1" i="0" u="none" strike="noStrike" cap="none" normalizeH="0" baseline="0" dirty="0" smtClean="0">
                <a:ln>
                  <a:noFill/>
                </a:ln>
                <a:solidFill>
                  <a:schemeClr val="tx2"/>
                </a:solidFill>
                <a:effectLst>
                  <a:outerShdw blurRad="38100" dist="38100" dir="2700000" algn="tl">
                    <a:srgbClr val="000000">
                      <a:alpha val="43137"/>
                    </a:srgbClr>
                  </a:outerShdw>
                </a:effectLst>
                <a:latin typeface="Calibri"/>
                <a:ea typeface="Times New Roman" pitchFamily="18" charset="0"/>
                <a:cs typeface="Arial" pitchFamily="34" charset="0"/>
              </a:rPr>
              <a:t>ç</a:t>
            </a:r>
            <a:r>
              <a:rPr kumimoji="0" lang="pt-BR" sz="20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do Conhecimento</a:t>
            </a:r>
            <a:endParaRPr kumimoji="0" lang="pt-BR" sz="20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r>
            <a:b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b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 chegada do computador e de outras tecnologias, como a Internet, nos trouxe novos padrões de complexidade, competitividade e mudan</a:t>
            </a:r>
            <a:r>
              <a:rPr kumimoji="0" lang="pt-BR" sz="2000" b="0" i="0" u="none" strike="noStrike" cap="none" normalizeH="0" baseline="0" dirty="0" smtClean="0">
                <a:ln>
                  <a:noFill/>
                </a:ln>
                <a:solidFill>
                  <a:srgbClr val="333333"/>
                </a:solidFill>
                <a:effectLst/>
                <a:latin typeface="Calibri"/>
                <a:ea typeface="Times New Roman" pitchFamily="18" charset="0"/>
                <a:cs typeface="Arial" pitchFamily="34" charset="0"/>
              </a:rPr>
              <a:t>ç</a:t>
            </a: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as constantes em todos os empreendimentos, e a </a:t>
            </a:r>
            <a:r>
              <a:rPr kumimoji="0" lang="pt-BR" sz="2000" b="0" i="0" u="none" strike="noStrike" cap="none" normalizeH="0" baseline="0" dirty="0" smtClean="0">
                <a:ln>
                  <a:noFill/>
                </a:ln>
                <a:solidFill>
                  <a:srgbClr val="333333"/>
                </a:solidFill>
                <a:effectLst/>
                <a:latin typeface="Calibri"/>
                <a:ea typeface="Times New Roman" pitchFamily="18" charset="0"/>
                <a:cs typeface="Arial" pitchFamily="34" charset="0"/>
              </a:rPr>
              <a:t>ú</a:t>
            </a: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nica maneira de acompanhar essa complexidade e as suas mudan</a:t>
            </a:r>
            <a:r>
              <a:rPr kumimoji="0" lang="pt-BR" sz="2000" b="0" i="0" u="none" strike="noStrike" cap="none" normalizeH="0" baseline="0" dirty="0" smtClean="0">
                <a:ln>
                  <a:noFill/>
                </a:ln>
                <a:solidFill>
                  <a:srgbClr val="333333"/>
                </a:solidFill>
                <a:effectLst/>
                <a:latin typeface="Calibri"/>
                <a:ea typeface="Times New Roman" pitchFamily="18" charset="0"/>
                <a:cs typeface="Arial" pitchFamily="34" charset="0"/>
              </a:rPr>
              <a:t>ç</a:t>
            </a: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as </a:t>
            </a:r>
            <a:r>
              <a:rPr kumimoji="0" lang="pt-BR" sz="20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atrav</a:t>
            </a:r>
            <a:r>
              <a:rPr kumimoji="0" lang="pt-BR" sz="2000" b="0" i="0" u="none" strike="noStrike" cap="none" normalizeH="0" baseline="0" dirty="0" smtClean="0">
                <a:ln>
                  <a:noFill/>
                </a:ln>
                <a:solidFill>
                  <a:srgbClr val="333333"/>
                </a:solidFill>
                <a:effectLst/>
                <a:latin typeface="Calibri"/>
                <a:ea typeface="Times New Roman" pitchFamily="18" charset="0"/>
                <a:cs typeface="Arial" pitchFamily="34" charset="0"/>
              </a:rPr>
              <a:t>é</a:t>
            </a:r>
            <a:r>
              <a:rPr kumimoji="0" lang="pt-BR"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 da aprendizagem constante.</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251521" y="3629891"/>
            <a:ext cx="8712968" cy="2247381"/>
          </a:xfrm>
          <a:prstGeom prst="rect">
            <a:avLst/>
          </a:prstGeom>
          <a:noFill/>
          <a:ln w="9525">
            <a:noFill/>
            <a:miter lim="800000"/>
            <a:headEnd/>
            <a:tailEnd/>
          </a:ln>
          <a:effectLst/>
        </p:spPr>
        <p:txBody>
          <a:bodyPr vert="horz" wrap="square" lIns="91440" tIns="92046"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Sociedade da Informa</a:t>
            </a:r>
            <a:r>
              <a:rPr kumimoji="0" lang="pt-BR" sz="2000" b="1" i="0" u="none" strike="noStrike" cap="none" normalizeH="0" baseline="0" dirty="0" smtClean="0">
                <a:ln>
                  <a:noFill/>
                </a:ln>
                <a:solidFill>
                  <a:schemeClr val="accent2">
                    <a:lumMod val="50000"/>
                  </a:schemeClr>
                </a:solidFill>
                <a:effectLst>
                  <a:outerShdw blurRad="38100" dist="38100" dir="2700000" algn="tl">
                    <a:srgbClr val="000000">
                      <a:alpha val="43137"/>
                    </a:srgbClr>
                  </a:outerShdw>
                </a:effectLst>
                <a:latin typeface="Cambria"/>
                <a:ea typeface="Times New Roman" pitchFamily="18" charset="0"/>
                <a:cs typeface="Arial" pitchFamily="34" charset="0"/>
              </a:rPr>
              <a:t>ç</a:t>
            </a:r>
            <a:r>
              <a:rPr kumimoji="0" lang="pt-BR" sz="2000" b="1" i="0" u="none" strike="noStrike" cap="none" normalizeH="0" baseline="0" dirty="0" smtClean="0">
                <a:ln>
                  <a:noFill/>
                </a:ln>
                <a:solidFill>
                  <a:schemeClr val="accent2">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ão x Sociedade do Conhecimento</a:t>
            </a:r>
            <a:endParaRPr kumimoji="0" lang="pt-BR" sz="2000" b="1" i="0" u="none" strike="noStrike" cap="none" normalizeH="0" baseline="0" dirty="0" smtClean="0">
              <a:ln>
                <a:noFill/>
              </a:ln>
              <a:solidFill>
                <a:schemeClr val="accent2">
                  <a:lumMod val="50000"/>
                </a:schemeClr>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Qual é a diferença? </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E que importância isso tem para a vida dos indivíduos do século XXI?</a:t>
            </a:r>
            <a:endParaRPr kumimoji="0" lang="pt-B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Porque capacitação profissional tornou-se um estilo de vida?</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1486</Words>
  <Application>Microsoft Office PowerPoint</Application>
  <PresentationFormat>Apresentação na tela (4:3)</PresentationFormat>
  <Paragraphs>224</Paragraphs>
  <Slides>32</Slides>
  <Notes>0</Notes>
  <HiddenSlides>0</HiddenSlides>
  <MMClips>0</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maq</dc:creator>
  <cp:lastModifiedBy>maq</cp:lastModifiedBy>
  <cp:revision>70</cp:revision>
  <dcterms:created xsi:type="dcterms:W3CDTF">2015-09-19T16:18:34Z</dcterms:created>
  <dcterms:modified xsi:type="dcterms:W3CDTF">2017-09-01T12:44:48Z</dcterms:modified>
</cp:coreProperties>
</file>